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mp4" ContentType="video/mp4"/>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ppt/tags/tag1.xml" ContentType="application/vnd.openxmlformats-officedocument.presentationml.tags+xml"/>
  <Override PartName="/ppt/tags/tag2.xml" ContentType="application/vnd.openxmlformats-officedocument.presentationml.tags+xml"/>
  <Override PartName="/ppt/tags/tag4.xml" ContentType="application/vnd.openxmlformats-officedocument.presentationml.tags+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tags/tag3.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314" r:id="rId2"/>
    <p:sldId id="315" r:id="rId3"/>
    <p:sldId id="256" r:id="rId4"/>
    <p:sldId id="318" r:id="rId5"/>
    <p:sldId id="316" r:id="rId6"/>
  </p:sldIdLst>
  <p:sldSz cx="12192000" cy="6858000"/>
  <p:notesSz cx="6858000" cy="9144000"/>
  <p:custDataLst>
    <p:tags r:id="rId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99"/>
    <a:srgbClr val="FFCC33"/>
    <a:srgbClr val="E6E6E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AF052D-3EAB-4630-8A9F-38BD741EDA82}" v="275" dt="2022-05-30T13:06:02.04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gs" Target="tags/tag1.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customXml" Target="../customXml/item2.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 Id="rId14"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A0D704-EC76-45A1-A512-32DB562AA411}" type="datetimeFigureOut">
              <a:rPr lang="en-GB" smtClean="0"/>
              <a:t>15/06/2022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0C6002-64F8-4155-AFE5-767DCB22E476}" type="slidenum">
              <a:rPr lang="en-GB" smtClean="0"/>
              <a:t>‹#›</a:t>
            </a:fld>
            <a:endParaRPr lang="en-GB"/>
          </a:p>
        </p:txBody>
      </p:sp>
    </p:spTree>
    <p:extLst>
      <p:ext uri="{BB962C8B-B14F-4D97-AF65-F5344CB8AC3E}">
        <p14:creationId xmlns:p14="http://schemas.microsoft.com/office/powerpoint/2010/main" val="7849842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200" b="0" i="0">
                <a:solidFill>
                  <a:srgbClr val="000000"/>
                </a:solidFill>
                <a:effectLst/>
                <a:latin typeface="Calibri Light" panose="020F0302020204030204" pitchFamily="34" charset="0"/>
              </a:rPr>
              <a:t>Library Carpentry teaches tools, techniques, and best practice for working with data. Teams can learn to automate repetitive tasks quickly &amp; clean and tidy large messy data sets. </a:t>
            </a:r>
            <a:endParaRPr lang="en-GB" b="0" i="0">
              <a:solidFill>
                <a:srgbClr val="000000"/>
              </a:solidFill>
              <a:effectLst/>
              <a:latin typeface="Segoe UI" panose="020B0502040204020203" pitchFamily="34" charset="0"/>
            </a:endParaRPr>
          </a:p>
          <a:p>
            <a:pPr algn="l" rtl="0" fontAlgn="base"/>
            <a:r>
              <a:rPr lang="en-GB" sz="1200" b="0" i="0">
                <a:solidFill>
                  <a:srgbClr val="000000"/>
                </a:solidFill>
                <a:effectLst/>
                <a:latin typeface="Calibri Light" panose="020F0302020204030204" pitchFamily="34" charset="0"/>
              </a:rPr>
              <a:t> </a:t>
            </a:r>
            <a:endParaRPr lang="en-GB" b="0" i="0">
              <a:solidFill>
                <a:srgbClr val="000000"/>
              </a:solidFill>
              <a:effectLst/>
              <a:latin typeface="Segoe UI" panose="020B0502040204020203" pitchFamily="34" charset="0"/>
            </a:endParaRPr>
          </a:p>
          <a:p>
            <a:pPr algn="l" rtl="0" fontAlgn="base"/>
            <a:r>
              <a:rPr lang="en-GB" sz="1200" b="0" i="0">
                <a:solidFill>
                  <a:srgbClr val="000000"/>
                </a:solidFill>
                <a:effectLst/>
                <a:latin typeface="Calibri Light" panose="020F0302020204030204" pitchFamily="34" charset="0"/>
              </a:rPr>
              <a:t>Workshops use collaboratively designed open educational resources, to meet the needs of a wide variety of library staff. Sessions can also be further customised for teams to help you get the most from a session.  </a:t>
            </a:r>
            <a:endParaRPr lang="en-GB" b="0" i="0">
              <a:solidFill>
                <a:srgbClr val="000000"/>
              </a:solidFill>
              <a:effectLst/>
              <a:latin typeface="Segoe UI" panose="020B0502040204020203" pitchFamily="34" charset="0"/>
            </a:endParaRPr>
          </a:p>
          <a:p>
            <a:pPr algn="l" rtl="0" fontAlgn="base"/>
            <a:r>
              <a:rPr lang="en-GB" sz="1200" b="0" i="0">
                <a:solidFill>
                  <a:srgbClr val="000000"/>
                </a:solidFill>
                <a:effectLst/>
                <a:latin typeface="Calibri Light" panose="020F0302020204030204" pitchFamily="34" charset="0"/>
              </a:rPr>
              <a:t> </a:t>
            </a:r>
            <a:endParaRPr lang="en-GB" b="0" i="0">
              <a:solidFill>
                <a:srgbClr val="000000"/>
              </a:solidFill>
              <a:effectLst/>
              <a:latin typeface="Segoe UI" panose="020B0502040204020203" pitchFamily="34" charset="0"/>
            </a:endParaRPr>
          </a:p>
          <a:p>
            <a:pPr algn="l" rtl="0" fontAlgn="base"/>
            <a:r>
              <a:rPr lang="en-GB" sz="1200" b="0" i="0">
                <a:solidFill>
                  <a:srgbClr val="000000"/>
                </a:solidFill>
                <a:effectLst/>
                <a:latin typeface="Calibri Light" panose="020F0302020204030204" pitchFamily="34" charset="0"/>
              </a:rPr>
              <a:t>As well as using Library carpentry to support your work there are opportunities to become an instructor and teach sessions locally, nationally, and internationally. Gaining experience in teaching and resource design whilst growing your professional network.  </a:t>
            </a:r>
            <a:endParaRPr lang="en-GB" b="0" i="0">
              <a:solidFill>
                <a:srgbClr val="000000"/>
              </a:solidFill>
              <a:effectLst/>
              <a:latin typeface="Segoe UI" panose="020B0502040204020203" pitchFamily="34" charset="0"/>
            </a:endParaRPr>
          </a:p>
          <a:p>
            <a:endParaRPr lang="en-GB"/>
          </a:p>
        </p:txBody>
      </p:sp>
      <p:sp>
        <p:nvSpPr>
          <p:cNvPr id="4" name="Slide Number Placeholder 3"/>
          <p:cNvSpPr>
            <a:spLocks noGrp="1"/>
          </p:cNvSpPr>
          <p:nvPr>
            <p:ph type="sldNum" sz="quarter" idx="5"/>
          </p:nvPr>
        </p:nvSpPr>
        <p:spPr/>
        <p:txBody>
          <a:bodyPr/>
          <a:lstStyle/>
          <a:p>
            <a:fld id="{B60C6002-64F8-4155-AFE5-767DCB22E476}" type="slidenum">
              <a:rPr lang="en-GB" smtClean="0"/>
              <a:t>2</a:t>
            </a:fld>
            <a:endParaRPr lang="en-GB"/>
          </a:p>
        </p:txBody>
      </p:sp>
    </p:spTree>
    <p:extLst>
      <p:ext uri="{BB962C8B-B14F-4D97-AF65-F5344CB8AC3E}">
        <p14:creationId xmlns:p14="http://schemas.microsoft.com/office/powerpoint/2010/main" val="1932620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0" i="0">
                <a:solidFill>
                  <a:srgbClr val="000000"/>
                </a:solidFill>
                <a:effectLst/>
                <a:latin typeface="Calibri Light" panose="020F0302020204030204" pitchFamily="34" charset="0"/>
              </a:rPr>
              <a:t>Between us, we have led workshops in Manchester, Durham, Edinburgh, London, Lisbon and Parma. There are opportunities coming up all the time, for example teaching with NHS Library and Knowledge Services. We have published articles with ALN, CILIP and UKSG. </a:t>
            </a:r>
            <a:endParaRPr lang="en-GB" b="0" i="0">
              <a:solidFill>
                <a:srgbClr val="000000"/>
              </a:solidFill>
              <a:effectLst/>
              <a:latin typeface="Segoe UI" panose="020B0502040204020203" pitchFamily="34" charset="0"/>
            </a:endParaRPr>
          </a:p>
          <a:p>
            <a:pPr algn="l" rtl="0" fontAlgn="base"/>
            <a:r>
              <a:rPr lang="en-GB" sz="1800" b="0" i="0">
                <a:solidFill>
                  <a:srgbClr val="000000"/>
                </a:solidFill>
                <a:effectLst/>
                <a:latin typeface="Calibri Light" panose="020F0302020204030204" pitchFamily="34" charset="0"/>
              </a:rPr>
              <a:t> </a:t>
            </a:r>
            <a:endParaRPr lang="en-GB" b="0" i="0">
              <a:solidFill>
                <a:srgbClr val="000000"/>
              </a:solidFill>
              <a:effectLst/>
              <a:latin typeface="Segoe UI" panose="020B0502040204020203" pitchFamily="34" charset="0"/>
            </a:endParaRPr>
          </a:p>
          <a:p>
            <a:pPr algn="l" rtl="0" fontAlgn="base"/>
            <a:r>
              <a:rPr lang="en-GB" sz="1800" b="0" i="0">
                <a:solidFill>
                  <a:srgbClr val="000000"/>
                </a:solidFill>
                <a:effectLst/>
                <a:latin typeface="Calibri Light" panose="020F0302020204030204" pitchFamily="34" charset="0"/>
              </a:rPr>
              <a:t>UoM Library currently has three instructors with more working across University of Manchester and other Universities. We have partnered with the N8, the largest eight universities in the north of England, to improve retention of these skills and helping people to embed them into working practice. Several library carpentry workshops will be delivered starting from later this year.  </a:t>
            </a:r>
            <a:endParaRPr lang="en-GB" b="0" i="0">
              <a:solidFill>
                <a:srgbClr val="000000"/>
              </a:solidFill>
              <a:effectLst/>
              <a:latin typeface="Segoe UI" panose="020B0502040204020203" pitchFamily="34" charset="0"/>
            </a:endParaRPr>
          </a:p>
          <a:p>
            <a:pPr algn="l" rtl="0" fontAlgn="base"/>
            <a:r>
              <a:rPr lang="en-GB" sz="1800" b="0" i="0">
                <a:solidFill>
                  <a:srgbClr val="000000"/>
                </a:solidFill>
                <a:effectLst/>
                <a:latin typeface="Times New Roman" panose="02020603050405020304" pitchFamily="18" charset="0"/>
              </a:rPr>
              <a:t> </a:t>
            </a:r>
            <a:endParaRPr lang="en-GB" b="0" i="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fld id="{B60C6002-64F8-4155-AFE5-767DCB22E476}" type="slidenum">
              <a:rPr lang="en-GB" smtClean="0"/>
              <a:t>3</a:t>
            </a:fld>
            <a:endParaRPr lang="en-GB"/>
          </a:p>
        </p:txBody>
      </p:sp>
    </p:spTree>
    <p:extLst>
      <p:ext uri="{BB962C8B-B14F-4D97-AF65-F5344CB8AC3E}">
        <p14:creationId xmlns:p14="http://schemas.microsoft.com/office/powerpoint/2010/main" val="34056808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GB" sz="1800" b="0" i="0">
                <a:solidFill>
                  <a:srgbClr val="000000"/>
                </a:solidFill>
                <a:effectLst/>
                <a:latin typeface="Calibri Light" panose="020F0302020204030204" pitchFamily="34" charset="0"/>
              </a:rPr>
              <a:t>Internally for library staff, we would recommend team level training, where you can use your own dataset and learn with you team members; this would help you speed up your learning process and remove any barriers to integrate these skills into working practice. These sessions can be delivered over lunch breaks to make it more relaxing and informal.  We could also arrange post-workshop sessions to clear your doubts and help with things which are not working as expected.     </a:t>
            </a:r>
            <a:endParaRPr lang="en-GB" b="0" i="0">
              <a:solidFill>
                <a:srgbClr val="000000"/>
              </a:solidFill>
              <a:effectLst/>
              <a:latin typeface="Calibri Light" panose="020F0302020204030204" pitchFamily="34" charset="0"/>
            </a:endParaRPr>
          </a:p>
          <a:p>
            <a:pPr algn="l" rtl="0" fontAlgn="base"/>
            <a:r>
              <a:rPr lang="en-GB" sz="1800" b="0" i="0">
                <a:solidFill>
                  <a:srgbClr val="000000"/>
                </a:solidFill>
                <a:effectLst/>
                <a:latin typeface="Calibri Light" panose="020F0302020204030204" pitchFamily="34" charset="0"/>
              </a:rPr>
              <a:t>  </a:t>
            </a:r>
            <a:endParaRPr lang="en-GB" b="0" i="0">
              <a:solidFill>
                <a:srgbClr val="000000"/>
              </a:solidFill>
              <a:effectLst/>
              <a:latin typeface="Calibri Light" panose="020F0302020204030204" pitchFamily="34" charset="0"/>
            </a:endParaRPr>
          </a:p>
          <a:p>
            <a:pPr algn="l" rtl="0" fontAlgn="base"/>
            <a:r>
              <a:rPr lang="en-GB" sz="1800" b="0" i="0">
                <a:solidFill>
                  <a:srgbClr val="000000"/>
                </a:solidFill>
                <a:effectLst/>
                <a:latin typeface="Calibri Light" panose="020F0302020204030204" pitchFamily="34" charset="0"/>
              </a:rPr>
              <a:t>If you would like to find out more:                    </a:t>
            </a:r>
            <a:endParaRPr lang="en-GB" b="0" i="0">
              <a:solidFill>
                <a:srgbClr val="000000"/>
              </a:solidFill>
              <a:effectLst/>
              <a:latin typeface="Calibri Light" panose="020F0302020204030204" pitchFamily="34" charset="0"/>
            </a:endParaRPr>
          </a:p>
          <a:p>
            <a:pPr algn="l" rtl="0" fontAlgn="base"/>
            <a:r>
              <a:rPr lang="en-GB" sz="1800" b="0" i="0">
                <a:solidFill>
                  <a:srgbClr val="000000"/>
                </a:solidFill>
                <a:effectLst/>
                <a:latin typeface="Calibri Light" panose="020F0302020204030204" pitchFamily="34" charset="0"/>
              </a:rPr>
              <a:t> </a:t>
            </a:r>
            <a:endParaRPr lang="en-GB" b="0" i="0">
              <a:solidFill>
                <a:srgbClr val="000000"/>
              </a:solidFill>
              <a:effectLst/>
              <a:latin typeface="Calibri Light" panose="020F0302020204030204" pitchFamily="34" charset="0"/>
            </a:endParaRPr>
          </a:p>
          <a:p>
            <a:pPr algn="l" rtl="0" fontAlgn="base">
              <a:buFont typeface="Arial" panose="020B0604020202020204" pitchFamily="34" charset="0"/>
              <a:buChar char="•"/>
            </a:pPr>
            <a:r>
              <a:rPr lang="en-GB" sz="1800" b="0" i="0">
                <a:solidFill>
                  <a:srgbClr val="000000"/>
                </a:solidFill>
                <a:effectLst/>
                <a:latin typeface="Calibri Light" panose="020F0302020204030204" pitchFamily="34" charset="0"/>
              </a:rPr>
              <a:t>Talk to one of the UML Carpentries instructors </a:t>
            </a:r>
          </a:p>
          <a:p>
            <a:pPr algn="l" rtl="0" fontAlgn="base">
              <a:buFont typeface="Arial" panose="020B0604020202020204" pitchFamily="34" charset="0"/>
              <a:buChar char="•"/>
            </a:pPr>
            <a:r>
              <a:rPr lang="en-GB" sz="1800" b="0" i="0">
                <a:solidFill>
                  <a:srgbClr val="000000"/>
                </a:solidFill>
                <a:effectLst/>
                <a:latin typeface="Calibri Light" panose="020F0302020204030204" pitchFamily="34" charset="0"/>
              </a:rPr>
              <a:t>Read the Library Carpentry website  </a:t>
            </a:r>
          </a:p>
          <a:p>
            <a:endParaRPr lang="en-GB"/>
          </a:p>
        </p:txBody>
      </p:sp>
      <p:sp>
        <p:nvSpPr>
          <p:cNvPr id="4" name="Slide Number Placeholder 3"/>
          <p:cNvSpPr>
            <a:spLocks noGrp="1"/>
          </p:cNvSpPr>
          <p:nvPr>
            <p:ph type="sldNum" sz="quarter" idx="5"/>
          </p:nvPr>
        </p:nvSpPr>
        <p:spPr/>
        <p:txBody>
          <a:bodyPr/>
          <a:lstStyle/>
          <a:p>
            <a:fld id="{B60C6002-64F8-4155-AFE5-767DCB22E476}" type="slidenum">
              <a:rPr lang="en-GB" smtClean="0"/>
              <a:t>5</a:t>
            </a:fld>
            <a:endParaRPr lang="en-GB"/>
          </a:p>
        </p:txBody>
      </p:sp>
    </p:spTree>
    <p:extLst>
      <p:ext uri="{BB962C8B-B14F-4D97-AF65-F5344CB8AC3E}">
        <p14:creationId xmlns:p14="http://schemas.microsoft.com/office/powerpoint/2010/main" val="25830479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3BFFBE-AA8F-4F2D-6628-06798A59C4A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322936F9-2120-35DA-9A01-F10371094E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E60EB03-481E-67E7-4808-B5AA5872F3EA}"/>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5" name="Footer Placeholder 4">
            <a:extLst>
              <a:ext uri="{FF2B5EF4-FFF2-40B4-BE49-F238E27FC236}">
                <a16:creationId xmlns:a16="http://schemas.microsoft.com/office/drawing/2014/main" id="{4247BA80-57FF-AE44-ADB3-29A11507632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BF17F8D-42F5-289A-6062-E1CBB2DEFEF8}"/>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19912457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596314-052D-DCA3-4E20-D515B4424370}"/>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A7A0C745-8E1D-1426-2191-26700E2361E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93E0EF7-6EAF-EF3F-E7BF-8102221FE485}"/>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5" name="Footer Placeholder 4">
            <a:extLst>
              <a:ext uri="{FF2B5EF4-FFF2-40B4-BE49-F238E27FC236}">
                <a16:creationId xmlns:a16="http://schemas.microsoft.com/office/drawing/2014/main" id="{79A7B60D-0BB7-E780-D7B7-624ABCF0AC1F}"/>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E7177B3-37AB-8AF1-4920-C591F311E6DA}"/>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867180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E2BD301-0C3E-3FB3-6D56-FE7F4EE10D72}"/>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0159B9A-AD47-F818-45C9-4EA733555C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FEC0D3-A80E-AEB6-263F-0C60BDDC91BC}"/>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5" name="Footer Placeholder 4">
            <a:extLst>
              <a:ext uri="{FF2B5EF4-FFF2-40B4-BE49-F238E27FC236}">
                <a16:creationId xmlns:a16="http://schemas.microsoft.com/office/drawing/2014/main" id="{D15A9667-C1A3-BB5D-B0CA-3813E7D9CB5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DC510F7-A55D-94AC-54DD-4975BA16419C}"/>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2360352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4CCCB2-FBB2-62D3-F512-E31F38709E68}"/>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78F2EBC2-E22F-0D32-B91B-624CF885C5F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BD9AB6C-7E12-2887-AB7E-30D96A65F50B}"/>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5" name="Footer Placeholder 4">
            <a:extLst>
              <a:ext uri="{FF2B5EF4-FFF2-40B4-BE49-F238E27FC236}">
                <a16:creationId xmlns:a16="http://schemas.microsoft.com/office/drawing/2014/main" id="{E8D1951E-6E13-6A7D-AC73-68D4901F7CB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73D49AD-BAA7-71D4-07D0-DFA074D30B58}"/>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3943094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56B294-26C2-18D6-879B-2C35F827ED48}"/>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10FF7773-BAA5-E69C-89D8-A2904CCFDA26}"/>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1F35BDB-820A-13F8-E062-9F4022878C5F}"/>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5" name="Footer Placeholder 4">
            <a:extLst>
              <a:ext uri="{FF2B5EF4-FFF2-40B4-BE49-F238E27FC236}">
                <a16:creationId xmlns:a16="http://schemas.microsoft.com/office/drawing/2014/main" id="{925B3238-4F4B-7021-379A-6A8F649A48C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29BAB7C-FC4F-A2AA-8A48-FA2B11E164F3}"/>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24318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72F267-B04E-CB47-66D8-6328494A48D9}"/>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F34AC65-FB6F-E81E-2447-37C9483A6B4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3E3070C6-819D-2C5E-B522-9793A0D45D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5CF0E054-0D42-405D-3DC1-E1F793703586}"/>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6" name="Footer Placeholder 5">
            <a:extLst>
              <a:ext uri="{FF2B5EF4-FFF2-40B4-BE49-F238E27FC236}">
                <a16:creationId xmlns:a16="http://schemas.microsoft.com/office/drawing/2014/main" id="{1E03A4D2-F084-D5C8-794B-4CEF23B669F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B2EC226-9319-D080-8D12-536DE8EF62DB}"/>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289019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22380C-DFFB-3022-AF71-82FA062A77B3}"/>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915298B-2D2D-8290-D146-993EEA7819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CA200D-5482-E218-26D3-2D2F7527607F}"/>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A343BD0C-49A3-C0AD-8396-2614D3E8E3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898280B-08DF-7D06-E871-FE244A711A4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6EC7FE6E-5F24-0BA5-2E41-D28E1589A29F}"/>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8" name="Footer Placeholder 7">
            <a:extLst>
              <a:ext uri="{FF2B5EF4-FFF2-40B4-BE49-F238E27FC236}">
                <a16:creationId xmlns:a16="http://schemas.microsoft.com/office/drawing/2014/main" id="{213BFC47-3299-305C-E922-722677DDA48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66BF960F-1103-7FFF-B33A-EC41C53BF5B5}"/>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15533398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A403B-D8FE-3550-1811-1C507CD9B77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29F78753-56DE-54D3-833D-8A94E8EE4286}"/>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4" name="Footer Placeholder 3">
            <a:extLst>
              <a:ext uri="{FF2B5EF4-FFF2-40B4-BE49-F238E27FC236}">
                <a16:creationId xmlns:a16="http://schemas.microsoft.com/office/drawing/2014/main" id="{1CDD321E-3F3B-451E-5FD6-60FA1D16B29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E0C8565D-4270-5074-3B9E-3E365F71B981}"/>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2721658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403CCC0-642A-14C7-72FA-71B223DB5E64}"/>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3" name="Footer Placeholder 2">
            <a:extLst>
              <a:ext uri="{FF2B5EF4-FFF2-40B4-BE49-F238E27FC236}">
                <a16:creationId xmlns:a16="http://schemas.microsoft.com/office/drawing/2014/main" id="{296313F3-5E18-6BCB-931D-0D06DE8F89B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E1F52740-ED31-F799-CD26-715A523DE7D0}"/>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5584936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54625E-3606-768D-0447-697B16DA9E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9AF3483C-803F-A2AC-1707-F7CD26662BD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F57EA40A-FBF4-4A4E-1A9E-298BD9083D8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B3C0F66-5B48-A85E-F8CF-2E678C04746D}"/>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6" name="Footer Placeholder 5">
            <a:extLst>
              <a:ext uri="{FF2B5EF4-FFF2-40B4-BE49-F238E27FC236}">
                <a16:creationId xmlns:a16="http://schemas.microsoft.com/office/drawing/2014/main" id="{694DCA89-18FE-C09A-D354-0D14160487C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99AD37D-B9E1-794A-1EA6-EA65A39B9989}"/>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42762670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F463F-5BB5-28A6-FFF2-CDD5E1711B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E8FB0763-ABA9-A9C1-707F-A7938830DF2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1E1FFFFA-8638-63DE-0B1E-2FDC27CAFD5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9D974BF-32F5-9991-317E-3F885FFEC048}"/>
              </a:ext>
            </a:extLst>
          </p:cNvPr>
          <p:cNvSpPr>
            <a:spLocks noGrp="1"/>
          </p:cNvSpPr>
          <p:nvPr>
            <p:ph type="dt" sz="half" idx="10"/>
          </p:nvPr>
        </p:nvSpPr>
        <p:spPr/>
        <p:txBody>
          <a:bodyPr/>
          <a:lstStyle/>
          <a:p>
            <a:fld id="{D84BF455-0221-4108-BB75-E8EA96A3FE1E}" type="datetimeFigureOut">
              <a:rPr lang="en-GB" smtClean="0"/>
              <a:t>15/06/2022</a:t>
            </a:fld>
            <a:endParaRPr lang="en-GB"/>
          </a:p>
        </p:txBody>
      </p:sp>
      <p:sp>
        <p:nvSpPr>
          <p:cNvPr id="6" name="Footer Placeholder 5">
            <a:extLst>
              <a:ext uri="{FF2B5EF4-FFF2-40B4-BE49-F238E27FC236}">
                <a16:creationId xmlns:a16="http://schemas.microsoft.com/office/drawing/2014/main" id="{E2BD46D0-C323-ECCC-91C2-1545D87A37D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922D839-E45A-FEF8-99AE-E7E89E593837}"/>
              </a:ext>
            </a:extLst>
          </p:cNvPr>
          <p:cNvSpPr>
            <a:spLocks noGrp="1"/>
          </p:cNvSpPr>
          <p:nvPr>
            <p:ph type="sldNum" sz="quarter" idx="12"/>
          </p:nvPr>
        </p:nvSpPr>
        <p:spPr/>
        <p:txBody>
          <a:bodyPr/>
          <a:lstStyle/>
          <a:p>
            <a:fld id="{E62C7D9B-70DC-4AFC-A2A8-24915B7020D5}" type="slidenum">
              <a:rPr lang="en-GB" smtClean="0"/>
              <a:t>‹#›</a:t>
            </a:fld>
            <a:endParaRPr lang="en-GB"/>
          </a:p>
        </p:txBody>
      </p:sp>
    </p:spTree>
    <p:extLst>
      <p:ext uri="{BB962C8B-B14F-4D97-AF65-F5344CB8AC3E}">
        <p14:creationId xmlns:p14="http://schemas.microsoft.com/office/powerpoint/2010/main" val="8947985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B32D12-C9CE-E554-DAF3-97037900C71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9DBF3DA-A26E-27AA-9F31-6FD2A3B1923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18BE619-CE15-2FD2-70EA-42EE3E43014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4BF455-0221-4108-BB75-E8EA96A3FE1E}" type="datetimeFigureOut">
              <a:rPr lang="en-GB" smtClean="0"/>
              <a:t>15/06/2022</a:t>
            </a:fld>
            <a:endParaRPr lang="en-GB"/>
          </a:p>
        </p:txBody>
      </p:sp>
      <p:sp>
        <p:nvSpPr>
          <p:cNvPr id="5" name="Footer Placeholder 4">
            <a:extLst>
              <a:ext uri="{FF2B5EF4-FFF2-40B4-BE49-F238E27FC236}">
                <a16:creationId xmlns:a16="http://schemas.microsoft.com/office/drawing/2014/main" id="{CA82C17C-BAD8-96E4-6A71-A665F81C75E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3ACEAAA5-2902-1F52-141C-AE704AF9D8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2C7D9B-70DC-4AFC-A2A8-24915B7020D5}" type="slidenum">
              <a:rPr lang="en-GB" smtClean="0"/>
              <a:t>‹#›</a:t>
            </a:fld>
            <a:endParaRPr lang="en-GB"/>
          </a:p>
        </p:txBody>
      </p:sp>
    </p:spTree>
    <p:extLst>
      <p:ext uri="{BB962C8B-B14F-4D97-AF65-F5344CB8AC3E}">
        <p14:creationId xmlns:p14="http://schemas.microsoft.com/office/powerpoint/2010/main" val="6458408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1.xml"/><Relationship Id="rId7" Type="http://schemas.openxmlformats.org/officeDocument/2006/relationships/hyperlink" Target="http://www.onlinewebfonts.com/icon" TargetMode="Externa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hyperlink" Target="https://pixabay.com/users/clker-free-vector-images-3736/?utm_source=link-attribution&amp;amp;utm_medium=referral&amp;amp;utm_campaign=image&amp;amp;utm_content=306338" TargetMode="External"/><Relationship Id="rId5" Type="http://schemas.openxmlformats.org/officeDocument/2006/relationships/image" Target="../media/image3.png"/><Relationship Id="rId10" Type="http://schemas.openxmlformats.org/officeDocument/2006/relationships/image" Target="../media/image5.png"/><Relationship Id="rId4" Type="http://schemas.openxmlformats.org/officeDocument/2006/relationships/notesSlide" Target="../notesSlides/notesSlide2.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video" Target="../media/media3.mp4"/><Relationship Id="rId7" Type="http://schemas.microsoft.com/office/2007/relationships/hdphoto" Target="../media/hdphoto1.wdp"/><Relationship Id="rId2" Type="http://schemas.microsoft.com/office/2007/relationships/media" Target="../media/media3.mp4"/><Relationship Id="rId1" Type="http://schemas.openxmlformats.org/officeDocument/2006/relationships/tags" Target="../tags/tag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notesSlide" Target="../notesSlides/notesSlide3.xml"/><Relationship Id="rId7" Type="http://schemas.openxmlformats.org/officeDocument/2006/relationships/image" Target="../media/image9.png"/><Relationship Id="rId2" Type="http://schemas.openxmlformats.org/officeDocument/2006/relationships/slideLayout" Target="../slideLayouts/slideLayout7.xml"/><Relationship Id="rId1" Type="http://schemas.openxmlformats.org/officeDocument/2006/relationships/tags" Target="../tags/tag4.xml"/><Relationship Id="rId6" Type="http://schemas.microsoft.com/office/2007/relationships/hdphoto" Target="../media/hdphoto1.wdp"/><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8.jpeg"/><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660099"/>
        </a:solid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5E5C19B-A843-9844-98A3-DB89C6EB1F43}"/>
              </a:ext>
            </a:extLst>
          </p:cNvPr>
          <p:cNvSpPr>
            <a:spLocks noGrp="1"/>
          </p:cNvSpPr>
          <p:nvPr>
            <p:ph type="ctrTitle"/>
          </p:nvPr>
        </p:nvSpPr>
        <p:spPr>
          <a:xfrm>
            <a:off x="392784" y="1178924"/>
            <a:ext cx="9144000" cy="2387600"/>
          </a:xfrm>
        </p:spPr>
        <p:txBody>
          <a:bodyPr>
            <a:normAutofit/>
          </a:bodyPr>
          <a:lstStyle/>
          <a:p>
            <a:pPr algn="l" fontAlgn="base">
              <a:spcAft>
                <a:spcPct val="0"/>
              </a:spcAft>
            </a:pPr>
            <a:r>
              <a:rPr lang="en-GB" sz="4800" b="1">
                <a:solidFill>
                  <a:schemeClr val="bg1"/>
                </a:solidFill>
                <a:latin typeface="Open Sans" panose="020B0606030504020204" pitchFamily="34" charset="0"/>
                <a:ea typeface="Open Sans" panose="020B0606030504020204" pitchFamily="34" charset="0"/>
                <a:cs typeface="Open Sans" panose="020B0606030504020204" pitchFamily="34" charset="0"/>
              </a:rPr>
              <a:t>Library Carpentry</a:t>
            </a:r>
          </a:p>
        </p:txBody>
      </p:sp>
      <p:sp>
        <p:nvSpPr>
          <p:cNvPr id="6" name="Subtitle 5">
            <a:extLst>
              <a:ext uri="{FF2B5EF4-FFF2-40B4-BE49-F238E27FC236}">
                <a16:creationId xmlns:a16="http://schemas.microsoft.com/office/drawing/2014/main" id="{03F75A85-9797-6A40-8C4C-F79D5CB07E9C}"/>
              </a:ext>
            </a:extLst>
          </p:cNvPr>
          <p:cNvSpPr>
            <a:spLocks noGrp="1"/>
          </p:cNvSpPr>
          <p:nvPr>
            <p:ph type="subTitle" idx="1"/>
          </p:nvPr>
        </p:nvSpPr>
        <p:spPr>
          <a:xfrm>
            <a:off x="392784" y="3780149"/>
            <a:ext cx="9144000" cy="1534212"/>
          </a:xfrm>
        </p:spPr>
        <p:txBody>
          <a:bodyPr>
            <a:normAutofit/>
          </a:bodyPr>
          <a:lstStyle/>
          <a:p>
            <a:pPr algn="l"/>
            <a:r>
              <a:rPr lang="en-GB" sz="2800">
                <a:solidFill>
                  <a:schemeClr val="bg1">
                    <a:lumMod val="95000"/>
                  </a:schemeClr>
                </a:solidFill>
              </a:rPr>
              <a:t>Watch this short video to find out what we do, and how we can support your team in working with data.</a:t>
            </a:r>
          </a:p>
        </p:txBody>
      </p:sp>
      <p:pic>
        <p:nvPicPr>
          <p:cNvPr id="2" name="Picture 1">
            <a:extLst>
              <a:ext uri="{FF2B5EF4-FFF2-40B4-BE49-F238E27FC236}">
                <a16:creationId xmlns:a16="http://schemas.microsoft.com/office/drawing/2014/main" id="{0B794C31-B109-5D86-C93D-B246D20C0C3E}"/>
              </a:ext>
            </a:extLst>
          </p:cNvPr>
          <p:cNvPicPr>
            <a:picLocks noChangeAspect="1"/>
          </p:cNvPicPr>
          <p:nvPr/>
        </p:nvPicPr>
        <p:blipFill>
          <a:blip r:embed="rId3"/>
          <a:stretch>
            <a:fillRect/>
          </a:stretch>
        </p:blipFill>
        <p:spPr>
          <a:xfrm>
            <a:off x="320848" y="323091"/>
            <a:ext cx="1652159" cy="707197"/>
          </a:xfrm>
          <a:prstGeom prst="rect">
            <a:avLst/>
          </a:prstGeom>
        </p:spPr>
      </p:pic>
    </p:spTree>
    <p:custDataLst>
      <p:tags r:id="rId1"/>
    </p:custDataLst>
    <p:extLst>
      <p:ext uri="{BB962C8B-B14F-4D97-AF65-F5344CB8AC3E}">
        <p14:creationId xmlns:p14="http://schemas.microsoft.com/office/powerpoint/2010/main" val="7340379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B646672D-AEAE-47D8-A724-579DFFBE3C1B}"/>
              </a:ext>
            </a:extLst>
          </p:cNvPr>
          <p:cNvSpPr txBox="1">
            <a:spLocks/>
          </p:cNvSpPr>
          <p:nvPr/>
        </p:nvSpPr>
        <p:spPr bwMode="auto">
          <a:xfrm>
            <a:off x="19313" y="169869"/>
            <a:ext cx="12191999" cy="1143000"/>
          </a:xfrm>
          <a:prstGeom prst="rect">
            <a:avLst/>
          </a:prstGeom>
          <a:noFill/>
          <a:ln w="9525">
            <a:noFill/>
            <a:miter lim="800000"/>
            <a:headEnd/>
            <a:tailEnd/>
          </a:ln>
        </p:spPr>
        <p:txBody>
          <a:bodyPr vert="horz" wrap="square" lIns="0" tIns="0" rIns="0" bIns="0" numCol="1" anchor="ctr" anchorCtr="0" compatLnSpc="1">
            <a:prstTxWarp prst="textNoShape">
              <a:avLst/>
            </a:prstTxWarp>
          </a:bodyPr>
          <a:lstStyle>
            <a:lvl1pPr algn="l" rtl="0" fontAlgn="base">
              <a:spcBef>
                <a:spcPct val="0"/>
              </a:spcBef>
              <a:spcAft>
                <a:spcPct val="0"/>
              </a:spcAft>
              <a:defRPr sz="3600" b="1"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lgn="ctr"/>
            <a:r>
              <a:rPr lang="en-US">
                <a:solidFill>
                  <a:srgbClr val="660099"/>
                </a:solidFill>
              </a:rPr>
              <a:t>What is Library carpentry?</a:t>
            </a:r>
          </a:p>
        </p:txBody>
      </p:sp>
      <p:grpSp>
        <p:nvGrpSpPr>
          <p:cNvPr id="15" name="Group 14">
            <a:extLst>
              <a:ext uri="{FF2B5EF4-FFF2-40B4-BE49-F238E27FC236}">
                <a16:creationId xmlns:a16="http://schemas.microsoft.com/office/drawing/2014/main" id="{E28F61BD-3A71-12F7-5A94-990C1F34219F}"/>
              </a:ext>
            </a:extLst>
          </p:cNvPr>
          <p:cNvGrpSpPr/>
          <p:nvPr/>
        </p:nvGrpSpPr>
        <p:grpSpPr>
          <a:xfrm>
            <a:off x="166255" y="1313114"/>
            <a:ext cx="3855131" cy="3804381"/>
            <a:chOff x="436459" y="2050874"/>
            <a:chExt cx="3124103" cy="3082976"/>
          </a:xfrm>
        </p:grpSpPr>
        <p:grpSp>
          <p:nvGrpSpPr>
            <p:cNvPr id="6" name="Group 5">
              <a:extLst>
                <a:ext uri="{FF2B5EF4-FFF2-40B4-BE49-F238E27FC236}">
                  <a16:creationId xmlns:a16="http://schemas.microsoft.com/office/drawing/2014/main" id="{49B8ABA2-2415-D4AD-6C44-B69F849102BF}"/>
                </a:ext>
              </a:extLst>
            </p:cNvPr>
            <p:cNvGrpSpPr/>
            <p:nvPr/>
          </p:nvGrpSpPr>
          <p:grpSpPr>
            <a:xfrm>
              <a:off x="436459" y="2050874"/>
              <a:ext cx="3124103" cy="3082976"/>
              <a:chOff x="1498945" y="1835063"/>
              <a:chExt cx="2537605" cy="2504198"/>
            </a:xfrm>
          </p:grpSpPr>
          <p:sp>
            <p:nvSpPr>
              <p:cNvPr id="8" name="Oval 7">
                <a:extLst>
                  <a:ext uri="{FF2B5EF4-FFF2-40B4-BE49-F238E27FC236}">
                    <a16:creationId xmlns:a16="http://schemas.microsoft.com/office/drawing/2014/main" id="{6391AD86-EE5D-F372-61CA-7D9086E17679}"/>
                  </a:ext>
                </a:extLst>
              </p:cNvPr>
              <p:cNvSpPr/>
              <p:nvPr/>
            </p:nvSpPr>
            <p:spPr>
              <a:xfrm>
                <a:off x="1498945" y="1835063"/>
                <a:ext cx="2504198" cy="2504198"/>
              </a:xfrm>
              <a:prstGeom prst="ellipse">
                <a:avLst/>
              </a:prstGeom>
              <a:noFill/>
              <a:ln w="28575">
                <a:solidFill>
                  <a:srgbClr val="FFCC3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10" name="TextBox 9">
                <a:extLst>
                  <a:ext uri="{FF2B5EF4-FFF2-40B4-BE49-F238E27FC236}">
                    <a16:creationId xmlns:a16="http://schemas.microsoft.com/office/drawing/2014/main" id="{FD48F414-6003-FC4F-B46B-235DB03F42D2}"/>
                  </a:ext>
                </a:extLst>
              </p:cNvPr>
              <p:cNvSpPr txBox="1"/>
              <p:nvPr/>
            </p:nvSpPr>
            <p:spPr>
              <a:xfrm>
                <a:off x="1532352" y="3134049"/>
                <a:ext cx="2504198" cy="717215"/>
              </a:xfrm>
              <a:prstGeom prst="rect">
                <a:avLst/>
              </a:prstGeom>
              <a:noFill/>
            </p:spPr>
            <p:txBody>
              <a:bodyPr wrap="square" rtlCol="0">
                <a:spAutoFit/>
              </a:bodyPr>
              <a:lstStyle/>
              <a:p>
                <a:pPr algn="ctr">
                  <a:lnSpc>
                    <a:spcPct val="110000"/>
                  </a:lnSpc>
                </a:pPr>
                <a:r>
                  <a:rPr lang="en-GB" sz="2000">
                    <a:solidFill>
                      <a:schemeClr val="tx1">
                        <a:lumMod val="85000"/>
                        <a:lumOff val="15000"/>
                      </a:schemeClr>
                    </a:solidFill>
                    <a:latin typeface="Open Sans"/>
                    <a:cs typeface="Open Sans"/>
                  </a:rPr>
                  <a:t>We teach tools, techniques, and best practice for </a:t>
                </a:r>
              </a:p>
              <a:p>
                <a:pPr algn="ctr">
                  <a:lnSpc>
                    <a:spcPct val="110000"/>
                  </a:lnSpc>
                </a:pPr>
                <a:r>
                  <a:rPr lang="en-GB" sz="2000">
                    <a:solidFill>
                      <a:schemeClr val="tx1">
                        <a:lumMod val="85000"/>
                        <a:lumOff val="15000"/>
                      </a:schemeClr>
                    </a:solidFill>
                    <a:latin typeface="Open Sans"/>
                    <a:cs typeface="Open Sans"/>
                  </a:rPr>
                  <a:t>working with data.</a:t>
                </a:r>
                <a:endParaRPr lang="en-US" sz="2000">
                  <a:solidFill>
                    <a:schemeClr val="tx1">
                      <a:lumMod val="85000"/>
                      <a:lumOff val="15000"/>
                    </a:schemeClr>
                  </a:solidFill>
                  <a:latin typeface="Open Sans"/>
                  <a:cs typeface="Open Sans"/>
                </a:endParaRPr>
              </a:p>
            </p:txBody>
          </p:sp>
        </p:grpSp>
        <p:sp>
          <p:nvSpPr>
            <p:cNvPr id="14" name="TextBox 13">
              <a:extLst>
                <a:ext uri="{FF2B5EF4-FFF2-40B4-BE49-F238E27FC236}">
                  <a16:creationId xmlns:a16="http://schemas.microsoft.com/office/drawing/2014/main" id="{F147F61A-69D6-4D5B-B6DF-B2989BF6E101}"/>
                </a:ext>
              </a:extLst>
            </p:cNvPr>
            <p:cNvSpPr txBox="1"/>
            <p:nvPr/>
          </p:nvSpPr>
          <p:spPr>
            <a:xfrm>
              <a:off x="462120" y="2135482"/>
              <a:ext cx="3082975" cy="1456434"/>
            </a:xfrm>
            <a:prstGeom prst="rect">
              <a:avLst/>
            </a:prstGeom>
            <a:noFill/>
          </p:spPr>
          <p:txBody>
            <a:bodyPr wrap="square" rtlCol="0">
              <a:spAutoFit/>
            </a:bodyPr>
            <a:lstStyle/>
            <a:p>
              <a:pPr algn="ctr">
                <a:lnSpc>
                  <a:spcPct val="110000"/>
                </a:lnSpc>
              </a:pPr>
              <a:r>
                <a:rPr lang="en-GB" sz="10000" b="1">
                  <a:solidFill>
                    <a:srgbClr val="660099"/>
                  </a:solidFill>
                  <a:latin typeface="Open Sans"/>
                  <a:cs typeface="Open Sans"/>
                </a:rPr>
                <a:t>🛠</a:t>
              </a:r>
              <a:endParaRPr lang="en-US" sz="10000" b="1">
                <a:solidFill>
                  <a:srgbClr val="660099"/>
                </a:solidFill>
                <a:latin typeface="Open Sans"/>
                <a:cs typeface="Open Sans"/>
              </a:endParaRPr>
            </a:p>
          </p:txBody>
        </p:sp>
      </p:grpSp>
      <p:grpSp>
        <p:nvGrpSpPr>
          <p:cNvPr id="16" name="Group 15">
            <a:extLst>
              <a:ext uri="{FF2B5EF4-FFF2-40B4-BE49-F238E27FC236}">
                <a16:creationId xmlns:a16="http://schemas.microsoft.com/office/drawing/2014/main" id="{39E17E88-83FD-FCF9-A940-142477CE5BC9}"/>
              </a:ext>
            </a:extLst>
          </p:cNvPr>
          <p:cNvGrpSpPr/>
          <p:nvPr/>
        </p:nvGrpSpPr>
        <p:grpSpPr>
          <a:xfrm>
            <a:off x="4181458" y="1287042"/>
            <a:ext cx="3836045" cy="3804381"/>
            <a:chOff x="436459" y="2050874"/>
            <a:chExt cx="3108636" cy="3082976"/>
          </a:xfrm>
        </p:grpSpPr>
        <p:grpSp>
          <p:nvGrpSpPr>
            <p:cNvPr id="17" name="Group 16">
              <a:extLst>
                <a:ext uri="{FF2B5EF4-FFF2-40B4-BE49-F238E27FC236}">
                  <a16:creationId xmlns:a16="http://schemas.microsoft.com/office/drawing/2014/main" id="{0982A127-8BD4-3C97-204D-AA450C0F789A}"/>
                </a:ext>
              </a:extLst>
            </p:cNvPr>
            <p:cNvGrpSpPr/>
            <p:nvPr/>
          </p:nvGrpSpPr>
          <p:grpSpPr>
            <a:xfrm>
              <a:off x="436459" y="2050874"/>
              <a:ext cx="3082975" cy="3082976"/>
              <a:chOff x="1498945" y="1835063"/>
              <a:chExt cx="2504198" cy="2504198"/>
            </a:xfrm>
          </p:grpSpPr>
          <p:sp>
            <p:nvSpPr>
              <p:cNvPr id="19" name="Oval 18">
                <a:extLst>
                  <a:ext uri="{FF2B5EF4-FFF2-40B4-BE49-F238E27FC236}">
                    <a16:creationId xmlns:a16="http://schemas.microsoft.com/office/drawing/2014/main" id="{80370755-0CCA-26D1-C104-875084252B6F}"/>
                  </a:ext>
                </a:extLst>
              </p:cNvPr>
              <p:cNvSpPr/>
              <p:nvPr/>
            </p:nvSpPr>
            <p:spPr>
              <a:xfrm>
                <a:off x="1498945" y="1835063"/>
                <a:ext cx="2504198" cy="2504198"/>
              </a:xfrm>
              <a:prstGeom prst="ellipse">
                <a:avLst/>
              </a:prstGeom>
              <a:noFill/>
              <a:ln w="28575">
                <a:solidFill>
                  <a:srgbClr val="FFCC3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0" name="TextBox 19">
                <a:extLst>
                  <a:ext uri="{FF2B5EF4-FFF2-40B4-BE49-F238E27FC236}">
                    <a16:creationId xmlns:a16="http://schemas.microsoft.com/office/drawing/2014/main" id="{FB0FAF4F-0596-0AED-9856-6556AD290472}"/>
                  </a:ext>
                </a:extLst>
              </p:cNvPr>
              <p:cNvSpPr txBox="1"/>
              <p:nvPr/>
            </p:nvSpPr>
            <p:spPr>
              <a:xfrm>
                <a:off x="1519789" y="2921426"/>
                <a:ext cx="2483354" cy="940065"/>
              </a:xfrm>
              <a:prstGeom prst="rect">
                <a:avLst/>
              </a:prstGeom>
              <a:noFill/>
            </p:spPr>
            <p:txBody>
              <a:bodyPr wrap="square" rtlCol="0">
                <a:spAutoFit/>
              </a:bodyPr>
              <a:lstStyle/>
              <a:p>
                <a:pPr algn="ctr">
                  <a:lnSpc>
                    <a:spcPct val="110000"/>
                  </a:lnSpc>
                </a:pPr>
                <a:r>
                  <a:rPr lang="en-GB" sz="2000">
                    <a:solidFill>
                      <a:schemeClr val="tx1">
                        <a:lumMod val="85000"/>
                        <a:lumOff val="15000"/>
                      </a:schemeClr>
                    </a:solidFill>
                    <a:latin typeface="Open Sans"/>
                    <a:cs typeface="Open Sans"/>
                  </a:rPr>
                  <a:t>Workshops use and can be further customised for teams to help you get the most</a:t>
                </a:r>
              </a:p>
              <a:p>
                <a:pPr algn="ctr">
                  <a:lnSpc>
                    <a:spcPct val="110000"/>
                  </a:lnSpc>
                </a:pPr>
                <a:r>
                  <a:rPr lang="en-GB" sz="2000">
                    <a:solidFill>
                      <a:schemeClr val="tx1">
                        <a:lumMod val="85000"/>
                        <a:lumOff val="15000"/>
                      </a:schemeClr>
                    </a:solidFill>
                    <a:latin typeface="Open Sans"/>
                    <a:cs typeface="Open Sans"/>
                  </a:rPr>
                  <a:t> from a session.  </a:t>
                </a:r>
              </a:p>
            </p:txBody>
          </p:sp>
        </p:grpSp>
        <p:sp>
          <p:nvSpPr>
            <p:cNvPr id="18" name="TextBox 17">
              <a:extLst>
                <a:ext uri="{FF2B5EF4-FFF2-40B4-BE49-F238E27FC236}">
                  <a16:creationId xmlns:a16="http://schemas.microsoft.com/office/drawing/2014/main" id="{3EB9F438-787D-5E53-486B-73D299AD0FCB}"/>
                </a:ext>
              </a:extLst>
            </p:cNvPr>
            <p:cNvSpPr txBox="1"/>
            <p:nvPr/>
          </p:nvSpPr>
          <p:spPr>
            <a:xfrm>
              <a:off x="462120" y="2135482"/>
              <a:ext cx="3082975" cy="1365024"/>
            </a:xfrm>
            <a:prstGeom prst="rect">
              <a:avLst/>
            </a:prstGeom>
            <a:noFill/>
          </p:spPr>
          <p:txBody>
            <a:bodyPr wrap="square" rtlCol="0">
              <a:spAutoFit/>
            </a:bodyPr>
            <a:lstStyle/>
            <a:p>
              <a:pPr algn="ctr">
                <a:lnSpc>
                  <a:spcPct val="110000"/>
                </a:lnSpc>
              </a:pPr>
              <a:r>
                <a:rPr lang="en-GB" sz="10000" b="1">
                  <a:solidFill>
                    <a:srgbClr val="660099"/>
                  </a:solidFill>
                  <a:latin typeface="Open Sans"/>
                  <a:cs typeface="Open Sans"/>
                </a:rPr>
                <a:t>✂</a:t>
              </a:r>
              <a:endParaRPr lang="en-US" sz="10000" b="1">
                <a:solidFill>
                  <a:srgbClr val="660099"/>
                </a:solidFill>
                <a:latin typeface="Open Sans"/>
                <a:cs typeface="Open Sans"/>
              </a:endParaRPr>
            </a:p>
          </p:txBody>
        </p:sp>
      </p:grpSp>
      <p:grpSp>
        <p:nvGrpSpPr>
          <p:cNvPr id="21" name="Group 20">
            <a:extLst>
              <a:ext uri="{FF2B5EF4-FFF2-40B4-BE49-F238E27FC236}">
                <a16:creationId xmlns:a16="http://schemas.microsoft.com/office/drawing/2014/main" id="{713502A1-7004-5495-B41D-149769000B1D}"/>
              </a:ext>
            </a:extLst>
          </p:cNvPr>
          <p:cNvGrpSpPr/>
          <p:nvPr/>
        </p:nvGrpSpPr>
        <p:grpSpPr>
          <a:xfrm>
            <a:off x="8166982" y="1287043"/>
            <a:ext cx="3858762" cy="3804379"/>
            <a:chOff x="410796" y="2050874"/>
            <a:chExt cx="3127046" cy="3082976"/>
          </a:xfrm>
        </p:grpSpPr>
        <p:grpSp>
          <p:nvGrpSpPr>
            <p:cNvPr id="22" name="Group 21">
              <a:extLst>
                <a:ext uri="{FF2B5EF4-FFF2-40B4-BE49-F238E27FC236}">
                  <a16:creationId xmlns:a16="http://schemas.microsoft.com/office/drawing/2014/main" id="{5C87022D-3F40-4E84-822C-EEBA9FBD451E}"/>
                </a:ext>
              </a:extLst>
            </p:cNvPr>
            <p:cNvGrpSpPr/>
            <p:nvPr/>
          </p:nvGrpSpPr>
          <p:grpSpPr>
            <a:xfrm>
              <a:off x="436459" y="2050874"/>
              <a:ext cx="3101383" cy="3082976"/>
              <a:chOff x="1498945" y="1835063"/>
              <a:chExt cx="2519150" cy="2504198"/>
            </a:xfrm>
          </p:grpSpPr>
          <p:sp>
            <p:nvSpPr>
              <p:cNvPr id="24" name="Oval 23">
                <a:extLst>
                  <a:ext uri="{FF2B5EF4-FFF2-40B4-BE49-F238E27FC236}">
                    <a16:creationId xmlns:a16="http://schemas.microsoft.com/office/drawing/2014/main" id="{DE845228-DF36-091B-9614-91BBD63587A8}"/>
                  </a:ext>
                </a:extLst>
              </p:cNvPr>
              <p:cNvSpPr/>
              <p:nvPr/>
            </p:nvSpPr>
            <p:spPr>
              <a:xfrm>
                <a:off x="1498945" y="1835063"/>
                <a:ext cx="2504198" cy="2504198"/>
              </a:xfrm>
              <a:prstGeom prst="ellipse">
                <a:avLst/>
              </a:prstGeom>
              <a:noFill/>
              <a:ln w="28575">
                <a:solidFill>
                  <a:srgbClr val="FFCC33"/>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p>
            </p:txBody>
          </p:sp>
          <p:sp>
            <p:nvSpPr>
              <p:cNvPr id="25" name="TextBox 24">
                <a:extLst>
                  <a:ext uri="{FF2B5EF4-FFF2-40B4-BE49-F238E27FC236}">
                    <a16:creationId xmlns:a16="http://schemas.microsoft.com/office/drawing/2014/main" id="{DB0940E2-1AB2-B9D9-B021-FAB24A89B47A}"/>
                  </a:ext>
                </a:extLst>
              </p:cNvPr>
              <p:cNvSpPr txBox="1"/>
              <p:nvPr/>
            </p:nvSpPr>
            <p:spPr>
              <a:xfrm>
                <a:off x="1526758" y="2914586"/>
                <a:ext cx="2491337" cy="1162916"/>
              </a:xfrm>
              <a:prstGeom prst="rect">
                <a:avLst/>
              </a:prstGeom>
              <a:noFill/>
            </p:spPr>
            <p:txBody>
              <a:bodyPr wrap="square" rtlCol="0">
                <a:spAutoFit/>
              </a:bodyPr>
              <a:lstStyle/>
              <a:p>
                <a:pPr algn="ctr">
                  <a:lnSpc>
                    <a:spcPct val="110000"/>
                  </a:lnSpc>
                </a:pPr>
                <a:r>
                  <a:rPr lang="en-GB" sz="2000">
                    <a:solidFill>
                      <a:schemeClr val="tx1">
                        <a:lumMod val="85000"/>
                        <a:lumOff val="15000"/>
                      </a:schemeClr>
                    </a:solidFill>
                    <a:latin typeface="Open Sans"/>
                    <a:cs typeface="Open Sans"/>
                  </a:rPr>
                  <a:t>Opportunities for you to  become an instructor and teach sessions locally, nationally, and</a:t>
                </a:r>
              </a:p>
              <a:p>
                <a:pPr algn="ctr">
                  <a:lnSpc>
                    <a:spcPct val="110000"/>
                  </a:lnSpc>
                </a:pPr>
                <a:r>
                  <a:rPr lang="en-GB" sz="2000">
                    <a:solidFill>
                      <a:schemeClr val="tx1">
                        <a:lumMod val="85000"/>
                        <a:lumOff val="15000"/>
                      </a:schemeClr>
                    </a:solidFill>
                    <a:latin typeface="Open Sans"/>
                    <a:cs typeface="Open Sans"/>
                  </a:rPr>
                  <a:t> internationally. </a:t>
                </a:r>
              </a:p>
            </p:txBody>
          </p:sp>
        </p:grpSp>
        <p:sp>
          <p:nvSpPr>
            <p:cNvPr id="23" name="TextBox 22">
              <a:extLst>
                <a:ext uri="{FF2B5EF4-FFF2-40B4-BE49-F238E27FC236}">
                  <a16:creationId xmlns:a16="http://schemas.microsoft.com/office/drawing/2014/main" id="{985EA77E-5D81-4E05-94B9-A7B4462C5694}"/>
                </a:ext>
              </a:extLst>
            </p:cNvPr>
            <p:cNvSpPr txBox="1"/>
            <p:nvPr/>
          </p:nvSpPr>
          <p:spPr>
            <a:xfrm>
              <a:off x="410796" y="2050874"/>
              <a:ext cx="3082975" cy="1365025"/>
            </a:xfrm>
            <a:prstGeom prst="rect">
              <a:avLst/>
            </a:prstGeom>
            <a:noFill/>
          </p:spPr>
          <p:txBody>
            <a:bodyPr wrap="square" rtlCol="0">
              <a:spAutoFit/>
            </a:bodyPr>
            <a:lstStyle/>
            <a:p>
              <a:pPr algn="ctr">
                <a:lnSpc>
                  <a:spcPct val="110000"/>
                </a:lnSpc>
              </a:pPr>
              <a:r>
                <a:rPr lang="en-GB" sz="10000" b="1">
                  <a:solidFill>
                    <a:srgbClr val="660099"/>
                  </a:solidFill>
                  <a:latin typeface="Open Sans"/>
                  <a:cs typeface="Open Sans"/>
                </a:rPr>
                <a:t>🛠</a:t>
              </a:r>
              <a:endParaRPr lang="en-US" sz="10000" b="1">
                <a:solidFill>
                  <a:srgbClr val="660099"/>
                </a:solidFill>
                <a:latin typeface="Open Sans"/>
                <a:cs typeface="Open Sans"/>
              </a:endParaRPr>
            </a:p>
          </p:txBody>
        </p:sp>
      </p:grpSp>
      <p:pic>
        <p:nvPicPr>
          <p:cNvPr id="26" name="Video 4">
            <a:hlinkClick r:id="" action="ppaction://media"/>
            <a:extLst>
              <a:ext uri="{FF2B5EF4-FFF2-40B4-BE49-F238E27FC236}">
                <a16:creationId xmlns:a16="http://schemas.microsoft.com/office/drawing/2014/main" id="{3C7E22CA-09B9-3C9A-9C26-69353BC0E9B2}"/>
              </a:ext>
            </a:extLst>
          </p:cNvPr>
          <p:cNvPicPr>
            <a:picLocks noChangeAspect="1"/>
          </p:cNvPicPr>
          <p:nvPr>
            <a:videoFile r:link="rId1"/>
            <p:extLst>
              <p:ext uri="{DAA4B4D4-6D71-4841-9C94-3DE7FCFB9230}">
                <p14:media xmlns:p14="http://schemas.microsoft.com/office/powerpoint/2010/main" r:embed="rId2">
                  <p14:trim st="3029" end="1525.8526"/>
                </p14:media>
              </p:ext>
            </p:extLst>
          </p:nvPr>
        </p:nvPicPr>
        <p:blipFill>
          <a:blip r:embed="rId5"/>
          <a:stretch>
            <a:fillRect/>
          </a:stretch>
        </p:blipFill>
        <p:spPr>
          <a:xfrm>
            <a:off x="9906001" y="5143500"/>
            <a:ext cx="2285999" cy="1714500"/>
          </a:xfrm>
          <a:prstGeom prst="rect">
            <a:avLst/>
          </a:prstGeom>
        </p:spPr>
      </p:pic>
    </p:spTree>
    <p:extLst>
      <p:ext uri="{BB962C8B-B14F-4D97-AF65-F5344CB8AC3E}">
        <p14:creationId xmlns:p14="http://schemas.microsoft.com/office/powerpoint/2010/main" val="159722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6"/>
                                        </p:tgtEl>
                                      </p:cBhvr>
                                    </p:cmd>
                                  </p:childTnLst>
                                </p:cTn>
                              </p:par>
                            </p:childTnLst>
                          </p:cTn>
                        </p:par>
                      </p:childTnLst>
                    </p:cTn>
                  </p:par>
                </p:childTnLst>
              </p:cTn>
              <p:nextCondLst>
                <p:cond evt="onClick" delay="0">
                  <p:tgtEl>
                    <p:spTgt spid="26"/>
                  </p:tgtEl>
                </p:cond>
              </p:nextCondLst>
            </p:seq>
            <p:video>
              <p:cMediaNode vol="80000">
                <p:cTn id="12" fill="hold" display="0">
                  <p:stCondLst>
                    <p:cond delay="indefinite"/>
                  </p:stCondLst>
                </p:cTn>
                <p:tgtEl>
                  <p:spTgt spid="2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660099"/>
        </a:solidFill>
        <a:effectLst/>
      </p:bgPr>
    </p:bg>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31682D5F-67D4-B9B0-B854-6D1742A23784}"/>
              </a:ext>
            </a:extLst>
          </p:cNvPr>
          <p:cNvGrpSpPr/>
          <p:nvPr/>
        </p:nvGrpSpPr>
        <p:grpSpPr>
          <a:xfrm>
            <a:off x="298450" y="136279"/>
            <a:ext cx="11868150" cy="6569321"/>
            <a:chOff x="0" y="136279"/>
            <a:chExt cx="12192000" cy="6721721"/>
          </a:xfrm>
        </p:grpSpPr>
        <p:pic>
          <p:nvPicPr>
            <p:cNvPr id="21" name="Picture 20" descr="A map of the world&#10;&#10;Description automatically generated with low confidence">
              <a:extLst>
                <a:ext uri="{FF2B5EF4-FFF2-40B4-BE49-F238E27FC236}">
                  <a16:creationId xmlns:a16="http://schemas.microsoft.com/office/drawing/2014/main" id="{719E569C-EA3F-7AF7-B7DC-5559E431FBD0}"/>
                </a:ext>
              </a:extLst>
            </p:cNvPr>
            <p:cNvPicPr>
              <a:picLocks noChangeAspect="1"/>
            </p:cNvPicPr>
            <p:nvPr/>
          </p:nvPicPr>
          <p:blipFill>
            <a:blip r:embed="rId5">
              <a:biLevel thresh="25000"/>
              <a:extLst>
                <a:ext uri="{28A0092B-C50C-407E-A947-70E740481C1C}">
                  <a14:useLocalDpi xmlns:a14="http://schemas.microsoft.com/office/drawing/2010/main" val="0"/>
                </a:ext>
              </a:extLst>
            </a:blip>
            <a:stretch>
              <a:fillRect/>
            </a:stretch>
          </p:blipFill>
          <p:spPr>
            <a:xfrm>
              <a:off x="0" y="381000"/>
              <a:ext cx="12192000" cy="6096000"/>
            </a:xfrm>
            <a:prstGeom prst="rect">
              <a:avLst/>
            </a:prstGeom>
          </p:spPr>
        </p:pic>
        <p:sp>
          <p:nvSpPr>
            <p:cNvPr id="9" name="TextBox 8">
              <a:extLst>
                <a:ext uri="{FF2B5EF4-FFF2-40B4-BE49-F238E27FC236}">
                  <a16:creationId xmlns:a16="http://schemas.microsoft.com/office/drawing/2014/main" id="{4C3758BB-07C2-4B27-E395-F2B660712514}"/>
                </a:ext>
              </a:extLst>
            </p:cNvPr>
            <p:cNvSpPr txBox="1"/>
            <p:nvPr/>
          </p:nvSpPr>
          <p:spPr>
            <a:xfrm>
              <a:off x="7505700" y="6334780"/>
              <a:ext cx="4686300" cy="523220"/>
            </a:xfrm>
            <a:prstGeom prst="rect">
              <a:avLst/>
            </a:prstGeom>
            <a:noFill/>
          </p:spPr>
          <p:txBody>
            <a:bodyPr wrap="square">
              <a:spAutoFit/>
            </a:bodyPr>
            <a:lstStyle/>
            <a:p>
              <a:r>
                <a:rPr lang="en-GB" sz="1400">
                  <a:solidFill>
                    <a:schemeClr val="bg1"/>
                  </a:solidFill>
                  <a:latin typeface="+mj-lt"/>
                </a:rPr>
                <a:t>Image by </a:t>
              </a:r>
              <a:r>
                <a:rPr lang="en-GB" sz="1400" err="1">
                  <a:solidFill>
                    <a:schemeClr val="bg1"/>
                  </a:solidFill>
                  <a:latin typeface="+mj-lt"/>
                  <a:hlinkClick r:id="rId6">
                    <a:extLst>
                      <a:ext uri="{A12FA001-AC4F-418D-AE19-62706E023703}">
                        <ahyp:hlinkClr xmlns:ahyp="http://schemas.microsoft.com/office/drawing/2018/hyperlinkcolor" val="tx"/>
                      </a:ext>
                    </a:extLst>
                  </a:hlinkClick>
                </a:rPr>
                <a:t>Clker</a:t>
              </a:r>
              <a:r>
                <a:rPr lang="en-GB" sz="1400">
                  <a:solidFill>
                    <a:schemeClr val="bg1"/>
                  </a:solidFill>
                  <a:latin typeface="+mj-lt"/>
                  <a:hlinkClick r:id="rId6">
                    <a:extLst>
                      <a:ext uri="{A12FA001-AC4F-418D-AE19-62706E023703}">
                        <ahyp:hlinkClr xmlns:ahyp="http://schemas.microsoft.com/office/drawing/2018/hyperlinkcolor" val="tx"/>
                      </a:ext>
                    </a:extLst>
                  </a:hlinkClick>
                </a:rPr>
                <a:t>-Free-Vector-Images</a:t>
              </a:r>
              <a:r>
                <a:rPr lang="en-GB" sz="1400">
                  <a:solidFill>
                    <a:schemeClr val="bg1"/>
                  </a:solidFill>
                  <a:latin typeface="+mj-lt"/>
                </a:rPr>
                <a:t> from </a:t>
              </a:r>
              <a:r>
                <a:rPr lang="en-GB" sz="1400" err="1">
                  <a:solidFill>
                    <a:schemeClr val="bg1"/>
                  </a:solidFill>
                  <a:latin typeface="+mj-lt"/>
                </a:rPr>
                <a:t>Pixabay</a:t>
              </a:r>
              <a:r>
                <a:rPr lang="en-GB" sz="1400">
                  <a:solidFill>
                    <a:schemeClr val="bg1"/>
                  </a:solidFill>
                  <a:latin typeface="+mj-lt"/>
                </a:rPr>
                <a:t>.</a:t>
              </a:r>
            </a:p>
            <a:p>
              <a:r>
                <a:rPr lang="en-GB" sz="1400">
                  <a:solidFill>
                    <a:schemeClr val="bg1"/>
                  </a:solidFill>
                  <a:latin typeface="+mj-lt"/>
                </a:rPr>
                <a:t>Place i</a:t>
              </a:r>
              <a:r>
                <a:rPr lang="en-GB" sz="1400" b="0" i="0">
                  <a:solidFill>
                    <a:schemeClr val="bg1"/>
                  </a:solidFill>
                  <a:effectLst/>
                  <a:latin typeface="+mj-lt"/>
                </a:rPr>
                <a:t>con made by </a:t>
              </a:r>
              <a:r>
                <a:rPr lang="en-GB" sz="1400" b="0" i="0">
                  <a:solidFill>
                    <a:schemeClr val="bg1"/>
                  </a:solidFill>
                  <a:effectLst/>
                  <a:latin typeface="+mj-lt"/>
                  <a:hlinkClick r:id="rId7">
                    <a:extLst>
                      <a:ext uri="{A12FA001-AC4F-418D-AE19-62706E023703}">
                        <ahyp:hlinkClr xmlns:ahyp="http://schemas.microsoft.com/office/drawing/2018/hyperlinkcolor" val="tx"/>
                      </a:ext>
                    </a:extLst>
                  </a:hlinkClick>
                </a:rPr>
                <a:t>Icon Fonts </a:t>
              </a:r>
              <a:r>
                <a:rPr lang="en-GB" sz="1400" b="0" i="0">
                  <a:solidFill>
                    <a:schemeClr val="bg1"/>
                  </a:solidFill>
                  <a:effectLst/>
                  <a:latin typeface="+mj-lt"/>
                </a:rPr>
                <a:t>and is licensed by CC BY 3.0</a:t>
              </a:r>
              <a:endParaRPr lang="en-GB" sz="1400">
                <a:solidFill>
                  <a:schemeClr val="bg1"/>
                </a:solidFill>
                <a:latin typeface="+mj-lt"/>
              </a:endParaRPr>
            </a:p>
          </p:txBody>
        </p:sp>
        <p:pic>
          <p:nvPicPr>
            <p:cNvPr id="12" name="Picture 11">
              <a:extLst>
                <a:ext uri="{FF2B5EF4-FFF2-40B4-BE49-F238E27FC236}">
                  <a16:creationId xmlns:a16="http://schemas.microsoft.com/office/drawing/2014/main" id="{72DD5C49-8B76-4984-4424-4910F64AF481}"/>
                </a:ext>
              </a:extLst>
            </p:cNvPr>
            <p:cNvPicPr>
              <a:picLocks noChangeAspect="1"/>
            </p:cNvPicPr>
            <p:nvPr/>
          </p:nvPicPr>
          <p:blipFill>
            <a:blip r:embed="rId8"/>
            <a:stretch>
              <a:fillRect/>
            </a:stretch>
          </p:blipFill>
          <p:spPr>
            <a:xfrm>
              <a:off x="10550013" y="136279"/>
              <a:ext cx="1481394" cy="634102"/>
            </a:xfrm>
            <a:prstGeom prst="rect">
              <a:avLst/>
            </a:prstGeom>
          </p:spPr>
        </p:pic>
        <p:pic>
          <p:nvPicPr>
            <p:cNvPr id="16" name="Picture 15" descr="Shape, circle&#10;&#10;Description automatically generated">
              <a:extLst>
                <a:ext uri="{FF2B5EF4-FFF2-40B4-BE49-F238E27FC236}">
                  <a16:creationId xmlns:a16="http://schemas.microsoft.com/office/drawing/2014/main" id="{0CA83352-6C9D-BCB2-47F1-8DFF6A050BD2}"/>
                </a:ext>
              </a:extLst>
            </p:cNvPr>
            <p:cNvPicPr>
              <a:picLocks noChangeAspect="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5842919" y="1665891"/>
              <a:ext cx="203386" cy="269349"/>
            </a:xfrm>
            <a:prstGeom prst="rect">
              <a:avLst/>
            </a:prstGeom>
          </p:spPr>
        </p:pic>
        <p:pic>
          <p:nvPicPr>
            <p:cNvPr id="17" name="Picture 16" descr="Shape, circle&#10;&#10;Description automatically generated">
              <a:extLst>
                <a:ext uri="{FF2B5EF4-FFF2-40B4-BE49-F238E27FC236}">
                  <a16:creationId xmlns:a16="http://schemas.microsoft.com/office/drawing/2014/main" id="{EFBC374D-A74E-8029-2A60-D6CF55235F2F}"/>
                </a:ext>
              </a:extLst>
            </p:cNvPr>
            <p:cNvPicPr>
              <a:picLocks noChangeAspect="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5353876" y="1154190"/>
              <a:ext cx="203386" cy="269349"/>
            </a:xfrm>
            <a:prstGeom prst="rect">
              <a:avLst/>
            </a:prstGeom>
          </p:spPr>
        </p:pic>
        <p:pic>
          <p:nvPicPr>
            <p:cNvPr id="22" name="Picture 21" descr="Shape, circle&#10;&#10;Description automatically generated">
              <a:extLst>
                <a:ext uri="{FF2B5EF4-FFF2-40B4-BE49-F238E27FC236}">
                  <a16:creationId xmlns:a16="http://schemas.microsoft.com/office/drawing/2014/main" id="{1B714D11-408D-54A9-FF82-40945B3A3A86}"/>
                </a:ext>
              </a:extLst>
            </p:cNvPr>
            <p:cNvPicPr>
              <a:picLocks noChangeAspect="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5185694" y="1823054"/>
              <a:ext cx="203386" cy="269349"/>
            </a:xfrm>
            <a:prstGeom prst="rect">
              <a:avLst/>
            </a:prstGeom>
          </p:spPr>
        </p:pic>
        <p:pic>
          <p:nvPicPr>
            <p:cNvPr id="23" name="Picture 22" descr="Shape, circle&#10;&#10;Description automatically generated">
              <a:extLst>
                <a:ext uri="{FF2B5EF4-FFF2-40B4-BE49-F238E27FC236}">
                  <a16:creationId xmlns:a16="http://schemas.microsoft.com/office/drawing/2014/main" id="{7218F7FD-07CD-0DD1-4BAD-2D9D358BE04F}"/>
                </a:ext>
              </a:extLst>
            </p:cNvPr>
            <p:cNvPicPr>
              <a:picLocks noChangeAspect="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5495257" y="1325373"/>
              <a:ext cx="203386" cy="269349"/>
            </a:xfrm>
            <a:prstGeom prst="rect">
              <a:avLst/>
            </a:prstGeom>
          </p:spPr>
        </p:pic>
        <p:pic>
          <p:nvPicPr>
            <p:cNvPr id="24" name="Picture 23" descr="Shape, circle&#10;&#10;Description automatically generated">
              <a:extLst>
                <a:ext uri="{FF2B5EF4-FFF2-40B4-BE49-F238E27FC236}">
                  <a16:creationId xmlns:a16="http://schemas.microsoft.com/office/drawing/2014/main" id="{1ADDA81E-A0EC-2D65-E05B-E8E40007CB48}"/>
                </a:ext>
              </a:extLst>
            </p:cNvPr>
            <p:cNvPicPr>
              <a:picLocks noChangeAspect="1"/>
            </p:cNvPicPr>
            <p:nvPr/>
          </p:nvPicPr>
          <p:blipFill>
            <a:blip r:embed="rId9">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flipH="1">
              <a:off x="5377207" y="1239781"/>
              <a:ext cx="203386" cy="269349"/>
            </a:xfrm>
            <a:prstGeom prst="rect">
              <a:avLst/>
            </a:prstGeom>
          </p:spPr>
        </p:pic>
      </p:grpSp>
      <p:pic>
        <p:nvPicPr>
          <p:cNvPr id="26" name="20220519_104307">
            <a:hlinkClick r:id="" action="ppaction://media"/>
            <a:extLst>
              <a:ext uri="{FF2B5EF4-FFF2-40B4-BE49-F238E27FC236}">
                <a16:creationId xmlns:a16="http://schemas.microsoft.com/office/drawing/2014/main" id="{1E6B34F9-E3E5-EF3C-1081-AB8A299F3731}"/>
              </a:ext>
            </a:extLst>
          </p:cNvPr>
          <p:cNvPicPr>
            <a:picLocks noChangeAspect="1"/>
          </p:cNvPicPr>
          <p:nvPr>
            <a:videoFile r:link="rId2"/>
            <p:extLst>
              <p:ext uri="{DAA4B4D4-6D71-4841-9C94-3DE7FCFB9230}">
                <p14:media xmlns:p14="http://schemas.microsoft.com/office/powerpoint/2010/main" r:embed="rId1"/>
              </p:ext>
            </p:extLst>
          </p:nvPr>
        </p:nvPicPr>
        <p:blipFill>
          <a:blip r:embed="rId10"/>
          <a:stretch>
            <a:fillRect/>
          </a:stretch>
        </p:blipFill>
        <p:spPr>
          <a:xfrm>
            <a:off x="-1" y="5232400"/>
            <a:ext cx="2889955" cy="1625600"/>
          </a:xfrm>
          <a:prstGeom prst="rect">
            <a:avLst/>
          </a:prstGeom>
        </p:spPr>
      </p:pic>
    </p:spTree>
    <p:extLst>
      <p:ext uri="{BB962C8B-B14F-4D97-AF65-F5344CB8AC3E}">
        <p14:creationId xmlns:p14="http://schemas.microsoft.com/office/powerpoint/2010/main" val="3071491482"/>
      </p:ext>
    </p:extLst>
  </p:cSld>
  <p:clrMapOvr>
    <a:masterClrMapping/>
  </p:clrMapOvr>
  <mc:AlternateContent xmlns:mc="http://schemas.openxmlformats.org/markup-compatibility/2006">
    <mc:Choice xmlns:p14="http://schemas.microsoft.com/office/powerpoint/2010/main" Requires="p14">
      <p:transition spd="slow" p14:dur="2000" advTm="43112"/>
    </mc:Choice>
    <mc:Fallback>
      <p:transition spd="slow" advTm="43112"/>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270"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6"/>
                </p:tgtEl>
              </p:cMediaNode>
            </p:video>
            <p:seq concurrent="1" nextAc="seek">
              <p:cTn id="8" restart="whenNotActive" fill="hold" evtFilter="cancelBubble" nodeType="interactiveSeq">
                <p:stCondLst>
                  <p:cond evt="onClick" delay="0">
                    <p:tgtEl>
                      <p:spTgt spid="26"/>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6"/>
                                        </p:tgtEl>
                                      </p:cBhvr>
                                    </p:cmd>
                                  </p:childTnLst>
                                </p:cTn>
                              </p:par>
                            </p:childTnLst>
                          </p:cTn>
                        </p:par>
                      </p:childTnLst>
                    </p:cTn>
                  </p:par>
                </p:childTnLst>
              </p:cTn>
              <p:nextCondLst>
                <p:cond evt="onClick" delay="0">
                  <p:tgtEl>
                    <p:spTgt spid="26"/>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Arrow: Pentagon 4">
            <a:extLst>
              <a:ext uri="{FF2B5EF4-FFF2-40B4-BE49-F238E27FC236}">
                <a16:creationId xmlns:a16="http://schemas.microsoft.com/office/drawing/2014/main" id="{DFCCF7B3-F419-B108-E92C-61FDF084B9F2}"/>
              </a:ext>
            </a:extLst>
          </p:cNvPr>
          <p:cNvSpPr/>
          <p:nvPr/>
        </p:nvSpPr>
        <p:spPr>
          <a:xfrm>
            <a:off x="800119" y="1114816"/>
            <a:ext cx="2520000" cy="1287693"/>
          </a:xfrm>
          <a:prstGeom prst="homePlat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a:solidFill>
                  <a:schemeClr val="tx1">
                    <a:lumMod val="85000"/>
                    <a:lumOff val="15000"/>
                  </a:schemeClr>
                </a:solidFill>
                <a:cs typeface="Calibri"/>
              </a:rPr>
              <a:t>Known data sets</a:t>
            </a:r>
          </a:p>
        </p:txBody>
      </p:sp>
      <p:sp>
        <p:nvSpPr>
          <p:cNvPr id="6" name="Arrow: Pentagon 5">
            <a:extLst>
              <a:ext uri="{FF2B5EF4-FFF2-40B4-BE49-F238E27FC236}">
                <a16:creationId xmlns:a16="http://schemas.microsoft.com/office/drawing/2014/main" id="{5C306449-D9D4-61F5-C7A5-B63AFA26A244}"/>
              </a:ext>
            </a:extLst>
          </p:cNvPr>
          <p:cNvSpPr/>
          <p:nvPr/>
        </p:nvSpPr>
        <p:spPr>
          <a:xfrm>
            <a:off x="800119" y="2697471"/>
            <a:ext cx="2520000" cy="1287693"/>
          </a:xfrm>
          <a:prstGeom prst="homePlate">
            <a:avLst>
              <a:gd name="adj" fmla="val 27036"/>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a:solidFill>
                  <a:schemeClr val="tx1">
                    <a:lumMod val="85000"/>
                    <a:lumOff val="15000"/>
                  </a:schemeClr>
                </a:solidFill>
                <a:cs typeface="Calibri"/>
              </a:rPr>
              <a:t>Over lunch breaks</a:t>
            </a:r>
          </a:p>
        </p:txBody>
      </p:sp>
      <p:sp>
        <p:nvSpPr>
          <p:cNvPr id="510" name="Rectangle: Diagonal Corners Rounded 509">
            <a:extLst>
              <a:ext uri="{FF2B5EF4-FFF2-40B4-BE49-F238E27FC236}">
                <a16:creationId xmlns:a16="http://schemas.microsoft.com/office/drawing/2014/main" id="{388343AE-43C1-8799-D7EB-53B92C8FC6FE}"/>
              </a:ext>
            </a:extLst>
          </p:cNvPr>
          <p:cNvSpPr/>
          <p:nvPr/>
        </p:nvSpPr>
        <p:spPr>
          <a:xfrm>
            <a:off x="8680535" y="3467219"/>
            <a:ext cx="2998410" cy="1382239"/>
          </a:xfrm>
          <a:prstGeom prst="round2DiagRect">
            <a:avLst/>
          </a:prstGeom>
          <a:solidFill>
            <a:srgbClr val="6600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a:latin typeface="Calibri"/>
                <a:cs typeface="Calibri Light"/>
              </a:rPr>
              <a:t>Speed up the learning process</a:t>
            </a:r>
            <a:endParaRPr lang="en-US"/>
          </a:p>
        </p:txBody>
      </p:sp>
      <p:sp>
        <p:nvSpPr>
          <p:cNvPr id="511" name="Rectangle: Diagonal Corners Rounded 510">
            <a:extLst>
              <a:ext uri="{FF2B5EF4-FFF2-40B4-BE49-F238E27FC236}">
                <a16:creationId xmlns:a16="http://schemas.microsoft.com/office/drawing/2014/main" id="{5169BBCE-A28E-863E-9ED9-C26D4EC1E697}"/>
              </a:ext>
            </a:extLst>
          </p:cNvPr>
          <p:cNvSpPr/>
          <p:nvPr/>
        </p:nvSpPr>
        <p:spPr>
          <a:xfrm>
            <a:off x="8680536" y="1433973"/>
            <a:ext cx="2998409" cy="1382239"/>
          </a:xfrm>
          <a:prstGeom prst="round2DiagRect">
            <a:avLst/>
          </a:prstGeom>
          <a:solidFill>
            <a:srgbClr val="660099"/>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a:latin typeface="Calibri"/>
                <a:cs typeface="Calibri Light"/>
              </a:rPr>
              <a:t>Integrate learning into daily working practice</a:t>
            </a:r>
          </a:p>
        </p:txBody>
      </p:sp>
      <p:sp>
        <p:nvSpPr>
          <p:cNvPr id="516" name="Arrow: Pentagon 515">
            <a:extLst>
              <a:ext uri="{FF2B5EF4-FFF2-40B4-BE49-F238E27FC236}">
                <a16:creationId xmlns:a16="http://schemas.microsoft.com/office/drawing/2014/main" id="{D6BCC8E4-795A-7952-DC73-895733063606}"/>
              </a:ext>
            </a:extLst>
          </p:cNvPr>
          <p:cNvSpPr/>
          <p:nvPr/>
        </p:nvSpPr>
        <p:spPr>
          <a:xfrm>
            <a:off x="800119" y="4280126"/>
            <a:ext cx="2520000" cy="1287693"/>
          </a:xfrm>
          <a:prstGeom prst="homePlate">
            <a:avLst/>
          </a:pr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2400">
                <a:solidFill>
                  <a:schemeClr val="tx1">
                    <a:lumMod val="85000"/>
                    <a:lumOff val="15000"/>
                  </a:schemeClr>
                </a:solidFill>
                <a:cs typeface="Calibri"/>
              </a:rPr>
              <a:t>Relaxing environment</a:t>
            </a:r>
          </a:p>
        </p:txBody>
      </p:sp>
      <p:sp>
        <p:nvSpPr>
          <p:cNvPr id="517" name="TextBox 516">
            <a:extLst>
              <a:ext uri="{FF2B5EF4-FFF2-40B4-BE49-F238E27FC236}">
                <a16:creationId xmlns:a16="http://schemas.microsoft.com/office/drawing/2014/main" id="{439426B0-FE52-0094-1FEE-5CE4C0D0F16A}"/>
              </a:ext>
            </a:extLst>
          </p:cNvPr>
          <p:cNvSpPr txBox="1"/>
          <p:nvPr/>
        </p:nvSpPr>
        <p:spPr>
          <a:xfrm>
            <a:off x="3197557" y="2908880"/>
            <a:ext cx="5605541" cy="715089"/>
          </a:xfrm>
          <a:prstGeom prst="round2Diag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sz="3600">
                <a:solidFill>
                  <a:srgbClr val="660099"/>
                </a:solidFill>
              </a:rPr>
              <a:t>Team level training</a:t>
            </a:r>
            <a:endParaRPr lang="en-GB" sz="3600">
              <a:solidFill>
                <a:srgbClr val="660099"/>
              </a:solidFill>
              <a:cs typeface="Calibri"/>
            </a:endParaRPr>
          </a:p>
        </p:txBody>
      </p:sp>
      <p:sp>
        <p:nvSpPr>
          <p:cNvPr id="518" name="Arrow: Right 517">
            <a:extLst>
              <a:ext uri="{FF2B5EF4-FFF2-40B4-BE49-F238E27FC236}">
                <a16:creationId xmlns:a16="http://schemas.microsoft.com/office/drawing/2014/main" id="{68EBF9D0-2FB0-BF61-CBF6-A27EA8D946CF}"/>
              </a:ext>
            </a:extLst>
          </p:cNvPr>
          <p:cNvSpPr/>
          <p:nvPr/>
        </p:nvSpPr>
        <p:spPr>
          <a:xfrm>
            <a:off x="5047021" y="3835378"/>
            <a:ext cx="1661485" cy="1618346"/>
          </a:xfrm>
          <a:prstGeom prst="rightArrow">
            <a:avLst/>
          </a:pr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Video 7">
            <a:hlinkClick r:id="" action="ppaction://media"/>
            <a:extLst>
              <a:ext uri="{FF2B5EF4-FFF2-40B4-BE49-F238E27FC236}">
                <a16:creationId xmlns:a16="http://schemas.microsoft.com/office/drawing/2014/main" id="{397FAAFE-FC1F-B2C6-D76B-AB031B2D4545}"/>
              </a:ext>
            </a:extLst>
          </p:cNvPr>
          <p:cNvPicPr>
            <a:picLocks noChangeAspect="1"/>
          </p:cNvPicPr>
          <p:nvPr>
            <a:videoFile r:link="rId3"/>
            <p:extLst>
              <p:ext uri="{DAA4B4D4-6D71-4841-9C94-3DE7FCFB9230}">
                <p14:media xmlns:p14="http://schemas.microsoft.com/office/powerpoint/2010/main" r:embed="rId2"/>
              </p:ext>
              <p:ext uri="{42D2F446-02D8-4167-A562-619A0277C38B}">
                <p15:isNarration xmlns:p15="http://schemas.microsoft.com/office/powerpoint/2012/main" val="1"/>
              </p:ext>
            </p:extLst>
          </p:nvPr>
        </p:nvPicPr>
        <p:blipFill>
          <a:blip r:embed="rId5"/>
          <a:stretch>
            <a:fillRect/>
          </a:stretch>
        </p:blipFill>
        <p:spPr>
          <a:xfrm>
            <a:off x="9906000" y="5143500"/>
            <a:ext cx="2285999" cy="1714500"/>
          </a:xfrm>
          <a:prstGeom prst="rect">
            <a:avLst/>
          </a:prstGeom>
        </p:spPr>
      </p:pic>
      <p:pic>
        <p:nvPicPr>
          <p:cNvPr id="15" name="Picture 14" descr="Shape, circle&#10;&#10;Description automatically generated">
            <a:extLst>
              <a:ext uri="{FF2B5EF4-FFF2-40B4-BE49-F238E27FC236}">
                <a16:creationId xmlns:a16="http://schemas.microsoft.com/office/drawing/2014/main" id="{DDAC7745-45E7-D306-8F2A-2EE61AD3385C}"/>
              </a:ext>
            </a:extLst>
          </p:cNvPr>
          <p:cNvPicPr>
            <a:picLocks noChangeAspect="1"/>
          </p:cNvPicPr>
          <p:nvPr/>
        </p:nvPicPr>
        <p:blipFill>
          <a:blip r:embed="rId6">
            <a:alphaModFix amt="70000"/>
            <a:grayscl/>
            <a:extLst>
              <a:ext uri="{BEBA8EAE-BF5A-486C-A8C5-ECC9F3942E4B}">
                <a14:imgProps xmlns:a14="http://schemas.microsoft.com/office/drawing/2010/main">
                  <a14:imgLayer r:embed="rId7">
                    <a14:imgEffect>
                      <a14:colorTemperature colorTemp="1680"/>
                    </a14:imgEffect>
                    <a14:imgEffect>
                      <a14:saturation sat="173000"/>
                    </a14:imgEffect>
                  </a14:imgLayer>
                </a14:imgProps>
              </a:ext>
              <a:ext uri="{28A0092B-C50C-407E-A947-70E740481C1C}">
                <a14:useLocalDpi xmlns:a14="http://schemas.microsoft.com/office/drawing/2010/main" val="0"/>
              </a:ext>
            </a:extLst>
          </a:blip>
          <a:stretch>
            <a:fillRect/>
          </a:stretch>
        </p:blipFill>
        <p:spPr>
          <a:xfrm>
            <a:off x="4669208" y="1007765"/>
            <a:ext cx="2662237" cy="1575611"/>
          </a:xfrm>
          <a:prstGeom prst="rect">
            <a:avLst/>
          </a:prstGeom>
        </p:spPr>
      </p:pic>
    </p:spTree>
    <p:custDataLst>
      <p:tags r:id="rId1"/>
    </p:custDataLst>
    <p:extLst>
      <p:ext uri="{BB962C8B-B14F-4D97-AF65-F5344CB8AC3E}">
        <p14:creationId xmlns:p14="http://schemas.microsoft.com/office/powerpoint/2010/main" val="3105353260"/>
      </p:ext>
    </p:extLst>
  </p:cSld>
  <p:clrMapOvr>
    <a:masterClrMapping/>
  </p:clrMapOvr>
  <mc:AlternateContent xmlns:mc="http://schemas.openxmlformats.org/markup-compatibility/2006">
    <mc:Choice xmlns:p14="http://schemas.microsoft.com/office/powerpoint/2010/main" Requires="p14">
      <p:transition spd="slow" p14:dur="2000" advTm="38110"/>
    </mc:Choice>
    <mc:Fallback>
      <p:transition spd="slow" advTm="3811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par>
                          <p:cTn id="7" fill="hold">
                            <p:stCondLst>
                              <p:cond delay="1"/>
                            </p:stCondLst>
                            <p:childTnLst>
                              <p:par>
                                <p:cTn id="8" presetID="26" presetClass="emph" presetSubtype="0" fill="hold" grpId="0" nodeType="afterEffect">
                                  <p:stCondLst>
                                    <p:cond delay="0"/>
                                  </p:stCondLst>
                                  <p:childTnLst>
                                    <p:animEffect transition="out" filter="fade">
                                      <p:cBhvr>
                                        <p:cTn id="9" dur="599" tmFilter="0, 0; .2, .5; .8, .5; 1, 0"/>
                                        <p:tgtEl>
                                          <p:spTgt spid="518"/>
                                        </p:tgtEl>
                                      </p:cBhvr>
                                    </p:animEffect>
                                    <p:animScale>
                                      <p:cBhvr>
                                        <p:cTn id="10" dur="300" autoRev="1" fill="hold"/>
                                        <p:tgtEl>
                                          <p:spTgt spid="518"/>
                                        </p:tgtEl>
                                      </p:cBhvr>
                                      <p:by x="105000" y="105000"/>
                                    </p:animScale>
                                  </p:childTnLst>
                                </p:cTn>
                              </p:par>
                            </p:childTnLst>
                          </p:cTn>
                        </p:par>
                        <p:par>
                          <p:cTn id="11" fill="hold">
                            <p:stCondLst>
                              <p:cond delay="601"/>
                            </p:stCondLst>
                            <p:childTnLst>
                              <p:par>
                                <p:cTn id="12" presetID="26" presetClass="emph" presetSubtype="0" fill="hold" grpId="1" nodeType="afterEffect">
                                  <p:stCondLst>
                                    <p:cond delay="0"/>
                                  </p:stCondLst>
                                  <p:childTnLst>
                                    <p:animEffect transition="out" filter="fade">
                                      <p:cBhvr>
                                        <p:cTn id="13" dur="600" tmFilter="0, 0; .2, .5; .8, .5; 1, 0"/>
                                        <p:tgtEl>
                                          <p:spTgt spid="518"/>
                                        </p:tgtEl>
                                      </p:cBhvr>
                                    </p:animEffect>
                                    <p:animScale>
                                      <p:cBhvr>
                                        <p:cTn id="14" dur="300" autoRev="1" fill="hold"/>
                                        <p:tgtEl>
                                          <p:spTgt spid="51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8"/>
                </p:tgtEl>
              </p:cMediaNode>
            </p:video>
            <p:seq concurrent="1" nextAc="seek">
              <p:cTn id="16" restart="whenNotActive" fill="hold" evtFilter="cancelBubble" nodeType="interactiveSeq">
                <p:stCondLst>
                  <p:cond evt="onClick" delay="0">
                    <p:tgtEl>
                      <p:spTgt spid="8"/>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8"/>
                                        </p:tgtEl>
                                      </p:cBhvr>
                                    </p:cmd>
                                  </p:childTnLst>
                                </p:cTn>
                              </p:par>
                            </p:childTnLst>
                          </p:cTn>
                        </p:par>
                      </p:childTnLst>
                    </p:cTn>
                  </p:par>
                </p:childTnLst>
              </p:cTn>
              <p:nextCondLst>
                <p:cond evt="onClick" delay="0">
                  <p:tgtEl>
                    <p:spTgt spid="8"/>
                  </p:tgtEl>
                </p:cond>
              </p:nextCondLst>
            </p:seq>
          </p:childTnLst>
        </p:cTn>
      </p:par>
    </p:tnLst>
    <p:bldLst>
      <p:bldP spid="518" grpId="0" animBg="1"/>
      <p:bldP spid="518"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ext&#10;&#10;Description automatically generated">
            <a:extLst>
              <a:ext uri="{FF2B5EF4-FFF2-40B4-BE49-F238E27FC236}">
                <a16:creationId xmlns:a16="http://schemas.microsoft.com/office/drawing/2014/main" id="{33F1FD53-BFD4-AE87-3C86-DB0AC92E7B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284968" y="259080"/>
            <a:ext cx="1655064" cy="701040"/>
          </a:xfrm>
          <a:prstGeom prst="rect">
            <a:avLst/>
          </a:prstGeom>
        </p:spPr>
      </p:pic>
      <p:pic>
        <p:nvPicPr>
          <p:cNvPr id="6" name="Picture 5" descr="Shape, circle&#10;&#10;Description automatically generated">
            <a:extLst>
              <a:ext uri="{FF2B5EF4-FFF2-40B4-BE49-F238E27FC236}">
                <a16:creationId xmlns:a16="http://schemas.microsoft.com/office/drawing/2014/main" id="{996E3F81-D1EB-2552-94C3-306A4C972422}"/>
              </a:ext>
            </a:extLst>
          </p:cNvPr>
          <p:cNvPicPr>
            <a:picLocks noChangeAspect="1"/>
          </p:cNvPicPr>
          <p:nvPr/>
        </p:nvPicPr>
        <p:blipFill>
          <a:blip r:embed="rId5">
            <a:duotone>
              <a:schemeClr val="accent4">
                <a:shade val="45000"/>
                <a:satMod val="135000"/>
              </a:schemeClr>
              <a:prstClr val="white"/>
            </a:duotone>
            <a:alphaModFix amt="70000"/>
            <a:extLst>
              <a:ext uri="{BEBA8EAE-BF5A-486C-A8C5-ECC9F3942E4B}">
                <a14:imgProps xmlns:a14="http://schemas.microsoft.com/office/drawing/2010/main">
                  <a14:imgLayer r:embed="rId6">
                    <a14:imgEffect>
                      <a14:colorTemperature colorTemp="1680"/>
                    </a14:imgEffect>
                    <a14:imgEffect>
                      <a14:saturation sat="173000"/>
                    </a14:imgEffect>
                  </a14:imgLayer>
                </a14:imgProps>
              </a:ext>
              <a:ext uri="{28A0092B-C50C-407E-A947-70E740481C1C}">
                <a14:useLocalDpi xmlns:a14="http://schemas.microsoft.com/office/drawing/2010/main" val="0"/>
              </a:ext>
            </a:extLst>
          </a:blip>
          <a:stretch>
            <a:fillRect/>
          </a:stretch>
        </p:blipFill>
        <p:spPr>
          <a:xfrm>
            <a:off x="7390039" y="3842651"/>
            <a:ext cx="4338759" cy="2567836"/>
          </a:xfrm>
          <a:prstGeom prst="rect">
            <a:avLst/>
          </a:prstGeom>
        </p:spPr>
      </p:pic>
      <p:sp>
        <p:nvSpPr>
          <p:cNvPr id="8" name="TextBox 7">
            <a:extLst>
              <a:ext uri="{FF2B5EF4-FFF2-40B4-BE49-F238E27FC236}">
                <a16:creationId xmlns:a16="http://schemas.microsoft.com/office/drawing/2014/main" id="{D8C2C766-1C6B-CAAD-E173-1341961AC7DB}"/>
              </a:ext>
            </a:extLst>
          </p:cNvPr>
          <p:cNvSpPr txBox="1"/>
          <p:nvPr/>
        </p:nvSpPr>
        <p:spPr>
          <a:xfrm>
            <a:off x="463201" y="447513"/>
            <a:ext cx="10731500" cy="2169248"/>
          </a:xfrm>
          <a:prstGeom prst="rect">
            <a:avLst/>
          </a:prstGeom>
          <a:noFill/>
        </p:spPr>
        <p:txBody>
          <a:bodyPr wrap="square">
            <a:spAutoFit/>
          </a:bodyPr>
          <a:lstStyle/>
          <a:p>
            <a:pPr fontAlgn="base">
              <a:lnSpc>
                <a:spcPct val="110000"/>
              </a:lnSpc>
            </a:pPr>
            <a:r>
              <a:rPr lang="en-GB" sz="2800" b="1">
                <a:solidFill>
                  <a:srgbClr val="660099"/>
                </a:solidFill>
                <a:latin typeface="Open Sans"/>
                <a:cs typeface="Open Sans"/>
              </a:rPr>
              <a:t>If you would like to find out more: </a:t>
            </a:r>
            <a:r>
              <a:rPr lang="en-GB" sz="2800" b="1">
                <a:solidFill>
                  <a:schemeClr val="tx1">
                    <a:lumMod val="85000"/>
                    <a:lumOff val="15000"/>
                  </a:schemeClr>
                </a:solidFill>
                <a:latin typeface="Open Sans"/>
                <a:cs typeface="Open Sans"/>
              </a:rPr>
              <a:t>      </a:t>
            </a:r>
            <a:r>
              <a:rPr lang="en-GB" sz="2400">
                <a:solidFill>
                  <a:schemeClr val="tx1">
                    <a:lumMod val="85000"/>
                    <a:lumOff val="15000"/>
                  </a:schemeClr>
                </a:solidFill>
                <a:latin typeface="Open Sans"/>
                <a:cs typeface="Open Sans"/>
              </a:rPr>
              <a:t>             </a:t>
            </a:r>
          </a:p>
          <a:p>
            <a:pPr fontAlgn="base">
              <a:lnSpc>
                <a:spcPct val="110000"/>
              </a:lnSpc>
            </a:pPr>
            <a:r>
              <a:rPr lang="en-GB" sz="2400">
                <a:solidFill>
                  <a:schemeClr val="tx1">
                    <a:lumMod val="85000"/>
                    <a:lumOff val="15000"/>
                  </a:schemeClr>
                </a:solidFill>
                <a:latin typeface="Open Sans"/>
                <a:cs typeface="Open Sans"/>
              </a:rPr>
              <a:t> </a:t>
            </a:r>
          </a:p>
          <a:p>
            <a:pPr marL="342900" indent="-342900" fontAlgn="base">
              <a:lnSpc>
                <a:spcPct val="110000"/>
              </a:lnSpc>
              <a:buSzPct val="250000"/>
              <a:buBlip>
                <a:blip r:embed="rId7">
                  <a:extLst>
                    <a:ext uri="{96DAC541-7B7A-43D3-8B79-37D633B846F1}">
                      <asvg:svgBlip xmlns:asvg="http://schemas.microsoft.com/office/drawing/2016/SVG/main" r:embed="rId8"/>
                    </a:ext>
                  </a:extLst>
                </a:blip>
              </a:buBlip>
            </a:pPr>
            <a:r>
              <a:rPr lang="en-GB" sz="2400">
                <a:solidFill>
                  <a:schemeClr val="tx1">
                    <a:lumMod val="85000"/>
                    <a:lumOff val="15000"/>
                  </a:schemeClr>
                </a:solidFill>
                <a:latin typeface="Open Sans"/>
                <a:cs typeface="Open Sans"/>
              </a:rPr>
              <a:t>  </a:t>
            </a:r>
          </a:p>
          <a:p>
            <a:pPr marL="342900" indent="-342900" fontAlgn="base">
              <a:lnSpc>
                <a:spcPct val="110000"/>
              </a:lnSpc>
              <a:buSzPct val="250000"/>
              <a:buBlip>
                <a:blip r:embed="rId7">
                  <a:extLst>
                    <a:ext uri="{96DAC541-7B7A-43D3-8B79-37D633B846F1}">
                      <asvg:svgBlip xmlns:asvg="http://schemas.microsoft.com/office/drawing/2016/SVG/main" r:embed="rId8"/>
                    </a:ext>
                  </a:extLst>
                </a:blip>
              </a:buBlip>
            </a:pPr>
            <a:endParaRPr lang="en-GB" sz="2400">
              <a:solidFill>
                <a:schemeClr val="tx1">
                  <a:lumMod val="85000"/>
                  <a:lumOff val="15000"/>
                </a:schemeClr>
              </a:solidFill>
              <a:latin typeface="Open Sans"/>
              <a:cs typeface="Open Sans"/>
            </a:endParaRPr>
          </a:p>
          <a:p>
            <a:pPr marL="342900" indent="-342900" fontAlgn="base">
              <a:lnSpc>
                <a:spcPct val="110000"/>
              </a:lnSpc>
              <a:buSzPct val="250000"/>
              <a:buBlip>
                <a:blip r:embed="rId9">
                  <a:extLst>
                    <a:ext uri="{96DAC541-7B7A-43D3-8B79-37D633B846F1}">
                      <asvg:svgBlip xmlns:asvg="http://schemas.microsoft.com/office/drawing/2016/SVG/main" r:embed="rId10"/>
                    </a:ext>
                  </a:extLst>
                </a:blip>
              </a:buBlip>
            </a:pPr>
            <a:r>
              <a:rPr lang="en-GB" sz="2400">
                <a:solidFill>
                  <a:schemeClr val="tx1">
                    <a:lumMod val="85000"/>
                    <a:lumOff val="15000"/>
                  </a:schemeClr>
                </a:solidFill>
                <a:latin typeface="Open Sans"/>
                <a:cs typeface="Open Sans"/>
              </a:rPr>
              <a:t> </a:t>
            </a:r>
          </a:p>
        </p:txBody>
      </p:sp>
      <p:sp>
        <p:nvSpPr>
          <p:cNvPr id="9" name="TextBox 8">
            <a:extLst>
              <a:ext uri="{FF2B5EF4-FFF2-40B4-BE49-F238E27FC236}">
                <a16:creationId xmlns:a16="http://schemas.microsoft.com/office/drawing/2014/main" id="{98D03DF8-AC72-9DBB-464F-5C82A100E1F9}"/>
              </a:ext>
            </a:extLst>
          </p:cNvPr>
          <p:cNvSpPr txBox="1"/>
          <p:nvPr/>
        </p:nvSpPr>
        <p:spPr>
          <a:xfrm>
            <a:off x="1136301" y="1037750"/>
            <a:ext cx="8267700" cy="1384995"/>
          </a:xfrm>
          <a:prstGeom prst="rect">
            <a:avLst/>
          </a:prstGeom>
          <a:noFill/>
        </p:spPr>
        <p:txBody>
          <a:bodyPr wrap="square" rtlCol="0">
            <a:spAutoFit/>
          </a:bodyPr>
          <a:lstStyle/>
          <a:p>
            <a:r>
              <a:rPr lang="en-GB" sz="2800">
                <a:latin typeface="+mj-lt"/>
              </a:rPr>
              <a:t>Talk to one of the UML Carpentries instructors.</a:t>
            </a:r>
          </a:p>
          <a:p>
            <a:endParaRPr lang="en-GB" sz="2800">
              <a:latin typeface="+mj-lt"/>
            </a:endParaRPr>
          </a:p>
          <a:p>
            <a:r>
              <a:rPr lang="en-GB" sz="2800" b="0" i="0">
                <a:solidFill>
                  <a:srgbClr val="000000"/>
                </a:solidFill>
                <a:effectLst/>
                <a:latin typeface="+mj-lt"/>
              </a:rPr>
              <a:t>Take a look at the Library Carpentry website.</a:t>
            </a:r>
            <a:endParaRPr lang="en-GB" sz="2800">
              <a:latin typeface="+mj-lt"/>
            </a:endParaRPr>
          </a:p>
        </p:txBody>
      </p:sp>
      <p:sp>
        <p:nvSpPr>
          <p:cNvPr id="2" name="TextBox 1">
            <a:extLst>
              <a:ext uri="{FF2B5EF4-FFF2-40B4-BE49-F238E27FC236}">
                <a16:creationId xmlns:a16="http://schemas.microsoft.com/office/drawing/2014/main" id="{F440DAB8-FEA2-26C3-189B-1F21CE36B469}"/>
              </a:ext>
            </a:extLst>
          </p:cNvPr>
          <p:cNvSpPr txBox="1"/>
          <p:nvPr/>
        </p:nvSpPr>
        <p:spPr>
          <a:xfrm>
            <a:off x="429971" y="3519813"/>
            <a:ext cx="5398980" cy="2139047"/>
          </a:xfrm>
          <a:prstGeom prst="rect">
            <a:avLst/>
          </a:prstGeom>
          <a:noFill/>
        </p:spPr>
        <p:txBody>
          <a:bodyPr wrap="square" rtlCol="0">
            <a:spAutoFit/>
          </a:bodyPr>
          <a:lstStyle/>
          <a:p>
            <a:r>
              <a:rPr lang="en-GB" sz="3200" b="1">
                <a:solidFill>
                  <a:srgbClr val="660099"/>
                </a:solidFill>
              </a:rPr>
              <a:t>UoM Library Instructors</a:t>
            </a:r>
          </a:p>
          <a:p>
            <a:r>
              <a:rPr lang="en-GB" sz="500" b="1">
                <a:solidFill>
                  <a:srgbClr val="660099"/>
                </a:solidFill>
              </a:rPr>
              <a:t> </a:t>
            </a:r>
            <a:endParaRPr lang="en-GB" sz="400" b="1">
              <a:solidFill>
                <a:srgbClr val="660099"/>
              </a:solidFill>
            </a:endParaRPr>
          </a:p>
          <a:p>
            <a:pPr marL="571500" indent="-571500">
              <a:buFont typeface="Arial" panose="020B0604020202020204" pitchFamily="34" charset="0"/>
              <a:buChar char="•"/>
            </a:pPr>
            <a:r>
              <a:rPr lang="en-GB" sz="3200"/>
              <a:t>Phil Reed</a:t>
            </a:r>
          </a:p>
          <a:p>
            <a:pPr marL="571500" indent="-571500">
              <a:buFont typeface="Arial" panose="020B0604020202020204" pitchFamily="34" charset="0"/>
              <a:buChar char="•"/>
            </a:pPr>
            <a:r>
              <a:rPr lang="en-GB" sz="3200"/>
              <a:t>Nilani Ganeshwaran</a:t>
            </a:r>
          </a:p>
          <a:p>
            <a:pPr marL="571500" indent="-571500">
              <a:buFont typeface="Arial" panose="020B0604020202020204" pitchFamily="34" charset="0"/>
              <a:buChar char="•"/>
            </a:pPr>
            <a:r>
              <a:rPr lang="en-GB" sz="3200"/>
              <a:t>Carlene Barton</a:t>
            </a:r>
          </a:p>
        </p:txBody>
      </p:sp>
    </p:spTree>
    <p:custDataLst>
      <p:tags r:id="rId1"/>
    </p:custDataLst>
    <p:extLst>
      <p:ext uri="{BB962C8B-B14F-4D97-AF65-F5344CB8AC3E}">
        <p14:creationId xmlns:p14="http://schemas.microsoft.com/office/powerpoint/2010/main" val="369812466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 name="ARTICULATE_SLIDE_COUNT" val="5"/>
  <p:tag name="ARTICULATE_PROJECT_OPEN" val="0"/>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B1B334DC5BC3949A696E48DDB657742" ma:contentTypeVersion="16" ma:contentTypeDescription="Create a new document." ma:contentTypeScope="" ma:versionID="90ef2c08e0a396ad123051d2cdc05ada">
  <xsd:schema xmlns:xsd="http://www.w3.org/2001/XMLSchema" xmlns:xs="http://www.w3.org/2001/XMLSchema" xmlns:p="http://schemas.microsoft.com/office/2006/metadata/properties" xmlns:ns2="847cf3f4-22d8-40ac-b91a-169dacbc5052" xmlns:ns3="ea011688-37c1-403b-9886-5b65f9ebbdcc" targetNamespace="http://schemas.microsoft.com/office/2006/metadata/properties" ma:root="true" ma:fieldsID="0963b76b42a585bdf60472ad8b689776" ns2:_="" ns3:_="">
    <xsd:import namespace="847cf3f4-22d8-40ac-b91a-169dacbc5052"/>
    <xsd:import namespace="ea011688-37c1-403b-9886-5b65f9ebbdcc"/>
    <xsd:element name="properties">
      <xsd:complexType>
        <xsd:sequence>
          <xsd:element name="documentManagement">
            <xsd:complexType>
              <xsd:all>
                <xsd:element ref="ns2:MediaServiceMetadata" minOccurs="0"/>
                <xsd:element ref="ns2:MediaServiceFastMetadata"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47cf3f4-22d8-40ac-b91a-169dacbc505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Extracted Text" ma:internalName="MediaServiceOCR" ma:readOnly="true">
      <xsd:simpleType>
        <xsd:restriction base="dms:Note">
          <xsd:maxLength value="255"/>
        </xsd:restriction>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6d63537c-d192-4dc4-bb87-a5632b1c7687"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ea011688-37c1-403b-9886-5b65f9ebbdcc"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b903ab7b-b367-4a0b-9d9d-a9b42e987256}" ma:internalName="TaxCatchAll" ma:showField="CatchAllData" ma:web="ea011688-37c1-403b-9886-5b65f9ebbdcc">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D5C12C4-D25B-4804-B7E8-C2C7509C03F6}"/>
</file>

<file path=customXml/itemProps2.xml><?xml version="1.0" encoding="utf-8"?>
<ds:datastoreItem xmlns:ds="http://schemas.openxmlformats.org/officeDocument/2006/customXml" ds:itemID="{83E10EAE-FAF9-4E0E-BA1D-48DE312A69BF}"/>
</file>

<file path=docProps/app.xml><?xml version="1.0" encoding="utf-8"?>
<Properties xmlns="http://schemas.openxmlformats.org/officeDocument/2006/extended-properties" xmlns:vt="http://schemas.openxmlformats.org/officeDocument/2006/docPropsVTypes">
  <TotalTime>2</TotalTime>
  <Words>505</Words>
  <Application>Microsoft Office PowerPoint</Application>
  <PresentationFormat>Widescreen</PresentationFormat>
  <Paragraphs>51</Paragraphs>
  <Slides>5</Slides>
  <Notes>3</Notes>
  <HiddenSlides>0</HiddenSlides>
  <MMClips>3</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Calibri</vt:lpstr>
      <vt:lpstr>Calibri Light</vt:lpstr>
      <vt:lpstr>Open Sans</vt:lpstr>
      <vt:lpstr>Segoe UI</vt:lpstr>
      <vt:lpstr>Times New Roman</vt:lpstr>
      <vt:lpstr>Office Theme</vt:lpstr>
      <vt:lpstr>Library Carpentry</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Carlene Barton</dc:creator>
  <cp:lastModifiedBy>Kristian Scott</cp:lastModifiedBy>
  <cp:revision>2</cp:revision>
  <dcterms:created xsi:type="dcterms:W3CDTF">2022-05-23T08:24:41Z</dcterms:created>
  <dcterms:modified xsi:type="dcterms:W3CDTF">2022-06-15T11:07:14Z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rticulateGUID">
    <vt:lpwstr>0FE7234E-950D-4624-B7B6-D9CF1CAD8C78</vt:lpwstr>
  </property>
  <property fmtid="{D5CDD505-2E9C-101B-9397-08002B2CF9AE}" pid="3" name="ArticulatePath">
    <vt:lpwstr>Presentation1</vt:lpwstr>
  </property>
</Properties>
</file>