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4"/>
  </p:sldMasterIdLst>
  <p:notesMasterIdLst>
    <p:notesMasterId r:id="rId16"/>
  </p:notesMasterIdLst>
  <p:sldIdLst>
    <p:sldId id="256" r:id="rId5"/>
    <p:sldId id="258" r:id="rId6"/>
    <p:sldId id="259" r:id="rId7"/>
    <p:sldId id="260" r:id="rId8"/>
    <p:sldId id="261" r:id="rId9"/>
    <p:sldId id="263" r:id="rId10"/>
    <p:sldId id="264" r:id="rId11"/>
    <p:sldId id="265" r:id="rId12"/>
    <p:sldId id="266" r:id="rId13"/>
    <p:sldId id="267" r:id="rId14"/>
    <p:sldId id="257" r:id="rId1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029" autoAdjust="0"/>
    <p:restoredTop sz="94660"/>
  </p:normalViewPr>
  <p:slideViewPr>
    <p:cSldViewPr snapToGrid="0">
      <p:cViewPr varScale="1">
        <p:scale>
          <a:sx n="96" d="100"/>
          <a:sy n="96" d="100"/>
        </p:scale>
        <p:origin x="126" y="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D53A5C5-8A65-432D-AB14-2A38C0A58012}"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en-GB"/>
        </a:p>
      </dgm:t>
    </dgm:pt>
    <dgm:pt modelId="{2E457A4C-83E7-46E1-8908-2BB344D7F849}">
      <dgm:prSet/>
      <dgm:spPr>
        <a:solidFill>
          <a:srgbClr val="D2B5E1"/>
        </a:solidFill>
      </dgm:spPr>
      <dgm:t>
        <a:bodyPr/>
        <a:lstStyle/>
        <a:p>
          <a:r>
            <a:rPr lang="en-GB" dirty="0">
              <a:solidFill>
                <a:schemeClr val="bg1"/>
              </a:solidFill>
            </a:rPr>
            <a:t>RQ1. How have two mainstream primary schools assimilated and implemented LBT?</a:t>
          </a:r>
        </a:p>
      </dgm:t>
    </dgm:pt>
    <dgm:pt modelId="{A2641118-37DE-4ABD-86FA-68E6B429F3B0}" type="parTrans" cxnId="{BD33B6F3-77CC-438F-B8D5-56B17A687C4E}">
      <dgm:prSet/>
      <dgm:spPr/>
      <dgm:t>
        <a:bodyPr/>
        <a:lstStyle/>
        <a:p>
          <a:endParaRPr lang="en-GB"/>
        </a:p>
      </dgm:t>
    </dgm:pt>
    <dgm:pt modelId="{A22B176E-734E-433B-A4E2-9CB99128BCDD}" type="sibTrans" cxnId="{BD33B6F3-77CC-438F-B8D5-56B17A687C4E}">
      <dgm:prSet/>
      <dgm:spPr/>
      <dgm:t>
        <a:bodyPr/>
        <a:lstStyle/>
        <a:p>
          <a:endParaRPr lang="en-GB"/>
        </a:p>
      </dgm:t>
    </dgm:pt>
    <dgm:pt modelId="{E032AAD7-AAEE-4A37-914A-F9640A544C73}">
      <dgm:prSet custT="1"/>
      <dgm:spPr>
        <a:solidFill>
          <a:srgbClr val="D2B5E1"/>
        </a:solidFill>
      </dgm:spPr>
      <dgm:t>
        <a:bodyPr/>
        <a:lstStyle/>
        <a:p>
          <a:pPr marL="0" lvl="0" indent="0" algn="ctr" defTabSz="933450">
            <a:lnSpc>
              <a:spcPct val="90000"/>
            </a:lnSpc>
            <a:spcBef>
              <a:spcPct val="0"/>
            </a:spcBef>
            <a:spcAft>
              <a:spcPct val="35000"/>
            </a:spcAft>
            <a:buNone/>
          </a:pPr>
          <a:r>
            <a:rPr lang="en-GB" sz="2100" kern="1200" dirty="0">
              <a:solidFill>
                <a:srgbClr val="000000"/>
              </a:solidFill>
              <a:latin typeface="Calibri" panose="020F0502020204030204"/>
              <a:ea typeface="+mn-ea"/>
              <a:cs typeface="+mn-cs"/>
            </a:rPr>
            <a:t>RQ2. What are the factors influencing the implementation of LBT in two mainstream primary schools?</a:t>
          </a:r>
        </a:p>
      </dgm:t>
    </dgm:pt>
    <dgm:pt modelId="{1D4A1F8D-D8EE-4181-B2BC-60A710FE6FFC}" type="parTrans" cxnId="{74FF4007-D540-4AB5-A139-F09889C26B0E}">
      <dgm:prSet/>
      <dgm:spPr/>
      <dgm:t>
        <a:bodyPr/>
        <a:lstStyle/>
        <a:p>
          <a:endParaRPr lang="en-GB"/>
        </a:p>
      </dgm:t>
    </dgm:pt>
    <dgm:pt modelId="{913A2477-757C-4791-BBD5-F4882876A7DF}" type="sibTrans" cxnId="{74FF4007-D540-4AB5-A139-F09889C26B0E}">
      <dgm:prSet/>
      <dgm:spPr/>
      <dgm:t>
        <a:bodyPr/>
        <a:lstStyle/>
        <a:p>
          <a:endParaRPr lang="en-GB"/>
        </a:p>
      </dgm:t>
    </dgm:pt>
    <dgm:pt modelId="{09AF491A-7E09-4255-8EB3-D2704FB710AA}" type="pres">
      <dgm:prSet presAssocID="{0D53A5C5-8A65-432D-AB14-2A38C0A58012}" presName="diagram" presStyleCnt="0">
        <dgm:presLayoutVars>
          <dgm:dir/>
          <dgm:resizeHandles val="exact"/>
        </dgm:presLayoutVars>
      </dgm:prSet>
      <dgm:spPr/>
    </dgm:pt>
    <dgm:pt modelId="{A2DFDECC-F652-4D97-82DA-3486DE93AE71}" type="pres">
      <dgm:prSet presAssocID="{2E457A4C-83E7-46E1-8908-2BB344D7F849}" presName="node" presStyleLbl="node1" presStyleIdx="0" presStyleCnt="2">
        <dgm:presLayoutVars>
          <dgm:bulletEnabled val="1"/>
        </dgm:presLayoutVars>
      </dgm:prSet>
      <dgm:spPr/>
    </dgm:pt>
    <dgm:pt modelId="{F2445A1B-2997-4144-AA18-7B01A7D69E79}" type="pres">
      <dgm:prSet presAssocID="{A22B176E-734E-433B-A4E2-9CB99128BCDD}" presName="sibTrans" presStyleCnt="0"/>
      <dgm:spPr/>
    </dgm:pt>
    <dgm:pt modelId="{6F27AE3F-B26D-463C-94DE-1A77E735DA15}" type="pres">
      <dgm:prSet presAssocID="{E032AAD7-AAEE-4A37-914A-F9640A544C73}" presName="node" presStyleLbl="node1" presStyleIdx="1" presStyleCnt="2">
        <dgm:presLayoutVars>
          <dgm:bulletEnabled val="1"/>
        </dgm:presLayoutVars>
      </dgm:prSet>
      <dgm:spPr/>
    </dgm:pt>
  </dgm:ptLst>
  <dgm:cxnLst>
    <dgm:cxn modelId="{74FF4007-D540-4AB5-A139-F09889C26B0E}" srcId="{0D53A5C5-8A65-432D-AB14-2A38C0A58012}" destId="{E032AAD7-AAEE-4A37-914A-F9640A544C73}" srcOrd="1" destOrd="0" parTransId="{1D4A1F8D-D8EE-4181-B2BC-60A710FE6FFC}" sibTransId="{913A2477-757C-4791-BBD5-F4882876A7DF}"/>
    <dgm:cxn modelId="{BB24DF5B-9A38-47E7-BDE3-E392B3054DAB}" type="presOf" srcId="{0D53A5C5-8A65-432D-AB14-2A38C0A58012}" destId="{09AF491A-7E09-4255-8EB3-D2704FB710AA}" srcOrd="0" destOrd="0" presId="urn:microsoft.com/office/officeart/2005/8/layout/default"/>
    <dgm:cxn modelId="{F3C18642-3B3F-46EB-9901-53428DDEBDBC}" type="presOf" srcId="{E032AAD7-AAEE-4A37-914A-F9640A544C73}" destId="{6F27AE3F-B26D-463C-94DE-1A77E735DA15}" srcOrd="0" destOrd="0" presId="urn:microsoft.com/office/officeart/2005/8/layout/default"/>
    <dgm:cxn modelId="{45F5219A-49AD-4A77-924D-CC179D68BA43}" type="presOf" srcId="{2E457A4C-83E7-46E1-8908-2BB344D7F849}" destId="{A2DFDECC-F652-4D97-82DA-3486DE93AE71}" srcOrd="0" destOrd="0" presId="urn:microsoft.com/office/officeart/2005/8/layout/default"/>
    <dgm:cxn modelId="{BD33B6F3-77CC-438F-B8D5-56B17A687C4E}" srcId="{0D53A5C5-8A65-432D-AB14-2A38C0A58012}" destId="{2E457A4C-83E7-46E1-8908-2BB344D7F849}" srcOrd="0" destOrd="0" parTransId="{A2641118-37DE-4ABD-86FA-68E6B429F3B0}" sibTransId="{A22B176E-734E-433B-A4E2-9CB99128BCDD}"/>
    <dgm:cxn modelId="{B22C34F5-CFA9-4B2E-B343-AA7DC69C36F0}" type="presParOf" srcId="{09AF491A-7E09-4255-8EB3-D2704FB710AA}" destId="{A2DFDECC-F652-4D97-82DA-3486DE93AE71}" srcOrd="0" destOrd="0" presId="urn:microsoft.com/office/officeart/2005/8/layout/default"/>
    <dgm:cxn modelId="{6D1CBFDE-249B-4F89-A04A-AB5C6C9FCE6F}" type="presParOf" srcId="{09AF491A-7E09-4255-8EB3-D2704FB710AA}" destId="{F2445A1B-2997-4144-AA18-7B01A7D69E79}" srcOrd="1" destOrd="0" presId="urn:microsoft.com/office/officeart/2005/8/layout/default"/>
    <dgm:cxn modelId="{5B2B1825-D29C-46E4-8D18-A11711538E94}" type="presParOf" srcId="{09AF491A-7E09-4255-8EB3-D2704FB710AA}" destId="{6F27AE3F-B26D-463C-94DE-1A77E735DA15}" srcOrd="2"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C81956E-C963-4DBE-A6DB-84B58E31A8F6}"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en-GB"/>
        </a:p>
      </dgm:t>
    </dgm:pt>
    <dgm:pt modelId="{495403FF-9F45-46C4-82BA-14B287577F65}">
      <dgm:prSet custT="1"/>
      <dgm:spPr>
        <a:solidFill>
          <a:srgbClr val="B0D5E7"/>
        </a:solidFill>
      </dgm:spPr>
      <dgm:t>
        <a:bodyPr/>
        <a:lstStyle/>
        <a:p>
          <a:pPr marL="0" lvl="0" indent="0" algn="ctr" defTabSz="977900">
            <a:lnSpc>
              <a:spcPct val="90000"/>
            </a:lnSpc>
            <a:spcBef>
              <a:spcPct val="0"/>
            </a:spcBef>
            <a:spcAft>
              <a:spcPct val="35000"/>
            </a:spcAft>
            <a:buNone/>
          </a:pPr>
          <a:r>
            <a:rPr lang="en-GB" sz="2000" b="0" kern="1200" dirty="0">
              <a:solidFill>
                <a:srgbClr val="000000"/>
              </a:solidFill>
              <a:latin typeface="Calibri" panose="020F0502020204030204"/>
              <a:ea typeface="+mn-ea"/>
              <a:cs typeface="+mn-cs"/>
            </a:rPr>
            <a:t>Case study design. Two previously trained schools, self-identified as positive LBT outcomes</a:t>
          </a:r>
        </a:p>
      </dgm:t>
    </dgm:pt>
    <dgm:pt modelId="{31481075-AE61-455A-8417-D1AB6C03E981}" type="parTrans" cxnId="{F5AAB2C2-5103-4018-802C-6A43ABA8074A}">
      <dgm:prSet/>
      <dgm:spPr/>
      <dgm:t>
        <a:bodyPr/>
        <a:lstStyle/>
        <a:p>
          <a:endParaRPr lang="en-GB"/>
        </a:p>
      </dgm:t>
    </dgm:pt>
    <dgm:pt modelId="{78CC3194-E420-49E3-BD99-ABEF854A51F3}" type="sibTrans" cxnId="{F5AAB2C2-5103-4018-802C-6A43ABA8074A}">
      <dgm:prSet/>
      <dgm:spPr/>
      <dgm:t>
        <a:bodyPr/>
        <a:lstStyle/>
        <a:p>
          <a:endParaRPr lang="en-GB"/>
        </a:p>
      </dgm:t>
    </dgm:pt>
    <dgm:pt modelId="{7576C886-E3F3-40B8-82F7-18E7AF03F226}">
      <dgm:prSet custT="1"/>
      <dgm:spPr>
        <a:solidFill>
          <a:srgbClr val="B0D5E7"/>
        </a:solidFill>
      </dgm:spPr>
      <dgm:t>
        <a:bodyPr/>
        <a:lstStyle/>
        <a:p>
          <a:pPr marL="0" lvl="0" indent="0" algn="ctr" defTabSz="977900">
            <a:lnSpc>
              <a:spcPct val="90000"/>
            </a:lnSpc>
            <a:spcBef>
              <a:spcPct val="0"/>
            </a:spcBef>
            <a:spcAft>
              <a:spcPct val="35000"/>
            </a:spcAft>
            <a:buNone/>
          </a:pPr>
          <a:r>
            <a:rPr lang="en-GB" sz="2000" b="0" kern="1200" dirty="0">
              <a:solidFill>
                <a:srgbClr val="000000"/>
              </a:solidFill>
              <a:latin typeface="Calibri" panose="020F0502020204030204"/>
              <a:ea typeface="+mn-ea"/>
              <a:cs typeface="+mn-cs"/>
            </a:rPr>
            <a:t>Explored LBT assimilation, delivery, factors affecting implementation </a:t>
          </a:r>
        </a:p>
      </dgm:t>
    </dgm:pt>
    <dgm:pt modelId="{A27AA496-5252-49BF-8DEE-7A650A682EC5}" type="parTrans" cxnId="{854FA5A6-B7B7-4595-8535-406DF8E383C0}">
      <dgm:prSet/>
      <dgm:spPr/>
      <dgm:t>
        <a:bodyPr/>
        <a:lstStyle/>
        <a:p>
          <a:endParaRPr lang="en-GB"/>
        </a:p>
      </dgm:t>
    </dgm:pt>
    <dgm:pt modelId="{CCCE391B-DC72-487F-AF17-76703469555C}" type="sibTrans" cxnId="{854FA5A6-B7B7-4595-8535-406DF8E383C0}">
      <dgm:prSet/>
      <dgm:spPr/>
      <dgm:t>
        <a:bodyPr/>
        <a:lstStyle/>
        <a:p>
          <a:endParaRPr lang="en-GB"/>
        </a:p>
      </dgm:t>
    </dgm:pt>
    <dgm:pt modelId="{13298E35-9AC7-4846-AADE-0E21DF2229A4}">
      <dgm:prSet custT="1"/>
      <dgm:spPr>
        <a:solidFill>
          <a:srgbClr val="B0D5E7"/>
        </a:solidFill>
      </dgm:spPr>
      <dgm:t>
        <a:bodyPr/>
        <a:lstStyle/>
        <a:p>
          <a:pPr marL="0" lvl="0" indent="0" algn="ctr" defTabSz="977900">
            <a:lnSpc>
              <a:spcPct val="90000"/>
            </a:lnSpc>
            <a:spcBef>
              <a:spcPct val="0"/>
            </a:spcBef>
            <a:spcAft>
              <a:spcPct val="35000"/>
            </a:spcAft>
            <a:buNone/>
          </a:pPr>
          <a:r>
            <a:rPr lang="en-GB" sz="2000" b="0" kern="1200" dirty="0">
              <a:solidFill>
                <a:srgbClr val="000000"/>
              </a:solidFill>
              <a:latin typeface="Calibri" panose="020F0502020204030204"/>
              <a:ea typeface="+mn-ea"/>
              <a:cs typeface="+mn-cs"/>
            </a:rPr>
            <a:t>Data collection: interviews, observations</a:t>
          </a:r>
        </a:p>
      </dgm:t>
    </dgm:pt>
    <dgm:pt modelId="{8C87F1AC-FE6A-4980-AF9B-3CD42BFB30DD}" type="parTrans" cxnId="{F1FBBAAF-FE68-44AF-98B2-6066FB9230B6}">
      <dgm:prSet/>
      <dgm:spPr/>
      <dgm:t>
        <a:bodyPr/>
        <a:lstStyle/>
        <a:p>
          <a:endParaRPr lang="en-GB"/>
        </a:p>
      </dgm:t>
    </dgm:pt>
    <dgm:pt modelId="{2939ABA3-F975-4A3E-BC0A-AA6C5775A5FA}" type="sibTrans" cxnId="{F1FBBAAF-FE68-44AF-98B2-6066FB9230B6}">
      <dgm:prSet/>
      <dgm:spPr/>
      <dgm:t>
        <a:bodyPr/>
        <a:lstStyle/>
        <a:p>
          <a:endParaRPr lang="en-GB"/>
        </a:p>
      </dgm:t>
    </dgm:pt>
    <dgm:pt modelId="{7373E05D-D5C7-498B-92A4-354DA8F3D635}">
      <dgm:prSet custT="1"/>
      <dgm:spPr>
        <a:solidFill>
          <a:srgbClr val="B0D5E7"/>
        </a:solidFill>
      </dgm:spPr>
      <dgm:t>
        <a:bodyPr/>
        <a:lstStyle/>
        <a:p>
          <a:pPr marL="0" lvl="0" indent="0" algn="ctr" defTabSz="977900">
            <a:lnSpc>
              <a:spcPct val="90000"/>
            </a:lnSpc>
            <a:spcBef>
              <a:spcPct val="0"/>
            </a:spcBef>
            <a:spcAft>
              <a:spcPct val="35000"/>
            </a:spcAft>
            <a:buNone/>
          </a:pPr>
          <a:r>
            <a:rPr lang="en-GB" sz="2000" b="0" kern="1200" dirty="0">
              <a:solidFill>
                <a:srgbClr val="000000"/>
              </a:solidFill>
              <a:latin typeface="Calibri" panose="020F0502020204030204"/>
              <a:ea typeface="+mn-ea"/>
              <a:cs typeface="+mn-cs"/>
            </a:rPr>
            <a:t>Hybrid inductive-deductive coding, thematic analysis</a:t>
          </a:r>
        </a:p>
      </dgm:t>
    </dgm:pt>
    <dgm:pt modelId="{C428D1DC-6C44-4DFE-9324-6C140DD231F1}" type="parTrans" cxnId="{9784F69A-D70C-459A-B0A9-64122C71D0EE}">
      <dgm:prSet/>
      <dgm:spPr/>
      <dgm:t>
        <a:bodyPr/>
        <a:lstStyle/>
        <a:p>
          <a:endParaRPr lang="en-GB"/>
        </a:p>
      </dgm:t>
    </dgm:pt>
    <dgm:pt modelId="{F85915AC-9DCC-421B-95FA-98FC054DA1E4}" type="sibTrans" cxnId="{9784F69A-D70C-459A-B0A9-64122C71D0EE}">
      <dgm:prSet/>
      <dgm:spPr/>
      <dgm:t>
        <a:bodyPr/>
        <a:lstStyle/>
        <a:p>
          <a:endParaRPr lang="en-GB"/>
        </a:p>
      </dgm:t>
    </dgm:pt>
    <dgm:pt modelId="{A5580639-03CD-4B3E-854A-54FA6A0088B9}">
      <dgm:prSet custT="1"/>
      <dgm:spPr>
        <a:solidFill>
          <a:srgbClr val="B0D5E7"/>
        </a:solidFill>
      </dgm:spPr>
      <dgm:t>
        <a:bodyPr/>
        <a:lstStyle/>
        <a:p>
          <a:pPr marL="0" lvl="0" indent="0" algn="ctr" defTabSz="977900">
            <a:lnSpc>
              <a:spcPct val="90000"/>
            </a:lnSpc>
            <a:spcBef>
              <a:spcPct val="0"/>
            </a:spcBef>
            <a:spcAft>
              <a:spcPct val="35000"/>
            </a:spcAft>
            <a:buNone/>
          </a:pPr>
          <a:r>
            <a:rPr lang="en-GB" sz="2000" b="0" kern="1200" dirty="0">
              <a:solidFill>
                <a:srgbClr val="000000"/>
              </a:solidFill>
              <a:latin typeface="Calibri" panose="020F0502020204030204"/>
              <a:ea typeface="+mn-ea"/>
              <a:cs typeface="+mn-cs"/>
            </a:rPr>
            <a:t>Cross case synthesis</a:t>
          </a:r>
        </a:p>
      </dgm:t>
    </dgm:pt>
    <dgm:pt modelId="{F30DDB00-AC24-4046-B9A0-038FB18738A9}" type="parTrans" cxnId="{0A7655A8-F215-49D1-93DD-D4382C47ACCF}">
      <dgm:prSet/>
      <dgm:spPr/>
      <dgm:t>
        <a:bodyPr/>
        <a:lstStyle/>
        <a:p>
          <a:endParaRPr lang="en-GB"/>
        </a:p>
      </dgm:t>
    </dgm:pt>
    <dgm:pt modelId="{605E2029-1D28-4715-8A3B-318DBDDB36F7}" type="sibTrans" cxnId="{0A7655A8-F215-49D1-93DD-D4382C47ACCF}">
      <dgm:prSet/>
      <dgm:spPr/>
      <dgm:t>
        <a:bodyPr/>
        <a:lstStyle/>
        <a:p>
          <a:endParaRPr lang="en-GB"/>
        </a:p>
      </dgm:t>
    </dgm:pt>
    <dgm:pt modelId="{B38BC638-2EC9-4B32-A66F-07FE8870CCB0}" type="pres">
      <dgm:prSet presAssocID="{5C81956E-C963-4DBE-A6DB-84B58E31A8F6}" presName="diagram" presStyleCnt="0">
        <dgm:presLayoutVars>
          <dgm:dir/>
          <dgm:resizeHandles val="exact"/>
        </dgm:presLayoutVars>
      </dgm:prSet>
      <dgm:spPr/>
    </dgm:pt>
    <dgm:pt modelId="{A56FE4B7-D52D-4FE6-91DC-70CC89F4559B}" type="pres">
      <dgm:prSet presAssocID="{495403FF-9F45-46C4-82BA-14B287577F65}" presName="node" presStyleLbl="node1" presStyleIdx="0" presStyleCnt="5">
        <dgm:presLayoutVars>
          <dgm:bulletEnabled val="1"/>
        </dgm:presLayoutVars>
      </dgm:prSet>
      <dgm:spPr/>
    </dgm:pt>
    <dgm:pt modelId="{6A49FF7B-F499-4058-94A3-188598A6BA99}" type="pres">
      <dgm:prSet presAssocID="{78CC3194-E420-49E3-BD99-ABEF854A51F3}" presName="sibTrans" presStyleCnt="0"/>
      <dgm:spPr/>
    </dgm:pt>
    <dgm:pt modelId="{F9AF74D2-B87C-42A8-89DF-25E5A63FD2AA}" type="pres">
      <dgm:prSet presAssocID="{7576C886-E3F3-40B8-82F7-18E7AF03F226}" presName="node" presStyleLbl="node1" presStyleIdx="1" presStyleCnt="5">
        <dgm:presLayoutVars>
          <dgm:bulletEnabled val="1"/>
        </dgm:presLayoutVars>
      </dgm:prSet>
      <dgm:spPr/>
    </dgm:pt>
    <dgm:pt modelId="{133EAE5E-8313-4A20-ACC0-6C58BB67BF88}" type="pres">
      <dgm:prSet presAssocID="{CCCE391B-DC72-487F-AF17-76703469555C}" presName="sibTrans" presStyleCnt="0"/>
      <dgm:spPr/>
    </dgm:pt>
    <dgm:pt modelId="{789FABB1-2719-4D84-9491-E5D94ADA812E}" type="pres">
      <dgm:prSet presAssocID="{13298E35-9AC7-4846-AADE-0E21DF2229A4}" presName="node" presStyleLbl="node1" presStyleIdx="2" presStyleCnt="5">
        <dgm:presLayoutVars>
          <dgm:bulletEnabled val="1"/>
        </dgm:presLayoutVars>
      </dgm:prSet>
      <dgm:spPr/>
    </dgm:pt>
    <dgm:pt modelId="{9C0D2D13-B286-43E5-9D35-D3D05FB085F8}" type="pres">
      <dgm:prSet presAssocID="{2939ABA3-F975-4A3E-BC0A-AA6C5775A5FA}" presName="sibTrans" presStyleCnt="0"/>
      <dgm:spPr/>
    </dgm:pt>
    <dgm:pt modelId="{8ABEB5AF-B8D5-4F1E-BFD5-A5F5908B7500}" type="pres">
      <dgm:prSet presAssocID="{7373E05D-D5C7-498B-92A4-354DA8F3D635}" presName="node" presStyleLbl="node1" presStyleIdx="3" presStyleCnt="5">
        <dgm:presLayoutVars>
          <dgm:bulletEnabled val="1"/>
        </dgm:presLayoutVars>
      </dgm:prSet>
      <dgm:spPr/>
    </dgm:pt>
    <dgm:pt modelId="{5B3FAD49-3DCB-4AF1-B864-F839A8D74684}" type="pres">
      <dgm:prSet presAssocID="{F85915AC-9DCC-421B-95FA-98FC054DA1E4}" presName="sibTrans" presStyleCnt="0"/>
      <dgm:spPr/>
    </dgm:pt>
    <dgm:pt modelId="{78BB890F-D3A1-45C5-8F71-DBC5F769F968}" type="pres">
      <dgm:prSet presAssocID="{A5580639-03CD-4B3E-854A-54FA6A0088B9}" presName="node" presStyleLbl="node1" presStyleIdx="4" presStyleCnt="5">
        <dgm:presLayoutVars>
          <dgm:bulletEnabled val="1"/>
        </dgm:presLayoutVars>
      </dgm:prSet>
      <dgm:spPr/>
    </dgm:pt>
  </dgm:ptLst>
  <dgm:cxnLst>
    <dgm:cxn modelId="{AC38E515-2651-4578-9A10-D6A6D900DA4E}" type="presOf" srcId="{A5580639-03CD-4B3E-854A-54FA6A0088B9}" destId="{78BB890F-D3A1-45C5-8F71-DBC5F769F968}" srcOrd="0" destOrd="0" presId="urn:microsoft.com/office/officeart/2005/8/layout/default"/>
    <dgm:cxn modelId="{723BE167-39A5-4FAD-A6C4-C54A5EA6FCEE}" type="presOf" srcId="{13298E35-9AC7-4846-AADE-0E21DF2229A4}" destId="{789FABB1-2719-4D84-9491-E5D94ADA812E}" srcOrd="0" destOrd="0" presId="urn:microsoft.com/office/officeart/2005/8/layout/default"/>
    <dgm:cxn modelId="{234A164A-E608-435C-B92B-F866FFF8DB28}" type="presOf" srcId="{7373E05D-D5C7-498B-92A4-354DA8F3D635}" destId="{8ABEB5AF-B8D5-4F1E-BFD5-A5F5908B7500}" srcOrd="0" destOrd="0" presId="urn:microsoft.com/office/officeart/2005/8/layout/default"/>
    <dgm:cxn modelId="{D57AF877-53DC-4E05-BBF7-1DE71F93F149}" type="presOf" srcId="{7576C886-E3F3-40B8-82F7-18E7AF03F226}" destId="{F9AF74D2-B87C-42A8-89DF-25E5A63FD2AA}" srcOrd="0" destOrd="0" presId="urn:microsoft.com/office/officeart/2005/8/layout/default"/>
    <dgm:cxn modelId="{C9BACF91-BF0A-4A3E-AA0A-C791058177F5}" type="presOf" srcId="{495403FF-9F45-46C4-82BA-14B287577F65}" destId="{A56FE4B7-D52D-4FE6-91DC-70CC89F4559B}" srcOrd="0" destOrd="0" presId="urn:microsoft.com/office/officeart/2005/8/layout/default"/>
    <dgm:cxn modelId="{9784F69A-D70C-459A-B0A9-64122C71D0EE}" srcId="{5C81956E-C963-4DBE-A6DB-84B58E31A8F6}" destId="{7373E05D-D5C7-498B-92A4-354DA8F3D635}" srcOrd="3" destOrd="0" parTransId="{C428D1DC-6C44-4DFE-9324-6C140DD231F1}" sibTransId="{F85915AC-9DCC-421B-95FA-98FC054DA1E4}"/>
    <dgm:cxn modelId="{1B5B969E-8B9C-4184-A80D-590EB983653A}" type="presOf" srcId="{5C81956E-C963-4DBE-A6DB-84B58E31A8F6}" destId="{B38BC638-2EC9-4B32-A66F-07FE8870CCB0}" srcOrd="0" destOrd="0" presId="urn:microsoft.com/office/officeart/2005/8/layout/default"/>
    <dgm:cxn modelId="{854FA5A6-B7B7-4595-8535-406DF8E383C0}" srcId="{5C81956E-C963-4DBE-A6DB-84B58E31A8F6}" destId="{7576C886-E3F3-40B8-82F7-18E7AF03F226}" srcOrd="1" destOrd="0" parTransId="{A27AA496-5252-49BF-8DEE-7A650A682EC5}" sibTransId="{CCCE391B-DC72-487F-AF17-76703469555C}"/>
    <dgm:cxn modelId="{0A7655A8-F215-49D1-93DD-D4382C47ACCF}" srcId="{5C81956E-C963-4DBE-A6DB-84B58E31A8F6}" destId="{A5580639-03CD-4B3E-854A-54FA6A0088B9}" srcOrd="4" destOrd="0" parTransId="{F30DDB00-AC24-4046-B9A0-038FB18738A9}" sibTransId="{605E2029-1D28-4715-8A3B-318DBDDB36F7}"/>
    <dgm:cxn modelId="{F1FBBAAF-FE68-44AF-98B2-6066FB9230B6}" srcId="{5C81956E-C963-4DBE-A6DB-84B58E31A8F6}" destId="{13298E35-9AC7-4846-AADE-0E21DF2229A4}" srcOrd="2" destOrd="0" parTransId="{8C87F1AC-FE6A-4980-AF9B-3CD42BFB30DD}" sibTransId="{2939ABA3-F975-4A3E-BC0A-AA6C5775A5FA}"/>
    <dgm:cxn modelId="{F5AAB2C2-5103-4018-802C-6A43ABA8074A}" srcId="{5C81956E-C963-4DBE-A6DB-84B58E31A8F6}" destId="{495403FF-9F45-46C4-82BA-14B287577F65}" srcOrd="0" destOrd="0" parTransId="{31481075-AE61-455A-8417-D1AB6C03E981}" sibTransId="{78CC3194-E420-49E3-BD99-ABEF854A51F3}"/>
    <dgm:cxn modelId="{199A776A-855E-4705-9ECE-EC5A8F46CA2F}" type="presParOf" srcId="{B38BC638-2EC9-4B32-A66F-07FE8870CCB0}" destId="{A56FE4B7-D52D-4FE6-91DC-70CC89F4559B}" srcOrd="0" destOrd="0" presId="urn:microsoft.com/office/officeart/2005/8/layout/default"/>
    <dgm:cxn modelId="{45BB6A86-1807-4E7E-9EB5-153CE184E583}" type="presParOf" srcId="{B38BC638-2EC9-4B32-A66F-07FE8870CCB0}" destId="{6A49FF7B-F499-4058-94A3-188598A6BA99}" srcOrd="1" destOrd="0" presId="urn:microsoft.com/office/officeart/2005/8/layout/default"/>
    <dgm:cxn modelId="{3EBC2443-CB1E-496A-9C82-11AE12225711}" type="presParOf" srcId="{B38BC638-2EC9-4B32-A66F-07FE8870CCB0}" destId="{F9AF74D2-B87C-42A8-89DF-25E5A63FD2AA}" srcOrd="2" destOrd="0" presId="urn:microsoft.com/office/officeart/2005/8/layout/default"/>
    <dgm:cxn modelId="{C9607A3A-A00C-4212-9D79-F0AFD6789426}" type="presParOf" srcId="{B38BC638-2EC9-4B32-A66F-07FE8870CCB0}" destId="{133EAE5E-8313-4A20-ACC0-6C58BB67BF88}" srcOrd="3" destOrd="0" presId="urn:microsoft.com/office/officeart/2005/8/layout/default"/>
    <dgm:cxn modelId="{B8E7FD13-1A94-4768-86B6-744035B43CD1}" type="presParOf" srcId="{B38BC638-2EC9-4B32-A66F-07FE8870CCB0}" destId="{789FABB1-2719-4D84-9491-E5D94ADA812E}" srcOrd="4" destOrd="0" presId="urn:microsoft.com/office/officeart/2005/8/layout/default"/>
    <dgm:cxn modelId="{76899306-9A0C-4C2A-970F-7DDF18D5B865}" type="presParOf" srcId="{B38BC638-2EC9-4B32-A66F-07FE8870CCB0}" destId="{9C0D2D13-B286-43E5-9D35-D3D05FB085F8}" srcOrd="5" destOrd="0" presId="urn:microsoft.com/office/officeart/2005/8/layout/default"/>
    <dgm:cxn modelId="{8594CAD9-F51A-469A-AE91-D0F2769E0915}" type="presParOf" srcId="{B38BC638-2EC9-4B32-A66F-07FE8870CCB0}" destId="{8ABEB5AF-B8D5-4F1E-BFD5-A5F5908B7500}" srcOrd="6" destOrd="0" presId="urn:microsoft.com/office/officeart/2005/8/layout/default"/>
    <dgm:cxn modelId="{E005E4DE-FB35-480E-8F7C-290315F0664E}" type="presParOf" srcId="{B38BC638-2EC9-4B32-A66F-07FE8870CCB0}" destId="{5B3FAD49-3DCB-4AF1-B864-F839A8D74684}" srcOrd="7" destOrd="0" presId="urn:microsoft.com/office/officeart/2005/8/layout/default"/>
    <dgm:cxn modelId="{4D009D8E-899F-410F-9FCF-D2F23C587D50}" type="presParOf" srcId="{B38BC638-2EC9-4B32-A66F-07FE8870CCB0}" destId="{78BB890F-D3A1-45C5-8F71-DBC5F769F968}" srcOrd="8" destOrd="0" presId="urn:microsoft.com/office/officeart/2005/8/layout/default"/>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2DFDECC-F652-4D97-82DA-3486DE93AE71}">
      <dsp:nvSpPr>
        <dsp:cNvPr id="0" name=""/>
        <dsp:cNvSpPr/>
      </dsp:nvSpPr>
      <dsp:spPr>
        <a:xfrm>
          <a:off x="1159153" y="235"/>
          <a:ext cx="2724187" cy="1634512"/>
        </a:xfrm>
        <a:prstGeom prst="rect">
          <a:avLst/>
        </a:prstGeom>
        <a:solidFill>
          <a:srgbClr val="D2B5E1"/>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ctr" defTabSz="1022350">
            <a:lnSpc>
              <a:spcPct val="90000"/>
            </a:lnSpc>
            <a:spcBef>
              <a:spcPct val="0"/>
            </a:spcBef>
            <a:spcAft>
              <a:spcPct val="35000"/>
            </a:spcAft>
            <a:buNone/>
          </a:pPr>
          <a:r>
            <a:rPr lang="en-GB" sz="2300" kern="1200" dirty="0">
              <a:solidFill>
                <a:schemeClr val="bg1"/>
              </a:solidFill>
            </a:rPr>
            <a:t>RQ1. How have two mainstream primary schools assimilated and implemented LBT?</a:t>
          </a:r>
        </a:p>
      </dsp:txBody>
      <dsp:txXfrm>
        <a:off x="1159153" y="235"/>
        <a:ext cx="2724187" cy="1634512"/>
      </dsp:txXfrm>
    </dsp:sp>
    <dsp:sp modelId="{6F27AE3F-B26D-463C-94DE-1A77E735DA15}">
      <dsp:nvSpPr>
        <dsp:cNvPr id="0" name=""/>
        <dsp:cNvSpPr/>
      </dsp:nvSpPr>
      <dsp:spPr>
        <a:xfrm>
          <a:off x="4155759" y="235"/>
          <a:ext cx="2724187" cy="1634512"/>
        </a:xfrm>
        <a:prstGeom prst="rect">
          <a:avLst/>
        </a:prstGeom>
        <a:solidFill>
          <a:srgbClr val="D2B5E1"/>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lang="en-GB" sz="2100" kern="1200" dirty="0">
              <a:solidFill>
                <a:srgbClr val="000000"/>
              </a:solidFill>
              <a:latin typeface="Calibri" panose="020F0502020204030204"/>
              <a:ea typeface="+mn-ea"/>
              <a:cs typeface="+mn-cs"/>
            </a:rPr>
            <a:t>RQ2. What are the factors influencing the implementation of LBT in two mainstream primary schools?</a:t>
          </a:r>
        </a:p>
      </dsp:txBody>
      <dsp:txXfrm>
        <a:off x="4155759" y="235"/>
        <a:ext cx="2724187" cy="163451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56FE4B7-D52D-4FE6-91DC-70CC89F4559B}">
      <dsp:nvSpPr>
        <dsp:cNvPr id="0" name=""/>
        <dsp:cNvSpPr/>
      </dsp:nvSpPr>
      <dsp:spPr>
        <a:xfrm>
          <a:off x="0" y="344884"/>
          <a:ext cx="2595562" cy="1557337"/>
        </a:xfrm>
        <a:prstGeom prst="rect">
          <a:avLst/>
        </a:prstGeom>
        <a:solidFill>
          <a:srgbClr val="B0D5E7"/>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977900">
            <a:lnSpc>
              <a:spcPct val="90000"/>
            </a:lnSpc>
            <a:spcBef>
              <a:spcPct val="0"/>
            </a:spcBef>
            <a:spcAft>
              <a:spcPct val="35000"/>
            </a:spcAft>
            <a:buNone/>
          </a:pPr>
          <a:r>
            <a:rPr lang="en-GB" sz="2000" b="0" kern="1200" dirty="0">
              <a:solidFill>
                <a:srgbClr val="000000"/>
              </a:solidFill>
              <a:latin typeface="Calibri" panose="020F0502020204030204"/>
              <a:ea typeface="+mn-ea"/>
              <a:cs typeface="+mn-cs"/>
            </a:rPr>
            <a:t>Case study design. Two previously trained schools, self-identified as positive LBT outcomes</a:t>
          </a:r>
        </a:p>
      </dsp:txBody>
      <dsp:txXfrm>
        <a:off x="0" y="344884"/>
        <a:ext cx="2595562" cy="1557337"/>
      </dsp:txXfrm>
    </dsp:sp>
    <dsp:sp modelId="{F9AF74D2-B87C-42A8-89DF-25E5A63FD2AA}">
      <dsp:nvSpPr>
        <dsp:cNvPr id="0" name=""/>
        <dsp:cNvSpPr/>
      </dsp:nvSpPr>
      <dsp:spPr>
        <a:xfrm>
          <a:off x="2855118" y="344884"/>
          <a:ext cx="2595562" cy="1557337"/>
        </a:xfrm>
        <a:prstGeom prst="rect">
          <a:avLst/>
        </a:prstGeom>
        <a:solidFill>
          <a:srgbClr val="B0D5E7"/>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977900">
            <a:lnSpc>
              <a:spcPct val="90000"/>
            </a:lnSpc>
            <a:spcBef>
              <a:spcPct val="0"/>
            </a:spcBef>
            <a:spcAft>
              <a:spcPct val="35000"/>
            </a:spcAft>
            <a:buNone/>
          </a:pPr>
          <a:r>
            <a:rPr lang="en-GB" sz="2000" b="0" kern="1200" dirty="0">
              <a:solidFill>
                <a:srgbClr val="000000"/>
              </a:solidFill>
              <a:latin typeface="Calibri" panose="020F0502020204030204"/>
              <a:ea typeface="+mn-ea"/>
              <a:cs typeface="+mn-cs"/>
            </a:rPr>
            <a:t>Explored LBT assimilation, delivery, factors affecting implementation </a:t>
          </a:r>
        </a:p>
      </dsp:txBody>
      <dsp:txXfrm>
        <a:off x="2855118" y="344884"/>
        <a:ext cx="2595562" cy="1557337"/>
      </dsp:txXfrm>
    </dsp:sp>
    <dsp:sp modelId="{789FABB1-2719-4D84-9491-E5D94ADA812E}">
      <dsp:nvSpPr>
        <dsp:cNvPr id="0" name=""/>
        <dsp:cNvSpPr/>
      </dsp:nvSpPr>
      <dsp:spPr>
        <a:xfrm>
          <a:off x="5710237" y="344884"/>
          <a:ext cx="2595562" cy="1557337"/>
        </a:xfrm>
        <a:prstGeom prst="rect">
          <a:avLst/>
        </a:prstGeom>
        <a:solidFill>
          <a:srgbClr val="B0D5E7"/>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977900">
            <a:lnSpc>
              <a:spcPct val="90000"/>
            </a:lnSpc>
            <a:spcBef>
              <a:spcPct val="0"/>
            </a:spcBef>
            <a:spcAft>
              <a:spcPct val="35000"/>
            </a:spcAft>
            <a:buNone/>
          </a:pPr>
          <a:r>
            <a:rPr lang="en-GB" sz="2000" b="0" kern="1200" dirty="0">
              <a:solidFill>
                <a:srgbClr val="000000"/>
              </a:solidFill>
              <a:latin typeface="Calibri" panose="020F0502020204030204"/>
              <a:ea typeface="+mn-ea"/>
              <a:cs typeface="+mn-cs"/>
            </a:rPr>
            <a:t>Data collection: interviews, observations</a:t>
          </a:r>
        </a:p>
      </dsp:txBody>
      <dsp:txXfrm>
        <a:off x="5710237" y="344884"/>
        <a:ext cx="2595562" cy="1557337"/>
      </dsp:txXfrm>
    </dsp:sp>
    <dsp:sp modelId="{8ABEB5AF-B8D5-4F1E-BFD5-A5F5908B7500}">
      <dsp:nvSpPr>
        <dsp:cNvPr id="0" name=""/>
        <dsp:cNvSpPr/>
      </dsp:nvSpPr>
      <dsp:spPr>
        <a:xfrm>
          <a:off x="1427559" y="2161778"/>
          <a:ext cx="2595562" cy="1557337"/>
        </a:xfrm>
        <a:prstGeom prst="rect">
          <a:avLst/>
        </a:prstGeom>
        <a:solidFill>
          <a:srgbClr val="B0D5E7"/>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977900">
            <a:lnSpc>
              <a:spcPct val="90000"/>
            </a:lnSpc>
            <a:spcBef>
              <a:spcPct val="0"/>
            </a:spcBef>
            <a:spcAft>
              <a:spcPct val="35000"/>
            </a:spcAft>
            <a:buNone/>
          </a:pPr>
          <a:r>
            <a:rPr lang="en-GB" sz="2000" b="0" kern="1200" dirty="0">
              <a:solidFill>
                <a:srgbClr val="000000"/>
              </a:solidFill>
              <a:latin typeface="Calibri" panose="020F0502020204030204"/>
              <a:ea typeface="+mn-ea"/>
              <a:cs typeface="+mn-cs"/>
            </a:rPr>
            <a:t>Hybrid inductive-deductive coding, thematic analysis</a:t>
          </a:r>
        </a:p>
      </dsp:txBody>
      <dsp:txXfrm>
        <a:off x="1427559" y="2161778"/>
        <a:ext cx="2595562" cy="1557337"/>
      </dsp:txXfrm>
    </dsp:sp>
    <dsp:sp modelId="{78BB890F-D3A1-45C5-8F71-DBC5F769F968}">
      <dsp:nvSpPr>
        <dsp:cNvPr id="0" name=""/>
        <dsp:cNvSpPr/>
      </dsp:nvSpPr>
      <dsp:spPr>
        <a:xfrm>
          <a:off x="4282678" y="2161778"/>
          <a:ext cx="2595562" cy="1557337"/>
        </a:xfrm>
        <a:prstGeom prst="rect">
          <a:avLst/>
        </a:prstGeom>
        <a:solidFill>
          <a:srgbClr val="B0D5E7"/>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977900">
            <a:lnSpc>
              <a:spcPct val="90000"/>
            </a:lnSpc>
            <a:spcBef>
              <a:spcPct val="0"/>
            </a:spcBef>
            <a:spcAft>
              <a:spcPct val="35000"/>
            </a:spcAft>
            <a:buNone/>
          </a:pPr>
          <a:r>
            <a:rPr lang="en-GB" sz="2000" b="0" kern="1200" dirty="0">
              <a:solidFill>
                <a:srgbClr val="000000"/>
              </a:solidFill>
              <a:latin typeface="Calibri" panose="020F0502020204030204"/>
              <a:ea typeface="+mn-ea"/>
              <a:cs typeface="+mn-cs"/>
            </a:rPr>
            <a:t>Cross case synthesis</a:t>
          </a:r>
        </a:p>
      </dsp:txBody>
      <dsp:txXfrm>
        <a:off x="4282678" y="2161778"/>
        <a:ext cx="2595562" cy="1557337"/>
      </dsp:txXfrm>
    </dsp:sp>
  </dsp:spTree>
</dsp:drawing>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6727802-2877-4278-BDA4-C234E4111F86}" type="datetimeFigureOut">
              <a:rPr lang="en-GB" smtClean="0"/>
              <a:t>18/10/2022</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ED13F9A-1AF7-4316-A99A-EC09FAE6EC94}" type="slidenum">
              <a:rPr lang="en-GB" smtClean="0"/>
              <a:t>‹#›</a:t>
            </a:fld>
            <a:endParaRPr lang="en-GB"/>
          </a:p>
        </p:txBody>
      </p:sp>
    </p:spTree>
    <p:extLst>
      <p:ext uri="{BB962C8B-B14F-4D97-AF65-F5344CB8AC3E}">
        <p14:creationId xmlns:p14="http://schemas.microsoft.com/office/powerpoint/2010/main" val="100206504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CB</a:t>
            </a:r>
          </a:p>
        </p:txBody>
      </p:sp>
      <p:sp>
        <p:nvSpPr>
          <p:cNvPr id="4" name="Slide Number Placeholder 3"/>
          <p:cNvSpPr>
            <a:spLocks noGrp="1"/>
          </p:cNvSpPr>
          <p:nvPr>
            <p:ph type="sldNum" sz="quarter" idx="10"/>
          </p:nvPr>
        </p:nvSpPr>
        <p:spPr/>
        <p:txBody>
          <a:bodyPr/>
          <a:lstStyle/>
          <a:p>
            <a:fld id="{8ED13F9A-1AF7-4316-A99A-EC09FAE6EC94}" type="slidenum">
              <a:rPr lang="en-GB" smtClean="0"/>
              <a:t>2</a:t>
            </a:fld>
            <a:endParaRPr lang="en-GB"/>
          </a:p>
        </p:txBody>
      </p:sp>
    </p:spTree>
    <p:extLst>
      <p:ext uri="{BB962C8B-B14F-4D97-AF65-F5344CB8AC3E}">
        <p14:creationId xmlns:p14="http://schemas.microsoft.com/office/powerpoint/2010/main" val="350526463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Both</a:t>
            </a:r>
          </a:p>
          <a:p>
            <a:r>
              <a:rPr lang="en-GB" dirty="0"/>
              <a:t>Do add Ness</a:t>
            </a:r>
          </a:p>
        </p:txBody>
      </p:sp>
      <p:sp>
        <p:nvSpPr>
          <p:cNvPr id="4" name="Slide Number Placeholder 3"/>
          <p:cNvSpPr>
            <a:spLocks noGrp="1"/>
          </p:cNvSpPr>
          <p:nvPr>
            <p:ph type="sldNum" sz="quarter" idx="10"/>
          </p:nvPr>
        </p:nvSpPr>
        <p:spPr/>
        <p:txBody>
          <a:bodyPr/>
          <a:lstStyle/>
          <a:p>
            <a:fld id="{8ED13F9A-1AF7-4316-A99A-EC09FAE6EC94}" type="slidenum">
              <a:rPr lang="en-GB" smtClean="0"/>
              <a:t>11</a:t>
            </a:fld>
            <a:endParaRPr lang="en-GB"/>
          </a:p>
        </p:txBody>
      </p:sp>
    </p:spTree>
    <p:extLst>
      <p:ext uri="{BB962C8B-B14F-4D97-AF65-F5344CB8AC3E}">
        <p14:creationId xmlns:p14="http://schemas.microsoft.com/office/powerpoint/2010/main" val="1692874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Ness – feel free to change this content these were just areas</a:t>
            </a:r>
            <a:r>
              <a:rPr lang="en-GB" baseline="0" dirty="0"/>
              <a:t> you might want to cover</a:t>
            </a:r>
            <a:endParaRPr lang="en-GB" dirty="0"/>
          </a:p>
          <a:p>
            <a:endParaRPr lang="en-GB" dirty="0"/>
          </a:p>
        </p:txBody>
      </p:sp>
      <p:sp>
        <p:nvSpPr>
          <p:cNvPr id="4" name="Slide Number Placeholder 3"/>
          <p:cNvSpPr>
            <a:spLocks noGrp="1"/>
          </p:cNvSpPr>
          <p:nvPr>
            <p:ph type="sldNum" sz="quarter" idx="10"/>
          </p:nvPr>
        </p:nvSpPr>
        <p:spPr/>
        <p:txBody>
          <a:bodyPr/>
          <a:lstStyle/>
          <a:p>
            <a:fld id="{8ED13F9A-1AF7-4316-A99A-EC09FAE6EC94}" type="slidenum">
              <a:rPr lang="en-GB" smtClean="0"/>
              <a:t>3</a:t>
            </a:fld>
            <a:endParaRPr lang="en-GB"/>
          </a:p>
        </p:txBody>
      </p:sp>
    </p:spTree>
    <p:extLst>
      <p:ext uri="{BB962C8B-B14F-4D97-AF65-F5344CB8AC3E}">
        <p14:creationId xmlns:p14="http://schemas.microsoft.com/office/powerpoint/2010/main" val="29905444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a:solidFill>
                  <a:schemeClr val="tx1"/>
                </a:solidFill>
                <a:effectLst/>
                <a:latin typeface="+mn-lt"/>
                <a:ea typeface="+mn-ea"/>
                <a:cs typeface="+mn-cs"/>
              </a:rPr>
              <a:t>CB</a:t>
            </a:r>
          </a:p>
          <a:p>
            <a:r>
              <a:rPr lang="en-GB" sz="1200" kern="1200" dirty="0">
                <a:solidFill>
                  <a:schemeClr val="tx1"/>
                </a:solidFill>
                <a:effectLst/>
                <a:latin typeface="+mn-lt"/>
                <a:ea typeface="+mn-ea"/>
                <a:cs typeface="+mn-cs"/>
              </a:rPr>
              <a:t>https://www.youtube.com/watch?v=lgR75YHRopA&amp;t=18s</a:t>
            </a:r>
          </a:p>
          <a:p>
            <a:r>
              <a:rPr lang="en-GB" sz="1200" kern="1200" dirty="0">
                <a:solidFill>
                  <a:schemeClr val="tx1"/>
                </a:solidFill>
                <a:effectLst/>
                <a:latin typeface="+mn-lt"/>
                <a:ea typeface="+mn-ea"/>
                <a:cs typeface="+mn-cs"/>
              </a:rPr>
              <a:t>It is a structured and motivating intervention which involves constructing Lego® models in a group with clear roles for group members. It was developed initially to support children and young people with autism in developing their social interaction skills (Owens, </a:t>
            </a:r>
            <a:r>
              <a:rPr lang="en-GB" sz="1200" kern="1200" dirty="0" err="1">
                <a:solidFill>
                  <a:schemeClr val="tx1"/>
                </a:solidFill>
                <a:effectLst/>
                <a:latin typeface="+mn-lt"/>
                <a:ea typeface="+mn-ea"/>
                <a:cs typeface="+mn-cs"/>
              </a:rPr>
              <a:t>Granader</a:t>
            </a:r>
            <a:r>
              <a:rPr lang="en-GB" sz="1200" kern="1200" dirty="0">
                <a:solidFill>
                  <a:schemeClr val="tx1"/>
                </a:solidFill>
                <a:effectLst/>
                <a:latin typeface="+mn-lt"/>
                <a:ea typeface="+mn-ea"/>
                <a:cs typeface="+mn-cs"/>
              </a:rPr>
              <a:t>, Humphrey &amp; Baron-Cohen, 2008)</a:t>
            </a:r>
          </a:p>
          <a:p>
            <a:r>
              <a:rPr lang="en-GB" sz="1200" kern="1200" dirty="0">
                <a:solidFill>
                  <a:schemeClr val="tx1"/>
                </a:solidFill>
                <a:effectLst/>
                <a:latin typeface="+mn-lt"/>
                <a:ea typeface="+mn-ea"/>
                <a:cs typeface="+mn-cs"/>
              </a:rPr>
              <a:t>Point 3 – just with autistic children?</a:t>
            </a:r>
            <a:r>
              <a:rPr lang="en-GB" sz="1200" kern="1200" baseline="0" dirty="0">
                <a:solidFill>
                  <a:schemeClr val="tx1"/>
                </a:solidFill>
                <a:effectLst/>
                <a:latin typeface="+mn-lt"/>
                <a:ea typeface="+mn-ea"/>
                <a:cs typeface="+mn-cs"/>
              </a:rPr>
              <a:t> according to </a:t>
            </a:r>
            <a:r>
              <a:rPr lang="en-GB" sz="1200" kern="1200" baseline="0" dirty="0" err="1">
                <a:solidFill>
                  <a:schemeClr val="tx1"/>
                </a:solidFill>
                <a:effectLst/>
                <a:latin typeface="+mn-lt"/>
                <a:ea typeface="+mn-ea"/>
                <a:cs typeface="+mn-cs"/>
              </a:rPr>
              <a:t>LeGoff’s</a:t>
            </a:r>
            <a:r>
              <a:rPr lang="en-GB" sz="1200" kern="1200" baseline="0" dirty="0">
                <a:solidFill>
                  <a:schemeClr val="tx1"/>
                </a:solidFill>
                <a:effectLst/>
                <a:latin typeface="+mn-lt"/>
                <a:ea typeface="+mn-ea"/>
                <a:cs typeface="+mn-cs"/>
              </a:rPr>
              <a:t> book?</a:t>
            </a:r>
            <a:endParaRPr lang="en-GB" dirty="0"/>
          </a:p>
        </p:txBody>
      </p:sp>
      <p:sp>
        <p:nvSpPr>
          <p:cNvPr id="4" name="Slide Number Placeholder 3"/>
          <p:cNvSpPr>
            <a:spLocks noGrp="1"/>
          </p:cNvSpPr>
          <p:nvPr>
            <p:ph type="sldNum" sz="quarter" idx="10"/>
          </p:nvPr>
        </p:nvSpPr>
        <p:spPr/>
        <p:txBody>
          <a:bodyPr/>
          <a:lstStyle/>
          <a:p>
            <a:fld id="{8ED13F9A-1AF7-4316-A99A-EC09FAE6EC94}" type="slidenum">
              <a:rPr lang="en-GB" smtClean="0"/>
              <a:t>4</a:t>
            </a:fld>
            <a:endParaRPr lang="en-GB"/>
          </a:p>
        </p:txBody>
      </p:sp>
    </p:spTree>
    <p:extLst>
      <p:ext uri="{BB962C8B-B14F-4D97-AF65-F5344CB8AC3E}">
        <p14:creationId xmlns:p14="http://schemas.microsoft.com/office/powerpoint/2010/main" val="109005756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Ness – feel free to change this content these were just areas</a:t>
            </a:r>
            <a:r>
              <a:rPr lang="en-GB" baseline="0" dirty="0"/>
              <a:t> you might want to cover (was it just geography that led us to undertaking A1 where you did rather than in the commissioning LA?)</a:t>
            </a:r>
            <a:endParaRPr lang="en-GB" dirty="0"/>
          </a:p>
        </p:txBody>
      </p:sp>
      <p:sp>
        <p:nvSpPr>
          <p:cNvPr id="4" name="Slide Number Placeholder 3"/>
          <p:cNvSpPr>
            <a:spLocks noGrp="1"/>
          </p:cNvSpPr>
          <p:nvPr>
            <p:ph type="sldNum" sz="quarter" idx="10"/>
          </p:nvPr>
        </p:nvSpPr>
        <p:spPr/>
        <p:txBody>
          <a:bodyPr/>
          <a:lstStyle/>
          <a:p>
            <a:fld id="{8ED13F9A-1AF7-4316-A99A-EC09FAE6EC94}" type="slidenum">
              <a:rPr lang="en-GB" smtClean="0"/>
              <a:t>5</a:t>
            </a:fld>
            <a:endParaRPr lang="en-GB"/>
          </a:p>
        </p:txBody>
      </p:sp>
    </p:spTree>
    <p:extLst>
      <p:ext uri="{BB962C8B-B14F-4D97-AF65-F5344CB8AC3E}">
        <p14:creationId xmlns:p14="http://schemas.microsoft.com/office/powerpoint/2010/main" val="257672814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NE</a:t>
            </a:r>
          </a:p>
          <a:p>
            <a:r>
              <a:rPr lang="en-GB" dirty="0"/>
              <a:t>New LA context; focus on implementation.</a:t>
            </a:r>
          </a:p>
          <a:p>
            <a:r>
              <a:rPr lang="en-GB" dirty="0"/>
              <a:t>Outline how my research</a:t>
            </a:r>
            <a:r>
              <a:rPr lang="en-GB" baseline="0" dirty="0"/>
              <a:t> initially focused upon autism, given that LBT was developed for children with autism to develop social competence.</a:t>
            </a:r>
          </a:p>
          <a:p>
            <a:r>
              <a:rPr lang="en-GB" baseline="0" dirty="0"/>
              <a:t>However, my own experience and my pilot study suggested that it is used much more widely than this, and often isn’t delivered according to </a:t>
            </a:r>
            <a:r>
              <a:rPr lang="en-GB" baseline="0" dirty="0" err="1"/>
              <a:t>LeGoff’s</a:t>
            </a:r>
            <a:r>
              <a:rPr lang="en-GB" baseline="0" dirty="0"/>
              <a:t> outline.</a:t>
            </a:r>
          </a:p>
          <a:p>
            <a:r>
              <a:rPr lang="en-GB" baseline="0" dirty="0"/>
              <a:t>Therefore I originally wanted to explore the impact of adaptations on outcomes, however no core components of LBT have been identified. Equally, my SLR highlighted that there were no models on which professionals should base the implementation of small group social skill interventions, despite being so widely used.</a:t>
            </a:r>
          </a:p>
          <a:p>
            <a:r>
              <a:rPr lang="en-GB" baseline="0" dirty="0"/>
              <a:t>So my final research focused on an initial exploration of how LBT was assimilated and adopted, also exploring the factors which impacted upon this process.</a:t>
            </a:r>
          </a:p>
          <a:p>
            <a:endParaRPr lang="en-GB" baseline="0" dirty="0"/>
          </a:p>
          <a:p>
            <a:r>
              <a:rPr lang="en-GB" baseline="0" dirty="0"/>
              <a:t>I wanted to carry out some research that had impact upon my day to day practice and would have impact in schools at the systemic level, and the freedom offered within the commissioning process allowed this to happen.</a:t>
            </a:r>
          </a:p>
          <a:p>
            <a:endParaRPr lang="en-GB" baseline="0" dirty="0"/>
          </a:p>
          <a:p>
            <a:r>
              <a:rPr lang="en-GB" dirty="0"/>
              <a:t>Exploratory</a:t>
            </a:r>
            <a:r>
              <a:rPr lang="en-GB" baseline="0" dirty="0"/>
              <a:t> literal replication multiple case study design with embedded units of analysis to explore the LBT assimilation, delivery and implementation, as well as factors affecting this.</a:t>
            </a:r>
          </a:p>
          <a:p>
            <a:endParaRPr lang="en-GB" baseline="0" dirty="0"/>
          </a:p>
          <a:p>
            <a:r>
              <a:rPr lang="en-GB" baseline="0" dirty="0"/>
              <a:t>Data collection:</a:t>
            </a:r>
          </a:p>
          <a:p>
            <a:r>
              <a:rPr lang="en-GB" baseline="0" dirty="0"/>
              <a:t>Interview with SENCO and facilitator at two schools in my placement LA,  observation of three sessions to triangulate data.</a:t>
            </a:r>
          </a:p>
          <a:p>
            <a:endParaRPr lang="en-GB" baseline="0" dirty="0"/>
          </a:p>
          <a:p>
            <a:r>
              <a:rPr lang="en-GB" baseline="0" dirty="0"/>
              <a:t>Codebook from EFI and pilot study</a:t>
            </a:r>
            <a:endParaRPr lang="en-GB" dirty="0"/>
          </a:p>
          <a:p>
            <a:endParaRPr lang="en-GB" baseline="0" dirty="0"/>
          </a:p>
          <a:p>
            <a:r>
              <a:rPr lang="en-GB" baseline="0" dirty="0"/>
              <a:t>Cross case synthesis – each case treated as individual research before cross case comparison to identify unique and common themes</a:t>
            </a:r>
          </a:p>
        </p:txBody>
      </p:sp>
      <p:sp>
        <p:nvSpPr>
          <p:cNvPr id="4" name="Slide Number Placeholder 3"/>
          <p:cNvSpPr>
            <a:spLocks noGrp="1"/>
          </p:cNvSpPr>
          <p:nvPr>
            <p:ph type="sldNum" sz="quarter" idx="10"/>
          </p:nvPr>
        </p:nvSpPr>
        <p:spPr/>
        <p:txBody>
          <a:bodyPr/>
          <a:lstStyle/>
          <a:p>
            <a:fld id="{957FE459-39CF-4B33-B3D2-8DD3034C7EBB}" type="slidenum">
              <a:rPr lang="en-GB" smtClean="0"/>
              <a:t>6</a:t>
            </a:fld>
            <a:endParaRPr lang="en-GB"/>
          </a:p>
        </p:txBody>
      </p:sp>
    </p:spTree>
    <p:extLst>
      <p:ext uri="{BB962C8B-B14F-4D97-AF65-F5344CB8AC3E}">
        <p14:creationId xmlns:p14="http://schemas.microsoft.com/office/powerpoint/2010/main" val="97346422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CB Complex model – lots of components within each level e.g. provider</a:t>
            </a:r>
            <a:r>
              <a:rPr lang="en-GB" baseline="0" dirty="0"/>
              <a:t> characteristics include aspects such as perceived needs of pupils, perceived effectiveness of the intervention; facilitator factors e.g. self efficacy and skill proficiency</a:t>
            </a:r>
            <a:endParaRPr lang="en-GB" dirty="0"/>
          </a:p>
        </p:txBody>
      </p:sp>
      <p:sp>
        <p:nvSpPr>
          <p:cNvPr id="4" name="Slide Number Placeholder 3"/>
          <p:cNvSpPr>
            <a:spLocks noGrp="1"/>
          </p:cNvSpPr>
          <p:nvPr>
            <p:ph type="sldNum" sz="quarter" idx="10"/>
          </p:nvPr>
        </p:nvSpPr>
        <p:spPr/>
        <p:txBody>
          <a:bodyPr/>
          <a:lstStyle/>
          <a:p>
            <a:fld id="{8ED13F9A-1AF7-4316-A99A-EC09FAE6EC94}" type="slidenum">
              <a:rPr lang="en-GB" smtClean="0"/>
              <a:t>7</a:t>
            </a:fld>
            <a:endParaRPr lang="en-GB"/>
          </a:p>
        </p:txBody>
      </p:sp>
    </p:spTree>
    <p:extLst>
      <p:ext uri="{BB962C8B-B14F-4D97-AF65-F5344CB8AC3E}">
        <p14:creationId xmlns:p14="http://schemas.microsoft.com/office/powerpoint/2010/main" val="45064338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Both – please</a:t>
            </a:r>
            <a:r>
              <a:rPr lang="en-GB" baseline="0" dirty="0"/>
              <a:t> add Ness</a:t>
            </a:r>
          </a:p>
          <a:p>
            <a:r>
              <a:rPr lang="en-GB" dirty="0"/>
              <a:t>3</a:t>
            </a:r>
            <a:r>
              <a:rPr lang="en-GB" baseline="30000" dirty="0"/>
              <a:t>rd</a:t>
            </a:r>
            <a:r>
              <a:rPr lang="en-GB" baseline="0" dirty="0"/>
              <a:t> </a:t>
            </a:r>
            <a:r>
              <a:rPr lang="en-GB" dirty="0"/>
              <a:t> point implementation at group level looks</a:t>
            </a:r>
            <a:r>
              <a:rPr lang="en-GB" baseline="0" dirty="0"/>
              <a:t> different and some overlap between categories – inter coder discussion to operationalise our understanding of factors</a:t>
            </a:r>
            <a:endParaRPr lang="en-GB" dirty="0"/>
          </a:p>
        </p:txBody>
      </p:sp>
      <p:sp>
        <p:nvSpPr>
          <p:cNvPr id="4" name="Slide Number Placeholder 3"/>
          <p:cNvSpPr>
            <a:spLocks noGrp="1"/>
          </p:cNvSpPr>
          <p:nvPr>
            <p:ph type="sldNum" sz="quarter" idx="10"/>
          </p:nvPr>
        </p:nvSpPr>
        <p:spPr/>
        <p:txBody>
          <a:bodyPr/>
          <a:lstStyle/>
          <a:p>
            <a:fld id="{8ED13F9A-1AF7-4316-A99A-EC09FAE6EC94}" type="slidenum">
              <a:rPr lang="en-GB" smtClean="0"/>
              <a:t>8</a:t>
            </a:fld>
            <a:endParaRPr lang="en-GB"/>
          </a:p>
        </p:txBody>
      </p:sp>
    </p:spTree>
    <p:extLst>
      <p:ext uri="{BB962C8B-B14F-4D97-AF65-F5344CB8AC3E}">
        <p14:creationId xmlns:p14="http://schemas.microsoft.com/office/powerpoint/2010/main" val="21573627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NE</a:t>
            </a:r>
          </a:p>
        </p:txBody>
      </p:sp>
      <p:sp>
        <p:nvSpPr>
          <p:cNvPr id="4" name="Slide Number Placeholder 3"/>
          <p:cNvSpPr>
            <a:spLocks noGrp="1"/>
          </p:cNvSpPr>
          <p:nvPr>
            <p:ph type="sldNum" sz="quarter" idx="10"/>
          </p:nvPr>
        </p:nvSpPr>
        <p:spPr/>
        <p:txBody>
          <a:bodyPr/>
          <a:lstStyle/>
          <a:p>
            <a:fld id="{8ED13F9A-1AF7-4316-A99A-EC09FAE6EC94}" type="slidenum">
              <a:rPr lang="en-GB" smtClean="0"/>
              <a:t>9</a:t>
            </a:fld>
            <a:endParaRPr lang="en-GB"/>
          </a:p>
        </p:txBody>
      </p:sp>
    </p:spTree>
    <p:extLst>
      <p:ext uri="{BB962C8B-B14F-4D97-AF65-F5344CB8AC3E}">
        <p14:creationId xmlns:p14="http://schemas.microsoft.com/office/powerpoint/2010/main" val="244526843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Both</a:t>
            </a:r>
          </a:p>
          <a:p>
            <a:r>
              <a:rPr lang="en-GB" dirty="0"/>
              <a:t>Do add Ness</a:t>
            </a:r>
          </a:p>
        </p:txBody>
      </p:sp>
      <p:sp>
        <p:nvSpPr>
          <p:cNvPr id="4" name="Slide Number Placeholder 3"/>
          <p:cNvSpPr>
            <a:spLocks noGrp="1"/>
          </p:cNvSpPr>
          <p:nvPr>
            <p:ph type="sldNum" sz="quarter" idx="10"/>
          </p:nvPr>
        </p:nvSpPr>
        <p:spPr/>
        <p:txBody>
          <a:bodyPr/>
          <a:lstStyle/>
          <a:p>
            <a:fld id="{8ED13F9A-1AF7-4316-A99A-EC09FAE6EC94}" type="slidenum">
              <a:rPr lang="en-GB" smtClean="0"/>
              <a:t>10</a:t>
            </a:fld>
            <a:endParaRPr lang="en-GB"/>
          </a:p>
        </p:txBody>
      </p:sp>
    </p:spTree>
    <p:extLst>
      <p:ext uri="{BB962C8B-B14F-4D97-AF65-F5344CB8AC3E}">
        <p14:creationId xmlns:p14="http://schemas.microsoft.com/office/powerpoint/2010/main" val="424143654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66" name="Picture 2" descr="\\DROBO-FS\QuickDrops\JB\PPTX NG\Droplets\LightingOverlay.png"/>
          <p:cNvPicPr>
            <a:picLocks noChangeAspect="1" noChangeArrowheads="1"/>
          </p:cNvPicPr>
          <p:nvPr/>
        </p:nvPicPr>
        <p:blipFill>
          <a:blip r:embed="rId2">
            <a:alphaModFix amt="30000"/>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a14="http://schemas.microsoft.com/office/drawing/2010/main" xmlns="">
                <a:solidFill>
                  <a:srgbClr val="FFFFFF"/>
                </a:solidFill>
              </a14:hiddenFill>
            </a:ext>
          </a:extLst>
        </p:spPr>
      </p:pic>
      <p:grpSp>
        <p:nvGrpSpPr>
          <p:cNvPr id="11" name="Group 10"/>
          <p:cNvGrpSpPr/>
          <p:nvPr/>
        </p:nvGrpSpPr>
        <p:grpSpPr>
          <a:xfrm>
            <a:off x="0" y="0"/>
            <a:ext cx="2305051" cy="6858001"/>
            <a:chOff x="0" y="0"/>
            <a:chExt cx="2305051" cy="6858001"/>
          </a:xfrm>
          <a:gradFill flip="none" rotWithShape="1">
            <a:gsLst>
              <a:gs pos="0">
                <a:schemeClr val="tx2"/>
              </a:gs>
              <a:gs pos="100000">
                <a:schemeClr val="bg2">
                  <a:lumMod val="60000"/>
                  <a:lumOff val="40000"/>
                </a:schemeClr>
              </a:gs>
            </a:gsLst>
            <a:lin ang="5400000" scaled="0"/>
            <a:tileRect/>
          </a:gradFill>
        </p:grpSpPr>
        <p:sp>
          <p:nvSpPr>
            <p:cNvPr id="12" name="Rectangle 5"/>
            <p:cNvSpPr>
              <a:spLocks noChangeArrowheads="1"/>
            </p:cNvSpPr>
            <p:nvPr/>
          </p:nvSpPr>
          <p:spPr bwMode="auto">
            <a:xfrm>
              <a:off x="1209675" y="4763"/>
              <a:ext cx="23813" cy="218122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sp>
          <p:nvSpPr>
            <p:cNvPr id="13" name="Freeform 6"/>
            <p:cNvSpPr>
              <a:spLocks noEditPoints="1"/>
            </p:cNvSpPr>
            <p:nvPr/>
          </p:nvSpPr>
          <p:spPr bwMode="auto">
            <a:xfrm>
              <a:off x="1128713" y="21764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4" name="Freeform 7"/>
            <p:cNvSpPr>
              <a:spLocks noEditPoints="1"/>
            </p:cNvSpPr>
            <p:nvPr/>
          </p:nvSpPr>
          <p:spPr bwMode="auto">
            <a:xfrm>
              <a:off x="1123950" y="4021138"/>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5" name="Rectangle 8"/>
            <p:cNvSpPr>
              <a:spLocks noChangeArrowheads="1"/>
            </p:cNvSpPr>
            <p:nvPr/>
          </p:nvSpPr>
          <p:spPr bwMode="auto">
            <a:xfrm>
              <a:off x="414338" y="9525"/>
              <a:ext cx="28575" cy="4481513"/>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sp>
          <p:nvSpPr>
            <p:cNvPr id="16" name="Freeform 9"/>
            <p:cNvSpPr>
              <a:spLocks noEditPoints="1"/>
            </p:cNvSpPr>
            <p:nvPr/>
          </p:nvSpPr>
          <p:spPr bwMode="auto">
            <a:xfrm>
              <a:off x="333375"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7" name="Freeform 10"/>
            <p:cNvSpPr/>
            <p:nvPr/>
          </p:nvSpPr>
          <p:spPr bwMode="auto">
            <a:xfrm>
              <a:off x="190500" y="9525"/>
              <a:ext cx="152400" cy="908050"/>
            </a:xfrm>
            <a:custGeom>
              <a:avLst/>
              <a:gdLst/>
              <a:ahLst/>
              <a:cxnLst/>
              <a:rect l="0" t="0" r="r" b="b"/>
              <a:pathLst>
                <a:path w="96" h="572">
                  <a:moveTo>
                    <a:pt x="15" y="572"/>
                  </a:moveTo>
                  <a:lnTo>
                    <a:pt x="0" y="566"/>
                  </a:lnTo>
                  <a:lnTo>
                    <a:pt x="81" y="380"/>
                  </a:lnTo>
                  <a:lnTo>
                    <a:pt x="81" y="0"/>
                  </a:lnTo>
                  <a:lnTo>
                    <a:pt x="96" y="0"/>
                  </a:lnTo>
                  <a:lnTo>
                    <a:pt x="96" y="383"/>
                  </a:lnTo>
                  <a:lnTo>
                    <a:pt x="15" y="57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8" name="Freeform 11"/>
            <p:cNvSpPr/>
            <p:nvPr/>
          </p:nvSpPr>
          <p:spPr bwMode="auto">
            <a:xfrm>
              <a:off x="1290638" y="14288"/>
              <a:ext cx="376238" cy="1801813"/>
            </a:xfrm>
            <a:custGeom>
              <a:avLst/>
              <a:gdLst/>
              <a:ahLst/>
              <a:cxnLst/>
              <a:rect l="0" t="0" r="r" b="b"/>
              <a:pathLst>
                <a:path w="237" h="1135">
                  <a:moveTo>
                    <a:pt x="222" y="1135"/>
                  </a:moveTo>
                  <a:lnTo>
                    <a:pt x="0" y="620"/>
                  </a:lnTo>
                  <a:lnTo>
                    <a:pt x="0" y="0"/>
                  </a:lnTo>
                  <a:lnTo>
                    <a:pt x="18" y="0"/>
                  </a:lnTo>
                  <a:lnTo>
                    <a:pt x="18" y="617"/>
                  </a:lnTo>
                  <a:lnTo>
                    <a:pt x="237" y="1129"/>
                  </a:lnTo>
                  <a:lnTo>
                    <a:pt x="222" y="113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9" name="Freeform 12"/>
            <p:cNvSpPr>
              <a:spLocks noEditPoints="1"/>
            </p:cNvSpPr>
            <p:nvPr/>
          </p:nvSpPr>
          <p:spPr bwMode="auto">
            <a:xfrm>
              <a:off x="1600200" y="180181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0" name="Freeform 13"/>
            <p:cNvSpPr/>
            <p:nvPr/>
          </p:nvSpPr>
          <p:spPr bwMode="auto">
            <a:xfrm>
              <a:off x="1381125" y="9525"/>
              <a:ext cx="371475" cy="1425575"/>
            </a:xfrm>
            <a:custGeom>
              <a:avLst/>
              <a:gdLst/>
              <a:ahLst/>
              <a:cxnLst/>
              <a:rect l="0" t="0" r="r" b="b"/>
              <a:pathLst>
                <a:path w="234" h="898">
                  <a:moveTo>
                    <a:pt x="219" y="898"/>
                  </a:moveTo>
                  <a:lnTo>
                    <a:pt x="0" y="383"/>
                  </a:lnTo>
                  <a:lnTo>
                    <a:pt x="0" y="0"/>
                  </a:lnTo>
                  <a:lnTo>
                    <a:pt x="15" y="0"/>
                  </a:lnTo>
                  <a:lnTo>
                    <a:pt x="15" y="380"/>
                  </a:lnTo>
                  <a:lnTo>
                    <a:pt x="234" y="892"/>
                  </a:lnTo>
                  <a:lnTo>
                    <a:pt x="219" y="898"/>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1" name="Freeform 14"/>
            <p:cNvSpPr/>
            <p:nvPr/>
          </p:nvSpPr>
          <p:spPr bwMode="auto">
            <a:xfrm>
              <a:off x="1643063" y="0"/>
              <a:ext cx="152400" cy="912813"/>
            </a:xfrm>
            <a:custGeom>
              <a:avLst/>
              <a:gdLst/>
              <a:ahLst/>
              <a:cxnLst/>
              <a:rect l="0" t="0" r="r" b="b"/>
              <a:pathLst>
                <a:path w="96" h="575">
                  <a:moveTo>
                    <a:pt x="96" y="575"/>
                  </a:moveTo>
                  <a:lnTo>
                    <a:pt x="78" y="575"/>
                  </a:lnTo>
                  <a:lnTo>
                    <a:pt x="78" y="192"/>
                  </a:lnTo>
                  <a:lnTo>
                    <a:pt x="0" y="6"/>
                  </a:lnTo>
                  <a:lnTo>
                    <a:pt x="15" y="0"/>
                  </a:lnTo>
                  <a:lnTo>
                    <a:pt x="96" y="189"/>
                  </a:lnTo>
                  <a:lnTo>
                    <a:pt x="96" y="57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2" name="Freeform 15"/>
            <p:cNvSpPr>
              <a:spLocks noEditPoints="1"/>
            </p:cNvSpPr>
            <p:nvPr/>
          </p:nvSpPr>
          <p:spPr bwMode="auto">
            <a:xfrm>
              <a:off x="1685925" y="14208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3" name="Freeform 16"/>
            <p:cNvSpPr>
              <a:spLocks noEditPoints="1"/>
            </p:cNvSpPr>
            <p:nvPr/>
          </p:nvSpPr>
          <p:spPr bwMode="auto">
            <a:xfrm>
              <a:off x="1685925"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4" name="Freeform 17"/>
            <p:cNvSpPr/>
            <p:nvPr/>
          </p:nvSpPr>
          <p:spPr bwMode="auto">
            <a:xfrm>
              <a:off x="1743075" y="4763"/>
              <a:ext cx="419100" cy="522288"/>
            </a:xfrm>
            <a:custGeom>
              <a:avLst/>
              <a:gdLst/>
              <a:ahLst/>
              <a:cxnLst/>
              <a:rect l="0" t="0" r="r" b="b"/>
              <a:pathLst>
                <a:path w="264" h="329">
                  <a:moveTo>
                    <a:pt x="252" y="329"/>
                  </a:moveTo>
                  <a:lnTo>
                    <a:pt x="45" y="120"/>
                  </a:lnTo>
                  <a:lnTo>
                    <a:pt x="0" y="6"/>
                  </a:lnTo>
                  <a:lnTo>
                    <a:pt x="15" y="0"/>
                  </a:lnTo>
                  <a:lnTo>
                    <a:pt x="60" y="111"/>
                  </a:lnTo>
                  <a:lnTo>
                    <a:pt x="264" y="317"/>
                  </a:lnTo>
                  <a:lnTo>
                    <a:pt x="252" y="329"/>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5" name="Freeform 18"/>
            <p:cNvSpPr>
              <a:spLocks noEditPoints="1"/>
            </p:cNvSpPr>
            <p:nvPr/>
          </p:nvSpPr>
          <p:spPr bwMode="auto">
            <a:xfrm>
              <a:off x="2119313" y="488950"/>
              <a:ext cx="161925" cy="147638"/>
            </a:xfrm>
            <a:custGeom>
              <a:avLst/>
              <a:gdLst/>
              <a:ahLst/>
              <a:cxnLst/>
              <a:rect l="0" t="0" r="r" b="b"/>
              <a:pathLst>
                <a:path w="34" h="31">
                  <a:moveTo>
                    <a:pt x="17" y="31"/>
                  </a:moveTo>
                  <a:cubicBezTo>
                    <a:pt x="13" y="31"/>
                    <a:pt x="9" y="30"/>
                    <a:pt x="6" y="27"/>
                  </a:cubicBezTo>
                  <a:cubicBezTo>
                    <a:pt x="0" y="20"/>
                    <a:pt x="0" y="10"/>
                    <a:pt x="6" y="4"/>
                  </a:cubicBezTo>
                  <a:cubicBezTo>
                    <a:pt x="9" y="1"/>
                    <a:pt x="13" y="0"/>
                    <a:pt x="17" y="0"/>
                  </a:cubicBezTo>
                  <a:cubicBezTo>
                    <a:pt x="21" y="0"/>
                    <a:pt x="25" y="1"/>
                    <a:pt x="28" y="4"/>
                  </a:cubicBezTo>
                  <a:cubicBezTo>
                    <a:pt x="34" y="10"/>
                    <a:pt x="34" y="20"/>
                    <a:pt x="28" y="27"/>
                  </a:cubicBezTo>
                  <a:cubicBezTo>
                    <a:pt x="25" y="30"/>
                    <a:pt x="21" y="31"/>
                    <a:pt x="17" y="31"/>
                  </a:cubicBezTo>
                  <a:close/>
                  <a:moveTo>
                    <a:pt x="17" y="4"/>
                  </a:moveTo>
                  <a:cubicBezTo>
                    <a:pt x="14" y="4"/>
                    <a:pt x="11" y="5"/>
                    <a:pt x="9" y="7"/>
                  </a:cubicBezTo>
                  <a:cubicBezTo>
                    <a:pt x="4" y="12"/>
                    <a:pt x="4" y="19"/>
                    <a:pt x="9" y="24"/>
                  </a:cubicBezTo>
                  <a:cubicBezTo>
                    <a:pt x="11" y="26"/>
                    <a:pt x="14" y="27"/>
                    <a:pt x="17" y="27"/>
                  </a:cubicBezTo>
                  <a:cubicBezTo>
                    <a:pt x="20" y="27"/>
                    <a:pt x="23" y="26"/>
                    <a:pt x="25" y="24"/>
                  </a:cubicBezTo>
                  <a:cubicBezTo>
                    <a:pt x="30" y="19"/>
                    <a:pt x="30" y="12"/>
                    <a:pt x="25" y="7"/>
                  </a:cubicBezTo>
                  <a:cubicBezTo>
                    <a:pt x="23" y="5"/>
                    <a:pt x="20" y="4"/>
                    <a:pt x="17"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6" name="Freeform 19"/>
            <p:cNvSpPr/>
            <p:nvPr/>
          </p:nvSpPr>
          <p:spPr bwMode="auto">
            <a:xfrm>
              <a:off x="952500" y="4763"/>
              <a:ext cx="152400" cy="908050"/>
            </a:xfrm>
            <a:custGeom>
              <a:avLst/>
              <a:gdLst/>
              <a:ahLst/>
              <a:cxnLst/>
              <a:rect l="0" t="0" r="r" b="b"/>
              <a:pathLst>
                <a:path w="96" h="572">
                  <a:moveTo>
                    <a:pt x="15" y="572"/>
                  </a:moveTo>
                  <a:lnTo>
                    <a:pt x="0" y="572"/>
                  </a:lnTo>
                  <a:lnTo>
                    <a:pt x="0" y="189"/>
                  </a:lnTo>
                  <a:lnTo>
                    <a:pt x="81" y="0"/>
                  </a:lnTo>
                  <a:lnTo>
                    <a:pt x="96" y="6"/>
                  </a:lnTo>
                  <a:lnTo>
                    <a:pt x="15" y="192"/>
                  </a:lnTo>
                  <a:lnTo>
                    <a:pt x="15" y="57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7" name="Freeform 20"/>
            <p:cNvSpPr>
              <a:spLocks noEditPoints="1"/>
            </p:cNvSpPr>
            <p:nvPr/>
          </p:nvSpPr>
          <p:spPr bwMode="auto">
            <a:xfrm>
              <a:off x="866775"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2"/>
                    <a:pt x="4" y="20"/>
                  </a:cubicBezTo>
                  <a:cubicBezTo>
                    <a:pt x="4" y="29"/>
                    <a:pt x="11" y="36"/>
                    <a:pt x="20" y="36"/>
                  </a:cubicBezTo>
                  <a:cubicBezTo>
                    <a:pt x="29" y="36"/>
                    <a:pt x="36" y="29"/>
                    <a:pt x="36" y="20"/>
                  </a:cubicBezTo>
                  <a:cubicBezTo>
                    <a:pt x="36" y="12"/>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8" name="Freeform 21"/>
            <p:cNvSpPr>
              <a:spLocks noEditPoints="1"/>
            </p:cNvSpPr>
            <p:nvPr/>
          </p:nvSpPr>
          <p:spPr bwMode="auto">
            <a:xfrm>
              <a:off x="890588" y="15541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9" name="Freeform 22"/>
            <p:cNvSpPr/>
            <p:nvPr/>
          </p:nvSpPr>
          <p:spPr bwMode="auto">
            <a:xfrm>
              <a:off x="738188" y="5622925"/>
              <a:ext cx="338138" cy="1216025"/>
            </a:xfrm>
            <a:custGeom>
              <a:avLst/>
              <a:gdLst/>
              <a:ahLst/>
              <a:cxnLst/>
              <a:rect l="0" t="0" r="r" b="b"/>
              <a:pathLst>
                <a:path w="213" h="766">
                  <a:moveTo>
                    <a:pt x="213" y="766"/>
                  </a:moveTo>
                  <a:lnTo>
                    <a:pt x="195" y="766"/>
                  </a:lnTo>
                  <a:lnTo>
                    <a:pt x="195" y="464"/>
                  </a:lnTo>
                  <a:lnTo>
                    <a:pt x="0" y="6"/>
                  </a:lnTo>
                  <a:lnTo>
                    <a:pt x="12" y="0"/>
                  </a:lnTo>
                  <a:lnTo>
                    <a:pt x="213" y="461"/>
                  </a:lnTo>
                  <a:lnTo>
                    <a:pt x="213" y="76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0" name="Freeform 23"/>
            <p:cNvSpPr>
              <a:spLocks noEditPoints="1"/>
            </p:cNvSpPr>
            <p:nvPr/>
          </p:nvSpPr>
          <p:spPr bwMode="auto">
            <a:xfrm>
              <a:off x="647700" y="5480050"/>
              <a:ext cx="157163" cy="157163"/>
            </a:xfrm>
            <a:custGeom>
              <a:avLst/>
              <a:gdLst/>
              <a:ahLst/>
              <a:cxnLst/>
              <a:rect l="0" t="0" r="r" b="b"/>
              <a:pathLst>
                <a:path w="33" h="33">
                  <a:moveTo>
                    <a:pt x="17" y="33"/>
                  </a:moveTo>
                  <a:cubicBezTo>
                    <a:pt x="8" y="33"/>
                    <a:pt x="0" y="26"/>
                    <a:pt x="0" y="17"/>
                  </a:cubicBezTo>
                  <a:cubicBezTo>
                    <a:pt x="0" y="8"/>
                    <a:pt x="8" y="0"/>
                    <a:pt x="17" y="0"/>
                  </a:cubicBezTo>
                  <a:cubicBezTo>
                    <a:pt x="26" y="0"/>
                    <a:pt x="33" y="8"/>
                    <a:pt x="33" y="17"/>
                  </a:cubicBezTo>
                  <a:cubicBezTo>
                    <a:pt x="33" y="26"/>
                    <a:pt x="26" y="33"/>
                    <a:pt x="17" y="33"/>
                  </a:cubicBezTo>
                  <a:close/>
                  <a:moveTo>
                    <a:pt x="17" y="4"/>
                  </a:moveTo>
                  <a:cubicBezTo>
                    <a:pt x="10" y="4"/>
                    <a:pt x="4" y="10"/>
                    <a:pt x="4" y="17"/>
                  </a:cubicBezTo>
                  <a:cubicBezTo>
                    <a:pt x="4" y="24"/>
                    <a:pt x="10" y="29"/>
                    <a:pt x="17" y="29"/>
                  </a:cubicBezTo>
                  <a:cubicBezTo>
                    <a:pt x="23" y="29"/>
                    <a:pt x="29" y="24"/>
                    <a:pt x="29" y="17"/>
                  </a:cubicBezTo>
                  <a:cubicBezTo>
                    <a:pt x="29" y="10"/>
                    <a:pt x="23" y="4"/>
                    <a:pt x="17"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1" name="Freeform 24"/>
            <p:cNvSpPr>
              <a:spLocks noEditPoints="1"/>
            </p:cNvSpPr>
            <p:nvPr/>
          </p:nvSpPr>
          <p:spPr bwMode="auto">
            <a:xfrm>
              <a:off x="66675" y="903288"/>
              <a:ext cx="190500" cy="190500"/>
            </a:xfrm>
            <a:custGeom>
              <a:avLst/>
              <a:gdLst/>
              <a:ahLst/>
              <a:cxnLst/>
              <a:rect l="0" t="0" r="r" b="b"/>
              <a:pathLst>
                <a:path w="40" h="40">
                  <a:moveTo>
                    <a:pt x="20" y="40"/>
                  </a:moveTo>
                  <a:cubicBezTo>
                    <a:pt x="9" y="40"/>
                    <a:pt x="0" y="31"/>
                    <a:pt x="0" y="20"/>
                  </a:cubicBezTo>
                  <a:cubicBezTo>
                    <a:pt x="0" y="9"/>
                    <a:pt x="9" y="0"/>
                    <a:pt x="20" y="0"/>
                  </a:cubicBezTo>
                  <a:cubicBezTo>
                    <a:pt x="32" y="0"/>
                    <a:pt x="40" y="9"/>
                    <a:pt x="40" y="20"/>
                  </a:cubicBezTo>
                  <a:cubicBezTo>
                    <a:pt x="40" y="31"/>
                    <a:pt x="32" y="40"/>
                    <a:pt x="20" y="40"/>
                  </a:cubicBezTo>
                  <a:close/>
                  <a:moveTo>
                    <a:pt x="20" y="4"/>
                  </a:moveTo>
                  <a:cubicBezTo>
                    <a:pt x="12" y="4"/>
                    <a:pt x="4" y="12"/>
                    <a:pt x="4" y="20"/>
                  </a:cubicBezTo>
                  <a:cubicBezTo>
                    <a:pt x="4" y="29"/>
                    <a:pt x="12" y="36"/>
                    <a:pt x="20" y="36"/>
                  </a:cubicBezTo>
                  <a:cubicBezTo>
                    <a:pt x="29" y="36"/>
                    <a:pt x="36" y="29"/>
                    <a:pt x="36" y="20"/>
                  </a:cubicBezTo>
                  <a:cubicBezTo>
                    <a:pt x="36" y="12"/>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2" name="Freeform 25"/>
            <p:cNvSpPr/>
            <p:nvPr/>
          </p:nvSpPr>
          <p:spPr bwMode="auto">
            <a:xfrm>
              <a:off x="0" y="3897313"/>
              <a:ext cx="133350" cy="266700"/>
            </a:xfrm>
            <a:custGeom>
              <a:avLst/>
              <a:gdLst/>
              <a:ahLst/>
              <a:cxnLst/>
              <a:rect l="0" t="0" r="r" b="b"/>
              <a:pathLst>
                <a:path w="84" h="168">
                  <a:moveTo>
                    <a:pt x="69" y="168"/>
                  </a:moveTo>
                  <a:lnTo>
                    <a:pt x="0" y="6"/>
                  </a:lnTo>
                  <a:lnTo>
                    <a:pt x="12" y="0"/>
                  </a:lnTo>
                  <a:lnTo>
                    <a:pt x="84" y="162"/>
                  </a:lnTo>
                  <a:lnTo>
                    <a:pt x="69" y="168"/>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3" name="Freeform 26"/>
            <p:cNvSpPr>
              <a:spLocks noEditPoints="1"/>
            </p:cNvSpPr>
            <p:nvPr/>
          </p:nvSpPr>
          <p:spPr bwMode="auto">
            <a:xfrm>
              <a:off x="66675" y="414972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4" name="Freeform 27"/>
            <p:cNvSpPr/>
            <p:nvPr/>
          </p:nvSpPr>
          <p:spPr bwMode="auto">
            <a:xfrm>
              <a:off x="0" y="1644650"/>
              <a:ext cx="133350" cy="269875"/>
            </a:xfrm>
            <a:custGeom>
              <a:avLst/>
              <a:gdLst/>
              <a:ahLst/>
              <a:cxnLst/>
              <a:rect l="0" t="0" r="r" b="b"/>
              <a:pathLst>
                <a:path w="84" h="170">
                  <a:moveTo>
                    <a:pt x="12" y="170"/>
                  </a:moveTo>
                  <a:lnTo>
                    <a:pt x="0" y="164"/>
                  </a:lnTo>
                  <a:lnTo>
                    <a:pt x="69" y="0"/>
                  </a:lnTo>
                  <a:lnTo>
                    <a:pt x="84" y="6"/>
                  </a:lnTo>
                  <a:lnTo>
                    <a:pt x="12" y="17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5" name="Freeform 28"/>
            <p:cNvSpPr>
              <a:spLocks noEditPoints="1"/>
            </p:cNvSpPr>
            <p:nvPr/>
          </p:nvSpPr>
          <p:spPr bwMode="auto">
            <a:xfrm>
              <a:off x="66675" y="146843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6" name="Freeform 29"/>
            <p:cNvSpPr/>
            <p:nvPr/>
          </p:nvSpPr>
          <p:spPr bwMode="auto">
            <a:xfrm>
              <a:off x="695325" y="4763"/>
              <a:ext cx="309563" cy="1558925"/>
            </a:xfrm>
            <a:custGeom>
              <a:avLst/>
              <a:gdLst/>
              <a:ahLst/>
              <a:cxnLst/>
              <a:rect l="0" t="0" r="r" b="b"/>
              <a:pathLst>
                <a:path w="195" h="982">
                  <a:moveTo>
                    <a:pt x="195" y="982"/>
                  </a:moveTo>
                  <a:lnTo>
                    <a:pt x="177" y="982"/>
                  </a:lnTo>
                  <a:lnTo>
                    <a:pt x="177" y="805"/>
                  </a:lnTo>
                  <a:lnTo>
                    <a:pt x="0" y="629"/>
                  </a:lnTo>
                  <a:lnTo>
                    <a:pt x="0" y="0"/>
                  </a:lnTo>
                  <a:lnTo>
                    <a:pt x="18" y="0"/>
                  </a:lnTo>
                  <a:lnTo>
                    <a:pt x="18" y="623"/>
                  </a:lnTo>
                  <a:lnTo>
                    <a:pt x="195" y="796"/>
                  </a:lnTo>
                  <a:lnTo>
                    <a:pt x="195" y="98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7" name="Freeform 30"/>
            <p:cNvSpPr>
              <a:spLocks noEditPoints="1"/>
            </p:cNvSpPr>
            <p:nvPr/>
          </p:nvSpPr>
          <p:spPr bwMode="auto">
            <a:xfrm>
              <a:off x="57150" y="488156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8" name="Freeform 31"/>
            <p:cNvSpPr/>
            <p:nvPr/>
          </p:nvSpPr>
          <p:spPr bwMode="auto">
            <a:xfrm>
              <a:off x="138113" y="5060950"/>
              <a:ext cx="304800" cy="1778000"/>
            </a:xfrm>
            <a:custGeom>
              <a:avLst/>
              <a:gdLst/>
              <a:ahLst/>
              <a:cxnLst/>
              <a:rect l="0" t="0" r="r" b="b"/>
              <a:pathLst>
                <a:path w="192" h="1120">
                  <a:moveTo>
                    <a:pt x="192" y="1120"/>
                  </a:moveTo>
                  <a:lnTo>
                    <a:pt x="177" y="1120"/>
                  </a:lnTo>
                  <a:lnTo>
                    <a:pt x="177" y="360"/>
                  </a:lnTo>
                  <a:lnTo>
                    <a:pt x="0" y="183"/>
                  </a:lnTo>
                  <a:lnTo>
                    <a:pt x="0" y="0"/>
                  </a:lnTo>
                  <a:lnTo>
                    <a:pt x="15" y="0"/>
                  </a:lnTo>
                  <a:lnTo>
                    <a:pt x="15" y="177"/>
                  </a:lnTo>
                  <a:lnTo>
                    <a:pt x="192" y="354"/>
                  </a:lnTo>
                  <a:lnTo>
                    <a:pt x="192" y="112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9" name="Freeform 32"/>
            <p:cNvSpPr>
              <a:spLocks noEditPoints="1"/>
            </p:cNvSpPr>
            <p:nvPr/>
          </p:nvSpPr>
          <p:spPr bwMode="auto">
            <a:xfrm>
              <a:off x="561975" y="643096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0" name="Rectangle 33"/>
            <p:cNvSpPr>
              <a:spLocks noChangeArrowheads="1"/>
            </p:cNvSpPr>
            <p:nvPr/>
          </p:nvSpPr>
          <p:spPr bwMode="auto">
            <a:xfrm>
              <a:off x="642938" y="6610350"/>
              <a:ext cx="23813" cy="242888"/>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sp>
          <p:nvSpPr>
            <p:cNvPr id="41" name="Freeform 34"/>
            <p:cNvSpPr>
              <a:spLocks noEditPoints="1"/>
            </p:cNvSpPr>
            <p:nvPr/>
          </p:nvSpPr>
          <p:spPr bwMode="auto">
            <a:xfrm>
              <a:off x="76200" y="6430963"/>
              <a:ext cx="190500" cy="188913"/>
            </a:xfrm>
            <a:custGeom>
              <a:avLst/>
              <a:gdLst/>
              <a:ahLst/>
              <a:cxnLst/>
              <a:rect l="0" t="0" r="r" b="b"/>
              <a:pathLst>
                <a:path w="40" h="40">
                  <a:moveTo>
                    <a:pt x="20" y="40"/>
                  </a:moveTo>
                  <a:cubicBezTo>
                    <a:pt x="9" y="40"/>
                    <a:pt x="0" y="31"/>
                    <a:pt x="0" y="20"/>
                  </a:cubicBezTo>
                  <a:cubicBezTo>
                    <a:pt x="0" y="9"/>
                    <a:pt x="9" y="0"/>
                    <a:pt x="20" y="0"/>
                  </a:cubicBezTo>
                  <a:cubicBezTo>
                    <a:pt x="32" y="0"/>
                    <a:pt x="40" y="9"/>
                    <a:pt x="40" y="20"/>
                  </a:cubicBezTo>
                  <a:cubicBezTo>
                    <a:pt x="40" y="31"/>
                    <a:pt x="32"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2" name="Freeform 35"/>
            <p:cNvSpPr/>
            <p:nvPr/>
          </p:nvSpPr>
          <p:spPr bwMode="auto">
            <a:xfrm>
              <a:off x="0" y="5978525"/>
              <a:ext cx="190500" cy="461963"/>
            </a:xfrm>
            <a:custGeom>
              <a:avLst/>
              <a:gdLst/>
              <a:ahLst/>
              <a:cxnLst/>
              <a:rect l="0" t="0" r="r" b="b"/>
              <a:pathLst>
                <a:path w="120" h="291">
                  <a:moveTo>
                    <a:pt x="120" y="291"/>
                  </a:moveTo>
                  <a:lnTo>
                    <a:pt x="105" y="291"/>
                  </a:lnTo>
                  <a:lnTo>
                    <a:pt x="105" y="114"/>
                  </a:lnTo>
                  <a:lnTo>
                    <a:pt x="0" y="9"/>
                  </a:lnTo>
                  <a:lnTo>
                    <a:pt x="12" y="0"/>
                  </a:lnTo>
                  <a:lnTo>
                    <a:pt x="120" y="108"/>
                  </a:lnTo>
                  <a:lnTo>
                    <a:pt x="120" y="291"/>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3" name="Freeform 36"/>
            <p:cNvSpPr/>
            <p:nvPr/>
          </p:nvSpPr>
          <p:spPr bwMode="auto">
            <a:xfrm>
              <a:off x="1014413" y="1801813"/>
              <a:ext cx="214313" cy="755650"/>
            </a:xfrm>
            <a:custGeom>
              <a:avLst/>
              <a:gdLst/>
              <a:ahLst/>
              <a:cxnLst/>
              <a:rect l="0" t="0" r="r" b="b"/>
              <a:pathLst>
                <a:path w="135" h="476">
                  <a:moveTo>
                    <a:pt x="12" y="476"/>
                  </a:moveTo>
                  <a:lnTo>
                    <a:pt x="0" y="476"/>
                  </a:lnTo>
                  <a:lnTo>
                    <a:pt x="0" y="128"/>
                  </a:lnTo>
                  <a:lnTo>
                    <a:pt x="126" y="0"/>
                  </a:lnTo>
                  <a:lnTo>
                    <a:pt x="135" y="9"/>
                  </a:lnTo>
                  <a:lnTo>
                    <a:pt x="12" y="131"/>
                  </a:lnTo>
                  <a:lnTo>
                    <a:pt x="12" y="47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4" name="Freeform 37"/>
            <p:cNvSpPr>
              <a:spLocks noEditPoints="1"/>
            </p:cNvSpPr>
            <p:nvPr/>
          </p:nvSpPr>
          <p:spPr bwMode="auto">
            <a:xfrm>
              <a:off x="938213" y="2547938"/>
              <a:ext cx="166688" cy="160338"/>
            </a:xfrm>
            <a:custGeom>
              <a:avLst/>
              <a:gdLst/>
              <a:ahLst/>
              <a:cxnLst/>
              <a:rect l="0" t="0" r="r" b="b"/>
              <a:pathLst>
                <a:path w="35" h="34">
                  <a:moveTo>
                    <a:pt x="18" y="34"/>
                  </a:moveTo>
                  <a:cubicBezTo>
                    <a:pt x="8" y="34"/>
                    <a:pt x="0" y="26"/>
                    <a:pt x="0" y="17"/>
                  </a:cubicBezTo>
                  <a:cubicBezTo>
                    <a:pt x="0" y="7"/>
                    <a:pt x="8" y="0"/>
                    <a:pt x="18" y="0"/>
                  </a:cubicBezTo>
                  <a:cubicBezTo>
                    <a:pt x="27" y="0"/>
                    <a:pt x="35" y="7"/>
                    <a:pt x="35" y="17"/>
                  </a:cubicBezTo>
                  <a:cubicBezTo>
                    <a:pt x="35" y="26"/>
                    <a:pt x="27" y="34"/>
                    <a:pt x="18" y="34"/>
                  </a:cubicBezTo>
                  <a:close/>
                  <a:moveTo>
                    <a:pt x="18" y="4"/>
                  </a:moveTo>
                  <a:cubicBezTo>
                    <a:pt x="10" y="4"/>
                    <a:pt x="4" y="10"/>
                    <a:pt x="4" y="17"/>
                  </a:cubicBezTo>
                  <a:cubicBezTo>
                    <a:pt x="4" y="24"/>
                    <a:pt x="10" y="30"/>
                    <a:pt x="18" y="30"/>
                  </a:cubicBezTo>
                  <a:cubicBezTo>
                    <a:pt x="25" y="30"/>
                    <a:pt x="31" y="24"/>
                    <a:pt x="31" y="17"/>
                  </a:cubicBezTo>
                  <a:cubicBezTo>
                    <a:pt x="31" y="10"/>
                    <a:pt x="25" y="4"/>
                    <a:pt x="18"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5" name="Freeform 38"/>
            <p:cNvSpPr/>
            <p:nvPr/>
          </p:nvSpPr>
          <p:spPr bwMode="auto">
            <a:xfrm>
              <a:off x="595313" y="4763"/>
              <a:ext cx="638175" cy="4025900"/>
            </a:xfrm>
            <a:custGeom>
              <a:avLst/>
              <a:gdLst/>
              <a:ahLst/>
              <a:cxnLst/>
              <a:rect l="0" t="0" r="r" b="b"/>
              <a:pathLst>
                <a:path w="402" h="2536">
                  <a:moveTo>
                    <a:pt x="402" y="2536"/>
                  </a:moveTo>
                  <a:lnTo>
                    <a:pt x="387" y="2536"/>
                  </a:lnTo>
                  <a:lnTo>
                    <a:pt x="387" y="2311"/>
                  </a:lnTo>
                  <a:lnTo>
                    <a:pt x="0" y="1925"/>
                  </a:lnTo>
                  <a:lnTo>
                    <a:pt x="0" y="0"/>
                  </a:lnTo>
                  <a:lnTo>
                    <a:pt x="15" y="0"/>
                  </a:lnTo>
                  <a:lnTo>
                    <a:pt x="15" y="1916"/>
                  </a:lnTo>
                  <a:lnTo>
                    <a:pt x="402" y="2302"/>
                  </a:lnTo>
                  <a:lnTo>
                    <a:pt x="402" y="253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6" name="Freeform 39"/>
            <p:cNvSpPr/>
            <p:nvPr/>
          </p:nvSpPr>
          <p:spPr bwMode="auto">
            <a:xfrm>
              <a:off x="1223963" y="1382713"/>
              <a:ext cx="142875" cy="476250"/>
            </a:xfrm>
            <a:custGeom>
              <a:avLst/>
              <a:gdLst/>
              <a:ahLst/>
              <a:cxnLst/>
              <a:rect l="0" t="0" r="r" b="b"/>
              <a:pathLst>
                <a:path w="90" h="300">
                  <a:moveTo>
                    <a:pt x="90" y="300"/>
                  </a:moveTo>
                  <a:lnTo>
                    <a:pt x="78" y="300"/>
                  </a:lnTo>
                  <a:lnTo>
                    <a:pt x="78" y="84"/>
                  </a:lnTo>
                  <a:lnTo>
                    <a:pt x="0" y="9"/>
                  </a:lnTo>
                  <a:lnTo>
                    <a:pt x="9" y="0"/>
                  </a:lnTo>
                  <a:lnTo>
                    <a:pt x="90" y="81"/>
                  </a:lnTo>
                  <a:lnTo>
                    <a:pt x="90" y="30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7" name="Freeform 40"/>
            <p:cNvSpPr>
              <a:spLocks noEditPoints="1"/>
            </p:cNvSpPr>
            <p:nvPr/>
          </p:nvSpPr>
          <p:spPr bwMode="auto">
            <a:xfrm>
              <a:off x="1300163" y="1849438"/>
              <a:ext cx="109538" cy="107950"/>
            </a:xfrm>
            <a:custGeom>
              <a:avLst/>
              <a:gdLst/>
              <a:ahLst/>
              <a:cxnLst/>
              <a:rect l="0" t="0" r="r" b="b"/>
              <a:pathLst>
                <a:path w="23" h="23">
                  <a:moveTo>
                    <a:pt x="12" y="23"/>
                  </a:moveTo>
                  <a:cubicBezTo>
                    <a:pt x="5" y="23"/>
                    <a:pt x="0" y="18"/>
                    <a:pt x="0" y="12"/>
                  </a:cubicBezTo>
                  <a:cubicBezTo>
                    <a:pt x="0" y="5"/>
                    <a:pt x="5" y="0"/>
                    <a:pt x="12" y="0"/>
                  </a:cubicBezTo>
                  <a:cubicBezTo>
                    <a:pt x="18" y="0"/>
                    <a:pt x="23" y="5"/>
                    <a:pt x="23" y="12"/>
                  </a:cubicBezTo>
                  <a:cubicBezTo>
                    <a:pt x="23" y="18"/>
                    <a:pt x="18" y="23"/>
                    <a:pt x="12" y="23"/>
                  </a:cubicBezTo>
                  <a:close/>
                  <a:moveTo>
                    <a:pt x="12" y="4"/>
                  </a:moveTo>
                  <a:cubicBezTo>
                    <a:pt x="8" y="4"/>
                    <a:pt x="4" y="8"/>
                    <a:pt x="4" y="12"/>
                  </a:cubicBezTo>
                  <a:cubicBezTo>
                    <a:pt x="4" y="16"/>
                    <a:pt x="8" y="19"/>
                    <a:pt x="12" y="19"/>
                  </a:cubicBezTo>
                  <a:cubicBezTo>
                    <a:pt x="16" y="19"/>
                    <a:pt x="19" y="16"/>
                    <a:pt x="19" y="12"/>
                  </a:cubicBezTo>
                  <a:cubicBezTo>
                    <a:pt x="19" y="8"/>
                    <a:pt x="16" y="4"/>
                    <a:pt x="12"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8" name="Freeform 41"/>
            <p:cNvSpPr/>
            <p:nvPr/>
          </p:nvSpPr>
          <p:spPr bwMode="auto">
            <a:xfrm>
              <a:off x="280988" y="3417888"/>
              <a:ext cx="142875" cy="474663"/>
            </a:xfrm>
            <a:custGeom>
              <a:avLst/>
              <a:gdLst/>
              <a:ahLst/>
              <a:cxnLst/>
              <a:rect l="0" t="0" r="r" b="b"/>
              <a:pathLst>
                <a:path w="90" h="299">
                  <a:moveTo>
                    <a:pt x="12" y="299"/>
                  </a:moveTo>
                  <a:lnTo>
                    <a:pt x="0" y="299"/>
                  </a:lnTo>
                  <a:lnTo>
                    <a:pt x="0" y="80"/>
                  </a:lnTo>
                  <a:lnTo>
                    <a:pt x="81" y="0"/>
                  </a:lnTo>
                  <a:lnTo>
                    <a:pt x="90" y="8"/>
                  </a:lnTo>
                  <a:lnTo>
                    <a:pt x="12" y="83"/>
                  </a:lnTo>
                  <a:lnTo>
                    <a:pt x="12" y="299"/>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9" name="Freeform 42"/>
            <p:cNvSpPr>
              <a:spLocks noEditPoints="1"/>
            </p:cNvSpPr>
            <p:nvPr/>
          </p:nvSpPr>
          <p:spPr bwMode="auto">
            <a:xfrm>
              <a:off x="238125" y="3883025"/>
              <a:ext cx="109538" cy="109538"/>
            </a:xfrm>
            <a:custGeom>
              <a:avLst/>
              <a:gdLst/>
              <a:ahLst/>
              <a:cxnLst/>
              <a:rect l="0" t="0" r="r" b="b"/>
              <a:pathLst>
                <a:path w="23" h="23">
                  <a:moveTo>
                    <a:pt x="11" y="23"/>
                  </a:moveTo>
                  <a:cubicBezTo>
                    <a:pt x="5" y="23"/>
                    <a:pt x="0" y="18"/>
                    <a:pt x="0" y="12"/>
                  </a:cubicBezTo>
                  <a:cubicBezTo>
                    <a:pt x="0" y="5"/>
                    <a:pt x="5" y="0"/>
                    <a:pt x="11" y="0"/>
                  </a:cubicBezTo>
                  <a:cubicBezTo>
                    <a:pt x="17" y="0"/>
                    <a:pt x="23" y="5"/>
                    <a:pt x="23" y="12"/>
                  </a:cubicBezTo>
                  <a:cubicBezTo>
                    <a:pt x="23" y="18"/>
                    <a:pt x="17" y="23"/>
                    <a:pt x="11" y="23"/>
                  </a:cubicBezTo>
                  <a:close/>
                  <a:moveTo>
                    <a:pt x="11" y="4"/>
                  </a:moveTo>
                  <a:cubicBezTo>
                    <a:pt x="7" y="4"/>
                    <a:pt x="4" y="8"/>
                    <a:pt x="4" y="12"/>
                  </a:cubicBezTo>
                  <a:cubicBezTo>
                    <a:pt x="4" y="16"/>
                    <a:pt x="7" y="19"/>
                    <a:pt x="11" y="19"/>
                  </a:cubicBezTo>
                  <a:cubicBezTo>
                    <a:pt x="15" y="19"/>
                    <a:pt x="19" y="16"/>
                    <a:pt x="19" y="12"/>
                  </a:cubicBezTo>
                  <a:cubicBezTo>
                    <a:pt x="19" y="8"/>
                    <a:pt x="15" y="4"/>
                    <a:pt x="11"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0" name="Freeform 43"/>
            <p:cNvSpPr/>
            <p:nvPr/>
          </p:nvSpPr>
          <p:spPr bwMode="auto">
            <a:xfrm>
              <a:off x="4763" y="2166938"/>
              <a:ext cx="114300" cy="452438"/>
            </a:xfrm>
            <a:custGeom>
              <a:avLst/>
              <a:gdLst/>
              <a:ahLst/>
              <a:cxnLst/>
              <a:rect l="0" t="0" r="r" b="b"/>
              <a:pathLst>
                <a:path w="72" h="285">
                  <a:moveTo>
                    <a:pt x="6" y="285"/>
                  </a:moveTo>
                  <a:lnTo>
                    <a:pt x="0" y="276"/>
                  </a:lnTo>
                  <a:lnTo>
                    <a:pt x="60" y="216"/>
                  </a:lnTo>
                  <a:lnTo>
                    <a:pt x="60" y="0"/>
                  </a:lnTo>
                  <a:lnTo>
                    <a:pt x="72" y="0"/>
                  </a:lnTo>
                  <a:lnTo>
                    <a:pt x="72" y="222"/>
                  </a:lnTo>
                  <a:lnTo>
                    <a:pt x="6" y="28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1" name="Freeform 44"/>
            <p:cNvSpPr>
              <a:spLocks noEditPoints="1"/>
            </p:cNvSpPr>
            <p:nvPr/>
          </p:nvSpPr>
          <p:spPr bwMode="auto">
            <a:xfrm>
              <a:off x="52388" y="2066925"/>
              <a:ext cx="109538" cy="109538"/>
            </a:xfrm>
            <a:custGeom>
              <a:avLst/>
              <a:gdLst/>
              <a:ahLst/>
              <a:cxnLst/>
              <a:rect l="0" t="0" r="r" b="b"/>
              <a:pathLst>
                <a:path w="23" h="23">
                  <a:moveTo>
                    <a:pt x="12" y="23"/>
                  </a:moveTo>
                  <a:cubicBezTo>
                    <a:pt x="5" y="23"/>
                    <a:pt x="0" y="18"/>
                    <a:pt x="0" y="12"/>
                  </a:cubicBezTo>
                  <a:cubicBezTo>
                    <a:pt x="0" y="5"/>
                    <a:pt x="5" y="0"/>
                    <a:pt x="12" y="0"/>
                  </a:cubicBezTo>
                  <a:cubicBezTo>
                    <a:pt x="18" y="0"/>
                    <a:pt x="23" y="5"/>
                    <a:pt x="23" y="12"/>
                  </a:cubicBezTo>
                  <a:cubicBezTo>
                    <a:pt x="23" y="18"/>
                    <a:pt x="18" y="23"/>
                    <a:pt x="12" y="23"/>
                  </a:cubicBezTo>
                  <a:close/>
                  <a:moveTo>
                    <a:pt x="12" y="4"/>
                  </a:moveTo>
                  <a:cubicBezTo>
                    <a:pt x="8" y="4"/>
                    <a:pt x="4" y="8"/>
                    <a:pt x="4" y="12"/>
                  </a:cubicBezTo>
                  <a:cubicBezTo>
                    <a:pt x="4" y="16"/>
                    <a:pt x="8" y="19"/>
                    <a:pt x="12" y="19"/>
                  </a:cubicBezTo>
                  <a:cubicBezTo>
                    <a:pt x="16" y="19"/>
                    <a:pt x="19" y="16"/>
                    <a:pt x="19" y="12"/>
                  </a:cubicBezTo>
                  <a:cubicBezTo>
                    <a:pt x="19" y="8"/>
                    <a:pt x="16" y="4"/>
                    <a:pt x="12"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2" name="Rectangle 45"/>
            <p:cNvSpPr>
              <a:spLocks noChangeArrowheads="1"/>
            </p:cNvSpPr>
            <p:nvPr/>
          </p:nvSpPr>
          <p:spPr bwMode="auto">
            <a:xfrm>
              <a:off x="1228725" y="4662488"/>
              <a:ext cx="23813" cy="218122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sp>
          <p:nvSpPr>
            <p:cNvPr id="53" name="Freeform 46"/>
            <p:cNvSpPr/>
            <p:nvPr/>
          </p:nvSpPr>
          <p:spPr bwMode="auto">
            <a:xfrm>
              <a:off x="1319213" y="5041900"/>
              <a:ext cx="371475" cy="1801813"/>
            </a:xfrm>
            <a:custGeom>
              <a:avLst/>
              <a:gdLst/>
              <a:ahLst/>
              <a:cxnLst/>
              <a:rect l="0" t="0" r="r" b="b"/>
              <a:pathLst>
                <a:path w="234" h="1135">
                  <a:moveTo>
                    <a:pt x="15" y="1135"/>
                  </a:moveTo>
                  <a:lnTo>
                    <a:pt x="0" y="1135"/>
                  </a:lnTo>
                  <a:lnTo>
                    <a:pt x="0" y="515"/>
                  </a:lnTo>
                  <a:lnTo>
                    <a:pt x="0" y="512"/>
                  </a:lnTo>
                  <a:lnTo>
                    <a:pt x="219" y="0"/>
                  </a:lnTo>
                  <a:lnTo>
                    <a:pt x="234" y="6"/>
                  </a:lnTo>
                  <a:lnTo>
                    <a:pt x="15" y="518"/>
                  </a:lnTo>
                  <a:lnTo>
                    <a:pt x="15" y="113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4" name="Freeform 47"/>
            <p:cNvSpPr>
              <a:spLocks noEditPoints="1"/>
            </p:cNvSpPr>
            <p:nvPr/>
          </p:nvSpPr>
          <p:spPr bwMode="auto">
            <a:xfrm>
              <a:off x="1147763"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5" name="Freeform 48"/>
            <p:cNvSpPr/>
            <p:nvPr/>
          </p:nvSpPr>
          <p:spPr bwMode="auto">
            <a:xfrm>
              <a:off x="819150" y="3983038"/>
              <a:ext cx="347663" cy="2860675"/>
            </a:xfrm>
            <a:custGeom>
              <a:avLst/>
              <a:gdLst/>
              <a:ahLst/>
              <a:cxnLst/>
              <a:rect l="0" t="0" r="r" b="b"/>
              <a:pathLst>
                <a:path w="219" h="1802">
                  <a:moveTo>
                    <a:pt x="219" y="1802"/>
                  </a:moveTo>
                  <a:lnTo>
                    <a:pt x="201" y="1802"/>
                  </a:lnTo>
                  <a:lnTo>
                    <a:pt x="201" y="1185"/>
                  </a:lnTo>
                  <a:lnTo>
                    <a:pt x="0" y="3"/>
                  </a:lnTo>
                  <a:lnTo>
                    <a:pt x="15" y="0"/>
                  </a:lnTo>
                  <a:lnTo>
                    <a:pt x="219" y="1185"/>
                  </a:lnTo>
                  <a:lnTo>
                    <a:pt x="219" y="180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6" name="Freeform 49"/>
            <p:cNvSpPr>
              <a:spLocks noEditPoints="1"/>
            </p:cNvSpPr>
            <p:nvPr/>
          </p:nvSpPr>
          <p:spPr bwMode="auto">
            <a:xfrm>
              <a:off x="728663" y="3806825"/>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7" name="Freeform 50"/>
            <p:cNvSpPr>
              <a:spLocks noEditPoints="1"/>
            </p:cNvSpPr>
            <p:nvPr/>
          </p:nvSpPr>
          <p:spPr bwMode="auto">
            <a:xfrm>
              <a:off x="1624013" y="48672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8" name="Freeform 51"/>
            <p:cNvSpPr/>
            <p:nvPr/>
          </p:nvSpPr>
          <p:spPr bwMode="auto">
            <a:xfrm>
              <a:off x="1404938" y="5422900"/>
              <a:ext cx="371475" cy="1425575"/>
            </a:xfrm>
            <a:custGeom>
              <a:avLst/>
              <a:gdLst/>
              <a:ahLst/>
              <a:cxnLst/>
              <a:rect l="0" t="0" r="r" b="b"/>
              <a:pathLst>
                <a:path w="234" h="898">
                  <a:moveTo>
                    <a:pt x="18" y="898"/>
                  </a:moveTo>
                  <a:lnTo>
                    <a:pt x="0" y="898"/>
                  </a:lnTo>
                  <a:lnTo>
                    <a:pt x="0" y="515"/>
                  </a:lnTo>
                  <a:lnTo>
                    <a:pt x="0" y="512"/>
                  </a:lnTo>
                  <a:lnTo>
                    <a:pt x="222" y="0"/>
                  </a:lnTo>
                  <a:lnTo>
                    <a:pt x="234" y="6"/>
                  </a:lnTo>
                  <a:lnTo>
                    <a:pt x="18" y="518"/>
                  </a:lnTo>
                  <a:lnTo>
                    <a:pt x="18" y="898"/>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9" name="Freeform 52"/>
            <p:cNvSpPr/>
            <p:nvPr/>
          </p:nvSpPr>
          <p:spPr bwMode="auto">
            <a:xfrm>
              <a:off x="1666875" y="5945188"/>
              <a:ext cx="152400" cy="912813"/>
            </a:xfrm>
            <a:custGeom>
              <a:avLst/>
              <a:gdLst/>
              <a:ahLst/>
              <a:cxnLst/>
              <a:rect l="0" t="0" r="r" b="b"/>
              <a:pathLst>
                <a:path w="96" h="575">
                  <a:moveTo>
                    <a:pt x="15" y="575"/>
                  </a:moveTo>
                  <a:lnTo>
                    <a:pt x="0" y="569"/>
                  </a:lnTo>
                  <a:lnTo>
                    <a:pt x="81" y="383"/>
                  </a:lnTo>
                  <a:lnTo>
                    <a:pt x="81" y="0"/>
                  </a:lnTo>
                  <a:lnTo>
                    <a:pt x="96" y="0"/>
                  </a:lnTo>
                  <a:lnTo>
                    <a:pt x="96" y="386"/>
                  </a:lnTo>
                  <a:lnTo>
                    <a:pt x="15" y="57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60" name="Freeform 53"/>
            <p:cNvSpPr>
              <a:spLocks noEditPoints="1"/>
            </p:cNvSpPr>
            <p:nvPr/>
          </p:nvSpPr>
          <p:spPr bwMode="auto">
            <a:xfrm>
              <a:off x="1709738" y="52466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61" name="Freeform 54"/>
            <p:cNvSpPr>
              <a:spLocks noEditPoints="1"/>
            </p:cNvSpPr>
            <p:nvPr/>
          </p:nvSpPr>
          <p:spPr bwMode="auto">
            <a:xfrm>
              <a:off x="1709738" y="57642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62" name="Freeform 55"/>
            <p:cNvSpPr/>
            <p:nvPr/>
          </p:nvSpPr>
          <p:spPr bwMode="auto">
            <a:xfrm>
              <a:off x="1766888" y="6330950"/>
              <a:ext cx="419100" cy="527050"/>
            </a:xfrm>
            <a:custGeom>
              <a:avLst/>
              <a:gdLst/>
              <a:ahLst/>
              <a:cxnLst/>
              <a:rect l="0" t="0" r="r" b="b"/>
              <a:pathLst>
                <a:path w="264" h="332">
                  <a:moveTo>
                    <a:pt x="12" y="332"/>
                  </a:moveTo>
                  <a:lnTo>
                    <a:pt x="0" y="326"/>
                  </a:lnTo>
                  <a:lnTo>
                    <a:pt x="45" y="206"/>
                  </a:lnTo>
                  <a:lnTo>
                    <a:pt x="255" y="0"/>
                  </a:lnTo>
                  <a:lnTo>
                    <a:pt x="264" y="12"/>
                  </a:lnTo>
                  <a:lnTo>
                    <a:pt x="60" y="215"/>
                  </a:lnTo>
                  <a:lnTo>
                    <a:pt x="12" y="33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63" name="Freeform 56"/>
            <p:cNvSpPr>
              <a:spLocks noEditPoints="1"/>
            </p:cNvSpPr>
            <p:nvPr/>
          </p:nvSpPr>
          <p:spPr bwMode="auto">
            <a:xfrm>
              <a:off x="2147888" y="6221413"/>
              <a:ext cx="157163" cy="147638"/>
            </a:xfrm>
            <a:custGeom>
              <a:avLst/>
              <a:gdLst/>
              <a:ahLst/>
              <a:cxnLst/>
              <a:rect l="0" t="0" r="r" b="b"/>
              <a:pathLst>
                <a:path w="33" h="31">
                  <a:moveTo>
                    <a:pt x="16" y="31"/>
                  </a:moveTo>
                  <a:cubicBezTo>
                    <a:pt x="12" y="31"/>
                    <a:pt x="8" y="29"/>
                    <a:pt x="5" y="26"/>
                  </a:cubicBezTo>
                  <a:cubicBezTo>
                    <a:pt x="2" y="24"/>
                    <a:pt x="0" y="20"/>
                    <a:pt x="0" y="15"/>
                  </a:cubicBezTo>
                  <a:cubicBezTo>
                    <a:pt x="0" y="11"/>
                    <a:pt x="2" y="7"/>
                    <a:pt x="5" y="4"/>
                  </a:cubicBezTo>
                  <a:cubicBezTo>
                    <a:pt x="8" y="1"/>
                    <a:pt x="12" y="0"/>
                    <a:pt x="16" y="0"/>
                  </a:cubicBezTo>
                  <a:cubicBezTo>
                    <a:pt x="20" y="0"/>
                    <a:pt x="24" y="1"/>
                    <a:pt x="27" y="4"/>
                  </a:cubicBezTo>
                  <a:cubicBezTo>
                    <a:pt x="33" y="10"/>
                    <a:pt x="33" y="20"/>
                    <a:pt x="27" y="26"/>
                  </a:cubicBezTo>
                  <a:cubicBezTo>
                    <a:pt x="24" y="29"/>
                    <a:pt x="20" y="31"/>
                    <a:pt x="16" y="31"/>
                  </a:cubicBezTo>
                  <a:close/>
                  <a:moveTo>
                    <a:pt x="16" y="4"/>
                  </a:moveTo>
                  <a:cubicBezTo>
                    <a:pt x="13" y="4"/>
                    <a:pt x="10" y="5"/>
                    <a:pt x="8" y="7"/>
                  </a:cubicBezTo>
                  <a:cubicBezTo>
                    <a:pt x="6" y="9"/>
                    <a:pt x="4" y="12"/>
                    <a:pt x="4" y="15"/>
                  </a:cubicBezTo>
                  <a:cubicBezTo>
                    <a:pt x="4" y="19"/>
                    <a:pt x="6" y="21"/>
                    <a:pt x="8" y="24"/>
                  </a:cubicBezTo>
                  <a:cubicBezTo>
                    <a:pt x="10" y="26"/>
                    <a:pt x="13" y="27"/>
                    <a:pt x="16" y="27"/>
                  </a:cubicBezTo>
                  <a:cubicBezTo>
                    <a:pt x="19" y="27"/>
                    <a:pt x="22" y="26"/>
                    <a:pt x="24" y="24"/>
                  </a:cubicBezTo>
                  <a:cubicBezTo>
                    <a:pt x="29" y="19"/>
                    <a:pt x="29" y="12"/>
                    <a:pt x="24" y="7"/>
                  </a:cubicBezTo>
                  <a:cubicBezTo>
                    <a:pt x="22" y="5"/>
                    <a:pt x="19" y="4"/>
                    <a:pt x="16"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64" name="Freeform 57"/>
            <p:cNvSpPr/>
            <p:nvPr/>
          </p:nvSpPr>
          <p:spPr bwMode="auto">
            <a:xfrm>
              <a:off x="504825" y="9525"/>
              <a:ext cx="233363" cy="5103813"/>
            </a:xfrm>
            <a:custGeom>
              <a:avLst/>
              <a:gdLst/>
              <a:ahLst/>
              <a:cxnLst/>
              <a:rect l="0" t="0" r="r" b="b"/>
              <a:pathLst>
                <a:path w="147" h="3215">
                  <a:moveTo>
                    <a:pt x="132" y="3215"/>
                  </a:moveTo>
                  <a:lnTo>
                    <a:pt x="129" y="2754"/>
                  </a:lnTo>
                  <a:lnTo>
                    <a:pt x="0" y="1901"/>
                  </a:lnTo>
                  <a:lnTo>
                    <a:pt x="0" y="0"/>
                  </a:lnTo>
                  <a:lnTo>
                    <a:pt x="15" y="0"/>
                  </a:lnTo>
                  <a:lnTo>
                    <a:pt x="15" y="1898"/>
                  </a:lnTo>
                  <a:lnTo>
                    <a:pt x="144" y="2754"/>
                  </a:lnTo>
                  <a:lnTo>
                    <a:pt x="147" y="3215"/>
                  </a:lnTo>
                  <a:lnTo>
                    <a:pt x="132" y="321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65" name="Freeform 58"/>
            <p:cNvSpPr>
              <a:spLocks noEditPoints="1"/>
            </p:cNvSpPr>
            <p:nvPr/>
          </p:nvSpPr>
          <p:spPr bwMode="auto">
            <a:xfrm>
              <a:off x="633413" y="5103813"/>
              <a:ext cx="185738" cy="185738"/>
            </a:xfrm>
            <a:custGeom>
              <a:avLst/>
              <a:gdLst/>
              <a:ahLst/>
              <a:cxnLst/>
              <a:rect l="0" t="0" r="r" b="b"/>
              <a:pathLst>
                <a:path w="39" h="39">
                  <a:moveTo>
                    <a:pt x="20" y="39"/>
                  </a:moveTo>
                  <a:cubicBezTo>
                    <a:pt x="9" y="39"/>
                    <a:pt x="0" y="30"/>
                    <a:pt x="0" y="19"/>
                  </a:cubicBezTo>
                  <a:cubicBezTo>
                    <a:pt x="0" y="9"/>
                    <a:pt x="9" y="0"/>
                    <a:pt x="20" y="0"/>
                  </a:cubicBezTo>
                  <a:cubicBezTo>
                    <a:pt x="30" y="0"/>
                    <a:pt x="39" y="9"/>
                    <a:pt x="39" y="19"/>
                  </a:cubicBezTo>
                  <a:cubicBezTo>
                    <a:pt x="39" y="30"/>
                    <a:pt x="30" y="39"/>
                    <a:pt x="20" y="39"/>
                  </a:cubicBezTo>
                  <a:close/>
                  <a:moveTo>
                    <a:pt x="20" y="4"/>
                  </a:moveTo>
                  <a:cubicBezTo>
                    <a:pt x="11" y="4"/>
                    <a:pt x="4" y="11"/>
                    <a:pt x="4" y="19"/>
                  </a:cubicBezTo>
                  <a:cubicBezTo>
                    <a:pt x="4" y="28"/>
                    <a:pt x="11" y="35"/>
                    <a:pt x="20" y="35"/>
                  </a:cubicBezTo>
                  <a:cubicBezTo>
                    <a:pt x="28" y="35"/>
                    <a:pt x="35" y="28"/>
                    <a:pt x="35" y="19"/>
                  </a:cubicBezTo>
                  <a:cubicBezTo>
                    <a:pt x="35"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1"/>
          <p:cNvSpPr>
            <a:spLocks noGrp="1"/>
          </p:cNvSpPr>
          <p:nvPr>
            <p:ph type="ctrTitle"/>
          </p:nvPr>
        </p:nvSpPr>
        <p:spPr>
          <a:xfrm>
            <a:off x="1876424" y="1122363"/>
            <a:ext cx="8791575" cy="2387600"/>
          </a:xfrm>
        </p:spPr>
        <p:txBody>
          <a:bodyPr anchor="b">
            <a:normAutofit/>
          </a:bodyPr>
          <a:lstStyle>
            <a:lvl1pPr algn="l">
              <a:defRPr sz="4800"/>
            </a:lvl1pPr>
          </a:lstStyle>
          <a:p>
            <a:r>
              <a:rPr lang="en-US"/>
              <a:t>Click to edit Master title style</a:t>
            </a:r>
            <a:endParaRPr lang="en-US" dirty="0"/>
          </a:p>
        </p:txBody>
      </p:sp>
      <p:sp>
        <p:nvSpPr>
          <p:cNvPr id="3" name="Subtitle 2"/>
          <p:cNvSpPr>
            <a:spLocks noGrp="1"/>
          </p:cNvSpPr>
          <p:nvPr>
            <p:ph type="subTitle" idx="1"/>
          </p:nvPr>
        </p:nvSpPr>
        <p:spPr>
          <a:xfrm>
            <a:off x="1876424" y="3602038"/>
            <a:ext cx="8791575" cy="1655762"/>
          </a:xfrm>
        </p:spPr>
        <p:txBody>
          <a:bodyPr>
            <a:normAutofit/>
          </a:bodyPr>
          <a:lstStyle>
            <a:lvl1pPr marL="0" indent="0" algn="l">
              <a:buNone/>
              <a:defRPr sz="2000" cap="all" baseline="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a:xfrm>
            <a:off x="7077511" y="5410201"/>
            <a:ext cx="2743200" cy="365125"/>
          </a:xfrm>
        </p:spPr>
        <p:txBody>
          <a:bodyPr/>
          <a:lstStyle/>
          <a:p>
            <a:fld id="{48A87A34-81AB-432B-8DAE-1953F412C126}" type="datetimeFigureOut">
              <a:rPr lang="en-US" dirty="0"/>
              <a:t>10/18/2022</a:t>
            </a:fld>
            <a:endParaRPr lang="en-US" dirty="0"/>
          </a:p>
        </p:txBody>
      </p:sp>
      <p:sp>
        <p:nvSpPr>
          <p:cNvPr id="5" name="Footer Placeholder 4"/>
          <p:cNvSpPr>
            <a:spLocks noGrp="1"/>
          </p:cNvSpPr>
          <p:nvPr>
            <p:ph type="ftr" sz="quarter" idx="11"/>
          </p:nvPr>
        </p:nvSpPr>
        <p:spPr>
          <a:xfrm>
            <a:off x="1876424" y="5410201"/>
            <a:ext cx="5124886" cy="365125"/>
          </a:xfrm>
        </p:spPr>
        <p:txBody>
          <a:bodyPr/>
          <a:lstStyle/>
          <a:p>
            <a:endParaRPr lang="en-US" dirty="0"/>
          </a:p>
        </p:txBody>
      </p:sp>
      <p:sp>
        <p:nvSpPr>
          <p:cNvPr id="6" name="Slide Number Placeholder 5"/>
          <p:cNvSpPr>
            <a:spLocks noGrp="1"/>
          </p:cNvSpPr>
          <p:nvPr>
            <p:ph type="sldNum" sz="quarter" idx="12"/>
          </p:nvPr>
        </p:nvSpPr>
        <p:spPr>
          <a:xfrm>
            <a:off x="9896911" y="5410199"/>
            <a:ext cx="771089" cy="365125"/>
          </a:xfrm>
        </p:spPr>
        <p:txBody>
          <a:bodyPr/>
          <a:lstStyle/>
          <a:p>
            <a:fld id="{6D22F896-40B5-4ADD-8801-0D06FADFA095}" type="slidenum">
              <a:rPr lang="en-US" dirty="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10" y="4304664"/>
            <a:ext cx="9912355" cy="819355"/>
          </a:xfrm>
        </p:spPr>
        <p:txBody>
          <a:bodyPr anchor="b">
            <a:normAutofit/>
          </a:bodyPr>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1141411" y="606426"/>
            <a:ext cx="9912354" cy="3299778"/>
          </a:xfrm>
          <a:prstGeom prst="round2DiagRect">
            <a:avLst>
              <a:gd name="adj1" fmla="val 4860"/>
              <a:gd name="adj2" fmla="val 0"/>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3200"/>
            </a:lvl1pPr>
          </a:lstStyle>
          <a:p>
            <a:pPr marL="0" lvl="0" indent="0">
              <a:buNone/>
            </a:pPr>
            <a:r>
              <a:rPr lang="en-US"/>
              <a:t>Click icon to add picture</a:t>
            </a:r>
            <a:endParaRPr lang="en-US" dirty="0"/>
          </a:p>
        </p:txBody>
      </p:sp>
      <p:sp>
        <p:nvSpPr>
          <p:cNvPr id="4" name="Text Placeholder 3"/>
          <p:cNvSpPr>
            <a:spLocks noGrp="1"/>
          </p:cNvSpPr>
          <p:nvPr>
            <p:ph type="body" sz="half" idx="2"/>
          </p:nvPr>
        </p:nvSpPr>
        <p:spPr>
          <a:xfrm>
            <a:off x="1141364" y="5124020"/>
            <a:ext cx="9910859" cy="682472"/>
          </a:xfrm>
        </p:spPr>
        <p:txBody>
          <a:bodyP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10/18/2022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56" y="609600"/>
            <a:ext cx="9905955" cy="3429000"/>
          </a:xfrm>
        </p:spPr>
        <p:txBody>
          <a:bodyPr anchor="ctr">
            <a:normAutofit/>
          </a:bodyPr>
          <a:lstStyle>
            <a:lvl1pPr>
              <a:defRPr sz="3600"/>
            </a:lvl1pPr>
          </a:lstStyle>
          <a:p>
            <a:r>
              <a:rPr lang="en-US"/>
              <a:t>Click to edit Master title style</a:t>
            </a:r>
            <a:endParaRPr lang="en-US" dirty="0"/>
          </a:p>
        </p:txBody>
      </p:sp>
      <p:sp>
        <p:nvSpPr>
          <p:cNvPr id="4" name="Text Placeholder 3"/>
          <p:cNvSpPr>
            <a:spLocks noGrp="1"/>
          </p:cNvSpPr>
          <p:nvPr>
            <p:ph type="body" sz="half" idx="2"/>
          </p:nvPr>
        </p:nvSpPr>
        <p:spPr>
          <a:xfrm>
            <a:off x="1141410" y="4419599"/>
            <a:ext cx="9904459" cy="1371599"/>
          </a:xfrm>
        </p:spPr>
        <p:txBody>
          <a:bodyPr anchor="ct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10/18/2022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2" y="609599"/>
            <a:ext cx="9302752" cy="2748429"/>
          </a:xfrm>
        </p:spPr>
        <p:txBody>
          <a:bodyPr anchor="ctr">
            <a:normAutofit/>
          </a:bodyPr>
          <a:lstStyle>
            <a:lvl1pPr>
              <a:defRPr sz="3600"/>
            </a:lvl1pPr>
          </a:lstStyle>
          <a:p>
            <a:r>
              <a:rPr lang="en-US"/>
              <a:t>Click to edit Master title style</a:t>
            </a:r>
            <a:endParaRPr lang="en-US" dirty="0"/>
          </a:p>
        </p:txBody>
      </p:sp>
      <p:sp>
        <p:nvSpPr>
          <p:cNvPr id="12" name="Text Placeholder 3"/>
          <p:cNvSpPr>
            <a:spLocks noGrp="1"/>
          </p:cNvSpPr>
          <p:nvPr>
            <p:ph type="body" sz="half" idx="13"/>
          </p:nvPr>
        </p:nvSpPr>
        <p:spPr>
          <a:xfrm>
            <a:off x="1720644" y="3365557"/>
            <a:ext cx="8752299" cy="54896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4" name="Text Placeholder 3"/>
          <p:cNvSpPr>
            <a:spLocks noGrp="1"/>
          </p:cNvSpPr>
          <p:nvPr>
            <p:ph type="body" sz="half" idx="2"/>
          </p:nvPr>
        </p:nvSpPr>
        <p:spPr>
          <a:xfrm>
            <a:off x="1141411" y="4309919"/>
            <a:ext cx="9906002" cy="1489496"/>
          </a:xfrm>
        </p:spPr>
        <p:txBody>
          <a:bodyPr anchor="ct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10/18/2022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
        <p:nvSpPr>
          <p:cNvPr id="60" name="TextBox 59"/>
          <p:cNvSpPr txBox="1"/>
          <p:nvPr/>
        </p:nvSpPr>
        <p:spPr>
          <a:xfrm>
            <a:off x="903512" y="73239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latin typeface="+mj-lt"/>
                <a:ea typeface="+mj-ea"/>
                <a:cs typeface="Trebuchet MS"/>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61" name="TextBox 60"/>
          <p:cNvSpPr txBox="1"/>
          <p:nvPr/>
        </p:nvSpPr>
        <p:spPr>
          <a:xfrm>
            <a:off x="10537370" y="2764972"/>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latin typeface="+mj-lt"/>
                <a:ea typeface="+mj-ea"/>
                <a:cs typeface="Trebuchet MS"/>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41410" y="2134041"/>
            <a:ext cx="9906001" cy="2511835"/>
          </a:xfrm>
        </p:spPr>
        <p:txBody>
          <a:bodyPr anchor="b">
            <a:normAutofit/>
          </a:bodyPr>
          <a:lstStyle>
            <a:lvl1pPr>
              <a:defRPr sz="3600"/>
            </a:lvl1pPr>
          </a:lstStyle>
          <a:p>
            <a:r>
              <a:rPr lang="en-US"/>
              <a:t>Click to edit Master title style</a:t>
            </a:r>
            <a:endParaRPr lang="en-US" dirty="0"/>
          </a:p>
        </p:txBody>
      </p:sp>
      <p:sp>
        <p:nvSpPr>
          <p:cNvPr id="4" name="Text Placeholder 3"/>
          <p:cNvSpPr>
            <a:spLocks noGrp="1"/>
          </p:cNvSpPr>
          <p:nvPr>
            <p:ph type="body" sz="half" idx="2"/>
          </p:nvPr>
        </p:nvSpPr>
        <p:spPr>
          <a:xfrm>
            <a:off x="1141364" y="4657655"/>
            <a:ext cx="9904505" cy="1140644"/>
          </a:xfrm>
        </p:spPr>
        <p:txBody>
          <a:bodyPr anchor="t">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10/18/2022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1141413" y="609600"/>
            <a:ext cx="9905998" cy="1905000"/>
          </a:xfrm>
        </p:spPr>
        <p:txBody>
          <a:bodyPr/>
          <a:lstStyle/>
          <a:p>
            <a:r>
              <a:rPr lang="en-US"/>
              <a:t>Click to edit Master title style</a:t>
            </a:r>
            <a:endParaRPr lang="en-US" dirty="0"/>
          </a:p>
        </p:txBody>
      </p:sp>
      <p:sp>
        <p:nvSpPr>
          <p:cNvPr id="7" name="Text Placeholder 2"/>
          <p:cNvSpPr>
            <a:spLocks noGrp="1"/>
          </p:cNvSpPr>
          <p:nvPr>
            <p:ph type="body" idx="1"/>
          </p:nvPr>
        </p:nvSpPr>
        <p:spPr>
          <a:xfrm>
            <a:off x="1141410" y="2674463"/>
            <a:ext cx="3196899" cy="685800"/>
          </a:xfrm>
        </p:spPr>
        <p:txBody>
          <a:bodyPr anchor="b">
            <a:noAutofit/>
          </a:bodyPr>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8" name="Text Placeholder 3"/>
          <p:cNvSpPr>
            <a:spLocks noGrp="1"/>
          </p:cNvSpPr>
          <p:nvPr>
            <p:ph type="body" sz="half" idx="15"/>
          </p:nvPr>
        </p:nvSpPr>
        <p:spPr>
          <a:xfrm>
            <a:off x="1127918" y="3360263"/>
            <a:ext cx="3208735"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9" name="Text Placeholder 4"/>
          <p:cNvSpPr>
            <a:spLocks noGrp="1"/>
          </p:cNvSpPr>
          <p:nvPr>
            <p:ph type="body" sz="quarter" idx="3"/>
          </p:nvPr>
        </p:nvSpPr>
        <p:spPr>
          <a:xfrm>
            <a:off x="4514766" y="2677635"/>
            <a:ext cx="3184385" cy="685800"/>
          </a:xfrm>
        </p:spPr>
        <p:txBody>
          <a:bodyPr anchor="b">
            <a:noAutofit/>
          </a:bodyPr>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0" name="Text Placeholder 3"/>
          <p:cNvSpPr>
            <a:spLocks noGrp="1"/>
          </p:cNvSpPr>
          <p:nvPr>
            <p:ph type="body" sz="half" idx="16"/>
          </p:nvPr>
        </p:nvSpPr>
        <p:spPr>
          <a:xfrm>
            <a:off x="4504213" y="3363435"/>
            <a:ext cx="3195830"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11" name="Text Placeholder 4"/>
          <p:cNvSpPr>
            <a:spLocks noGrp="1"/>
          </p:cNvSpPr>
          <p:nvPr>
            <p:ph type="body" sz="quarter" idx="13"/>
          </p:nvPr>
        </p:nvSpPr>
        <p:spPr>
          <a:xfrm>
            <a:off x="7852442" y="2674463"/>
            <a:ext cx="3194968" cy="685800"/>
          </a:xfrm>
        </p:spPr>
        <p:txBody>
          <a:bodyPr anchor="b">
            <a:noAutofit/>
          </a:bodyPr>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2" name="Text Placeholder 3"/>
          <p:cNvSpPr>
            <a:spLocks noGrp="1"/>
          </p:cNvSpPr>
          <p:nvPr>
            <p:ph type="body" sz="half" idx="17"/>
          </p:nvPr>
        </p:nvSpPr>
        <p:spPr>
          <a:xfrm>
            <a:off x="7852442" y="3360263"/>
            <a:ext cx="3194968"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3" name="Date Placeholder 2"/>
          <p:cNvSpPr>
            <a:spLocks noGrp="1"/>
          </p:cNvSpPr>
          <p:nvPr>
            <p:ph type="dt" sz="half" idx="10"/>
          </p:nvPr>
        </p:nvSpPr>
        <p:spPr/>
        <p:txBody>
          <a:bodyPr/>
          <a:lstStyle/>
          <a:p>
            <a:fld id="{48A87A34-81AB-432B-8DAE-1953F412C126}" type="datetimeFigureOut">
              <a:rPr lang="en-US" dirty="0"/>
              <a:t>10/18/2022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30" name="Title 1"/>
          <p:cNvSpPr>
            <a:spLocks noGrp="1"/>
          </p:cNvSpPr>
          <p:nvPr>
            <p:ph type="title"/>
          </p:nvPr>
        </p:nvSpPr>
        <p:spPr>
          <a:xfrm>
            <a:off x="1141411" y="609600"/>
            <a:ext cx="9905999" cy="1905000"/>
          </a:xfrm>
        </p:spPr>
        <p:txBody>
          <a:bodyPr/>
          <a:lstStyle/>
          <a:p>
            <a:r>
              <a:rPr lang="en-US"/>
              <a:t>Click to edit Master title style</a:t>
            </a:r>
            <a:endParaRPr lang="en-US" dirty="0"/>
          </a:p>
        </p:txBody>
      </p:sp>
      <p:sp>
        <p:nvSpPr>
          <p:cNvPr id="19" name="Text Placeholder 2"/>
          <p:cNvSpPr>
            <a:spLocks noGrp="1"/>
          </p:cNvSpPr>
          <p:nvPr>
            <p:ph type="body" idx="1"/>
          </p:nvPr>
        </p:nvSpPr>
        <p:spPr>
          <a:xfrm>
            <a:off x="1141413" y="4404596"/>
            <a:ext cx="3195240"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0" name="Picture Placeholder 2"/>
          <p:cNvSpPr>
            <a:spLocks noGrp="1" noChangeAspect="1"/>
          </p:cNvSpPr>
          <p:nvPr>
            <p:ph type="pic" idx="15"/>
          </p:nvPr>
        </p:nvSpPr>
        <p:spPr>
          <a:xfrm>
            <a:off x="1141413" y="2666998"/>
            <a:ext cx="3195240"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2000" dirty="0"/>
            </a:lvl1pPr>
          </a:lstStyle>
          <a:p>
            <a:pPr marL="0" lvl="0" indent="0">
              <a:buNone/>
            </a:pPr>
            <a:r>
              <a:rPr lang="en-US"/>
              <a:t>Click icon to add picture</a:t>
            </a:r>
            <a:endParaRPr lang="en-US" dirty="0"/>
          </a:p>
        </p:txBody>
      </p:sp>
      <p:sp>
        <p:nvSpPr>
          <p:cNvPr id="21" name="Text Placeholder 3"/>
          <p:cNvSpPr>
            <a:spLocks noGrp="1"/>
          </p:cNvSpPr>
          <p:nvPr>
            <p:ph type="body" sz="half" idx="18"/>
          </p:nvPr>
        </p:nvSpPr>
        <p:spPr>
          <a:xfrm>
            <a:off x="1141413" y="4980858"/>
            <a:ext cx="3195240" cy="81784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22" name="Text Placeholder 4"/>
          <p:cNvSpPr>
            <a:spLocks noGrp="1"/>
          </p:cNvSpPr>
          <p:nvPr>
            <p:ph type="body" sz="quarter" idx="3"/>
          </p:nvPr>
        </p:nvSpPr>
        <p:spPr>
          <a:xfrm>
            <a:off x="4489053" y="4404596"/>
            <a:ext cx="3200400"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3" name="Picture Placeholder 2"/>
          <p:cNvSpPr>
            <a:spLocks noGrp="1" noChangeAspect="1"/>
          </p:cNvSpPr>
          <p:nvPr>
            <p:ph type="pic" idx="21"/>
          </p:nvPr>
        </p:nvSpPr>
        <p:spPr>
          <a:xfrm>
            <a:off x="4489053" y="2666998"/>
            <a:ext cx="3198940"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2000" dirty="0"/>
            </a:lvl1pPr>
          </a:lstStyle>
          <a:p>
            <a:pPr marL="0" lvl="0" indent="0">
              <a:buNone/>
            </a:pPr>
            <a:r>
              <a:rPr lang="en-US"/>
              <a:t>Click icon to add picture</a:t>
            </a:r>
            <a:endParaRPr lang="en-US" dirty="0"/>
          </a:p>
        </p:txBody>
      </p:sp>
      <p:sp>
        <p:nvSpPr>
          <p:cNvPr id="24" name="Text Placeholder 3"/>
          <p:cNvSpPr>
            <a:spLocks noGrp="1"/>
          </p:cNvSpPr>
          <p:nvPr>
            <p:ph type="body" sz="half" idx="19"/>
          </p:nvPr>
        </p:nvSpPr>
        <p:spPr>
          <a:xfrm>
            <a:off x="4487593" y="4980857"/>
            <a:ext cx="3200400" cy="81034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25" name="Text Placeholder 4"/>
          <p:cNvSpPr>
            <a:spLocks noGrp="1"/>
          </p:cNvSpPr>
          <p:nvPr>
            <p:ph type="body" sz="quarter" idx="13"/>
          </p:nvPr>
        </p:nvSpPr>
        <p:spPr>
          <a:xfrm>
            <a:off x="7852567" y="4404595"/>
            <a:ext cx="3190741"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6" name="Picture Placeholder 2"/>
          <p:cNvSpPr>
            <a:spLocks noGrp="1" noChangeAspect="1"/>
          </p:cNvSpPr>
          <p:nvPr>
            <p:ph type="pic" idx="22"/>
          </p:nvPr>
        </p:nvSpPr>
        <p:spPr>
          <a:xfrm>
            <a:off x="7852442" y="2666998"/>
            <a:ext cx="3194969"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2000" dirty="0"/>
            </a:lvl1pPr>
          </a:lstStyle>
          <a:p>
            <a:pPr marL="0" lvl="0" indent="0">
              <a:buNone/>
            </a:pPr>
            <a:r>
              <a:rPr lang="en-US"/>
              <a:t>Click icon to add picture</a:t>
            </a:r>
            <a:endParaRPr lang="en-US" dirty="0"/>
          </a:p>
        </p:txBody>
      </p:sp>
      <p:sp>
        <p:nvSpPr>
          <p:cNvPr id="27" name="Text Placeholder 3"/>
          <p:cNvSpPr>
            <a:spLocks noGrp="1"/>
          </p:cNvSpPr>
          <p:nvPr>
            <p:ph type="body" sz="half" idx="20"/>
          </p:nvPr>
        </p:nvSpPr>
        <p:spPr>
          <a:xfrm>
            <a:off x="7852442" y="4980854"/>
            <a:ext cx="3194968" cy="810345"/>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3" name="Date Placeholder 2"/>
          <p:cNvSpPr>
            <a:spLocks noGrp="1"/>
          </p:cNvSpPr>
          <p:nvPr>
            <p:ph type="dt" sz="half" idx="10"/>
          </p:nvPr>
        </p:nvSpPr>
        <p:spPr/>
        <p:txBody>
          <a:bodyPr/>
          <a:lstStyle/>
          <a:p>
            <a:fld id="{48A87A34-81AB-432B-8DAE-1953F412C126}" type="datetimeFigureOut">
              <a:rPr lang="en-US" dirty="0"/>
              <a:t>10/18/2022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10/18/2022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042400" y="609599"/>
            <a:ext cx="2005011" cy="5181601"/>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141410" y="609599"/>
            <a:ext cx="7748590" cy="5181601"/>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10/18/2022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10/18/2022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41411" y="1419226"/>
            <a:ext cx="9906000" cy="2852737"/>
          </a:xfrm>
        </p:spPr>
        <p:txBody>
          <a:bodyPr anchor="b">
            <a:normAutofit/>
          </a:bodyPr>
          <a:lstStyle>
            <a:lvl1pPr>
              <a:defRPr sz="3600"/>
            </a:lvl1pPr>
          </a:lstStyle>
          <a:p>
            <a:r>
              <a:rPr lang="en-US"/>
              <a:t>Click to edit Master title style</a:t>
            </a:r>
            <a:endParaRPr lang="en-US" dirty="0"/>
          </a:p>
        </p:txBody>
      </p:sp>
      <p:sp>
        <p:nvSpPr>
          <p:cNvPr id="3" name="Text Placeholder 2"/>
          <p:cNvSpPr>
            <a:spLocks noGrp="1"/>
          </p:cNvSpPr>
          <p:nvPr>
            <p:ph type="body" idx="1"/>
          </p:nvPr>
        </p:nvSpPr>
        <p:spPr>
          <a:xfrm>
            <a:off x="1141411" y="4424362"/>
            <a:ext cx="9906000" cy="1374776"/>
          </a:xfrm>
        </p:spPr>
        <p:txBody>
          <a:bodyPr>
            <a:normAutofit/>
          </a:bodyPr>
          <a:lstStyle>
            <a:lvl1pPr marL="0" indent="0">
              <a:buNone/>
              <a:defRPr sz="1800" cap="all" baseline="0">
                <a:solidFill>
                  <a:schemeClr val="tx1">
                    <a:tint val="75000"/>
                  </a:schemeClr>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8A87A34-81AB-432B-8DAE-1953F412C126}" type="datetimeFigureOut">
              <a:rPr lang="en-US" dirty="0"/>
              <a:t>10/18/2022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141410" y="2249486"/>
            <a:ext cx="4878389" cy="354171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2249486"/>
            <a:ext cx="4875211" cy="354171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dirty="0"/>
              <a:t>10/18/2022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141411" y="619126"/>
            <a:ext cx="9906000" cy="1477961"/>
          </a:xfrm>
        </p:spPr>
        <p:txBody>
          <a:bodyPr/>
          <a:lstStyle/>
          <a:p>
            <a:r>
              <a:rPr lang="en-US"/>
              <a:t>Click to edit Master title style</a:t>
            </a:r>
            <a:endParaRPr lang="en-US" dirty="0"/>
          </a:p>
        </p:txBody>
      </p:sp>
      <p:sp>
        <p:nvSpPr>
          <p:cNvPr id="3" name="Text Placeholder 2"/>
          <p:cNvSpPr>
            <a:spLocks noGrp="1"/>
          </p:cNvSpPr>
          <p:nvPr>
            <p:ph type="body" idx="1"/>
          </p:nvPr>
        </p:nvSpPr>
        <p:spPr>
          <a:xfrm>
            <a:off x="1370019" y="2249486"/>
            <a:ext cx="4649783" cy="823912"/>
          </a:xfrm>
        </p:spPr>
        <p:txBody>
          <a:bodyPr anchor="b"/>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141410" y="3073397"/>
            <a:ext cx="4878391" cy="2717801"/>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400808" y="2249485"/>
            <a:ext cx="4646602" cy="823912"/>
          </a:xfrm>
        </p:spPr>
        <p:txBody>
          <a:bodyPr anchor="b"/>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3073397"/>
            <a:ext cx="4875210" cy="2717801"/>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dirty="0"/>
              <a:t>10/18/2022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dirty="0"/>
              <a:t>10/18/2022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A87A34-81AB-432B-8DAE-1953F412C126}" type="datetimeFigureOut">
              <a:rPr lang="en-US" dirty="0"/>
              <a:t>10/18/2022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6705" y="609601"/>
            <a:ext cx="3856037" cy="1639884"/>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56200" y="592666"/>
            <a:ext cx="5891209" cy="5198534"/>
          </a:xfrm>
        </p:spPr>
        <p:txBody>
          <a:bodyPr anchor="ct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46705" y="2249486"/>
            <a:ext cx="3856037" cy="3541714"/>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10/18/2022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13" y="609600"/>
            <a:ext cx="5934508" cy="1639886"/>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7380721" y="609601"/>
            <a:ext cx="3666690" cy="5181599"/>
          </a:xfrm>
          <a:prstGeom prst="round2DiagRect">
            <a:avLst>
              <a:gd name="adj1" fmla="val 5608"/>
              <a:gd name="adj2" fmla="val 0"/>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141410" y="2249486"/>
            <a:ext cx="5934511" cy="3541714"/>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10/18/2022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7" name="Picture 2" descr="\\DROBO-FS\QuickDrops\JB\PPTX NG\Droplets\LightingOverlay.png"/>
          <p:cNvPicPr>
            <a:picLocks noChangeAspect="1" noChangeArrowheads="1"/>
          </p:cNvPicPr>
          <p:nvPr/>
        </p:nvPicPr>
        <p:blipFill>
          <a:blip r:embed="rId19">
            <a:alphaModFix amt="30000"/>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a14="http://schemas.microsoft.com/office/drawing/2010/main" xmlns="">
                <a:solidFill>
                  <a:srgbClr val="FFFFFF"/>
                </a:solidFill>
              </a14:hiddenFill>
            </a:ext>
          </a:extLst>
        </p:spPr>
      </p:pic>
      <p:grpSp>
        <p:nvGrpSpPr>
          <p:cNvPr id="8" name="Group 7"/>
          <p:cNvGrpSpPr/>
          <p:nvPr/>
        </p:nvGrpSpPr>
        <p:grpSpPr>
          <a:xfrm>
            <a:off x="-14288" y="0"/>
            <a:ext cx="12053888" cy="6858001"/>
            <a:chOff x="-14288" y="0"/>
            <a:chExt cx="12053888" cy="6858001"/>
          </a:xfrm>
        </p:grpSpPr>
        <p:grpSp>
          <p:nvGrpSpPr>
            <p:cNvPr id="9" name="Group 8"/>
            <p:cNvGrpSpPr/>
            <p:nvPr/>
          </p:nvGrpSpPr>
          <p:grpSpPr>
            <a:xfrm>
              <a:off x="-14288" y="0"/>
              <a:ext cx="1220788" cy="6858001"/>
              <a:chOff x="-14288" y="0"/>
              <a:chExt cx="1220788" cy="6858001"/>
            </a:xfrm>
            <a:gradFill flip="none" rotWithShape="1">
              <a:gsLst>
                <a:gs pos="0">
                  <a:schemeClr val="tx2"/>
                </a:gs>
                <a:gs pos="100000">
                  <a:schemeClr val="bg2">
                    <a:lumMod val="60000"/>
                    <a:lumOff val="40000"/>
                  </a:schemeClr>
                </a:gs>
              </a:gsLst>
              <a:lin ang="5400000" scaled="0"/>
              <a:tileRect/>
            </a:gradFill>
          </p:grpSpPr>
          <p:sp>
            <p:nvSpPr>
              <p:cNvPr id="21" name="Rectangle 5"/>
              <p:cNvSpPr>
                <a:spLocks noChangeArrowheads="1"/>
              </p:cNvSpPr>
              <p:nvPr/>
            </p:nvSpPr>
            <p:spPr bwMode="auto">
              <a:xfrm>
                <a:off x="114300" y="4763"/>
                <a:ext cx="23813" cy="218122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sp>
            <p:nvSpPr>
              <p:cNvPr id="22" name="Freeform 6"/>
              <p:cNvSpPr>
                <a:spLocks noEditPoints="1"/>
              </p:cNvSpPr>
              <p:nvPr/>
            </p:nvSpPr>
            <p:spPr bwMode="auto">
              <a:xfrm>
                <a:off x="33337" y="21764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3" name="Freeform 7"/>
              <p:cNvSpPr>
                <a:spLocks noEditPoints="1"/>
              </p:cNvSpPr>
              <p:nvPr/>
            </p:nvSpPr>
            <p:spPr bwMode="auto">
              <a:xfrm>
                <a:off x="28575" y="4021138"/>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4" name="Freeform 8"/>
              <p:cNvSpPr/>
              <p:nvPr/>
            </p:nvSpPr>
            <p:spPr bwMode="auto">
              <a:xfrm>
                <a:off x="200025" y="4763"/>
                <a:ext cx="369888" cy="1811338"/>
              </a:xfrm>
              <a:custGeom>
                <a:avLst/>
                <a:gdLst/>
                <a:ahLst/>
                <a:cxnLst/>
                <a:rect l="0" t="0" r="r" b="b"/>
                <a:pathLst>
                  <a:path w="233" h="1141">
                    <a:moveTo>
                      <a:pt x="218" y="1141"/>
                    </a:moveTo>
                    <a:lnTo>
                      <a:pt x="0" y="626"/>
                    </a:lnTo>
                    <a:lnTo>
                      <a:pt x="0" y="0"/>
                    </a:lnTo>
                    <a:lnTo>
                      <a:pt x="15" y="0"/>
                    </a:lnTo>
                    <a:lnTo>
                      <a:pt x="15" y="623"/>
                    </a:lnTo>
                    <a:lnTo>
                      <a:pt x="233" y="1135"/>
                    </a:lnTo>
                    <a:lnTo>
                      <a:pt x="218" y="1141"/>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5" name="Freeform 9"/>
              <p:cNvSpPr>
                <a:spLocks noEditPoints="1"/>
              </p:cNvSpPr>
              <p:nvPr/>
            </p:nvSpPr>
            <p:spPr bwMode="auto">
              <a:xfrm>
                <a:off x="503237" y="1801813"/>
                <a:ext cx="190500" cy="188913"/>
              </a:xfrm>
              <a:custGeom>
                <a:avLst/>
                <a:gdLst/>
                <a:ahLst/>
                <a:cxnLst/>
                <a:rect l="0" t="0" r="r" b="b"/>
                <a:pathLst>
                  <a:path w="40" h="40">
                    <a:moveTo>
                      <a:pt x="20" y="40"/>
                    </a:moveTo>
                    <a:cubicBezTo>
                      <a:pt x="9" y="40"/>
                      <a:pt x="0" y="31"/>
                      <a:pt x="0" y="20"/>
                    </a:cubicBezTo>
                    <a:cubicBezTo>
                      <a:pt x="0" y="9"/>
                      <a:pt x="9" y="0"/>
                      <a:pt x="20" y="0"/>
                    </a:cubicBezTo>
                    <a:cubicBezTo>
                      <a:pt x="33" y="0"/>
                      <a:pt x="40" y="6"/>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9"/>
                      <a:pt x="31"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6" name="Freeform 10"/>
              <p:cNvSpPr/>
              <p:nvPr/>
            </p:nvSpPr>
            <p:spPr bwMode="auto">
              <a:xfrm>
                <a:off x="285750" y="4763"/>
                <a:ext cx="369888" cy="1430338"/>
              </a:xfrm>
              <a:custGeom>
                <a:avLst/>
                <a:gdLst/>
                <a:ahLst/>
                <a:cxnLst/>
                <a:rect l="0" t="0" r="r" b="b"/>
                <a:pathLst>
                  <a:path w="233" h="901">
                    <a:moveTo>
                      <a:pt x="221" y="901"/>
                    </a:moveTo>
                    <a:lnTo>
                      <a:pt x="0" y="383"/>
                    </a:lnTo>
                    <a:lnTo>
                      <a:pt x="0" y="0"/>
                    </a:lnTo>
                    <a:lnTo>
                      <a:pt x="18" y="0"/>
                    </a:lnTo>
                    <a:lnTo>
                      <a:pt x="18" y="380"/>
                    </a:lnTo>
                    <a:lnTo>
                      <a:pt x="233" y="895"/>
                    </a:lnTo>
                    <a:lnTo>
                      <a:pt x="221" y="901"/>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7" name="Freeform 11"/>
              <p:cNvSpPr/>
              <p:nvPr/>
            </p:nvSpPr>
            <p:spPr bwMode="auto">
              <a:xfrm>
                <a:off x="546100" y="0"/>
                <a:ext cx="152400" cy="912813"/>
              </a:xfrm>
              <a:custGeom>
                <a:avLst/>
                <a:gdLst/>
                <a:ahLst/>
                <a:cxnLst/>
                <a:rect l="0" t="0" r="r" b="b"/>
                <a:pathLst>
                  <a:path w="96" h="575">
                    <a:moveTo>
                      <a:pt x="96" y="575"/>
                    </a:moveTo>
                    <a:lnTo>
                      <a:pt x="78" y="575"/>
                    </a:lnTo>
                    <a:lnTo>
                      <a:pt x="78" y="192"/>
                    </a:lnTo>
                    <a:lnTo>
                      <a:pt x="0" y="6"/>
                    </a:lnTo>
                    <a:lnTo>
                      <a:pt x="15" y="0"/>
                    </a:lnTo>
                    <a:lnTo>
                      <a:pt x="96" y="189"/>
                    </a:lnTo>
                    <a:lnTo>
                      <a:pt x="96" y="57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8" name="Freeform 12"/>
              <p:cNvSpPr>
                <a:spLocks noEditPoints="1"/>
              </p:cNvSpPr>
              <p:nvPr/>
            </p:nvSpPr>
            <p:spPr bwMode="auto">
              <a:xfrm>
                <a:off x="588962" y="1420813"/>
                <a:ext cx="190500" cy="190500"/>
              </a:xfrm>
              <a:custGeom>
                <a:avLst/>
                <a:gdLst/>
                <a:ahLst/>
                <a:cxnLst/>
                <a:rect l="0" t="0" r="r" b="b"/>
                <a:pathLst>
                  <a:path w="40" h="40">
                    <a:moveTo>
                      <a:pt x="20" y="40"/>
                    </a:moveTo>
                    <a:cubicBezTo>
                      <a:pt x="9" y="40"/>
                      <a:pt x="0" y="31"/>
                      <a:pt x="0" y="20"/>
                    </a:cubicBezTo>
                    <a:cubicBezTo>
                      <a:pt x="0" y="9"/>
                      <a:pt x="9" y="0"/>
                      <a:pt x="20" y="0"/>
                    </a:cubicBezTo>
                    <a:cubicBezTo>
                      <a:pt x="33" y="0"/>
                      <a:pt x="40" y="7"/>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9"/>
                      <a:pt x="31"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9" name="Freeform 13"/>
              <p:cNvSpPr>
                <a:spLocks noEditPoints="1"/>
              </p:cNvSpPr>
              <p:nvPr/>
            </p:nvSpPr>
            <p:spPr bwMode="auto">
              <a:xfrm>
                <a:off x="588962"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0" name="Freeform 14"/>
              <p:cNvSpPr/>
              <p:nvPr/>
            </p:nvSpPr>
            <p:spPr bwMode="auto">
              <a:xfrm>
                <a:off x="641350" y="0"/>
                <a:ext cx="422275" cy="527050"/>
              </a:xfrm>
              <a:custGeom>
                <a:avLst/>
                <a:gdLst/>
                <a:ahLst/>
                <a:cxnLst/>
                <a:rect l="0" t="0" r="r" b="b"/>
                <a:pathLst>
                  <a:path w="266" h="332">
                    <a:moveTo>
                      <a:pt x="257" y="332"/>
                    </a:moveTo>
                    <a:lnTo>
                      <a:pt x="48" y="123"/>
                    </a:lnTo>
                    <a:lnTo>
                      <a:pt x="0" y="6"/>
                    </a:lnTo>
                    <a:lnTo>
                      <a:pt x="15" y="0"/>
                    </a:lnTo>
                    <a:lnTo>
                      <a:pt x="63" y="114"/>
                    </a:lnTo>
                    <a:lnTo>
                      <a:pt x="266" y="320"/>
                    </a:lnTo>
                    <a:lnTo>
                      <a:pt x="257" y="33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1" name="Freeform 15"/>
              <p:cNvSpPr>
                <a:spLocks noEditPoints="1"/>
              </p:cNvSpPr>
              <p:nvPr/>
            </p:nvSpPr>
            <p:spPr bwMode="auto">
              <a:xfrm>
                <a:off x="1020762" y="488950"/>
                <a:ext cx="161925" cy="147638"/>
              </a:xfrm>
              <a:custGeom>
                <a:avLst/>
                <a:gdLst/>
                <a:ahLst/>
                <a:cxnLst/>
                <a:rect l="0" t="0" r="r" b="b"/>
                <a:pathLst>
                  <a:path w="34" h="31">
                    <a:moveTo>
                      <a:pt x="17" y="31"/>
                    </a:moveTo>
                    <a:cubicBezTo>
                      <a:pt x="13" y="31"/>
                      <a:pt x="9" y="30"/>
                      <a:pt x="6" y="27"/>
                    </a:cubicBezTo>
                    <a:cubicBezTo>
                      <a:pt x="0" y="20"/>
                      <a:pt x="0" y="10"/>
                      <a:pt x="6" y="4"/>
                    </a:cubicBezTo>
                    <a:cubicBezTo>
                      <a:pt x="9" y="1"/>
                      <a:pt x="13" y="0"/>
                      <a:pt x="17" y="0"/>
                    </a:cubicBezTo>
                    <a:cubicBezTo>
                      <a:pt x="21" y="0"/>
                      <a:pt x="25" y="1"/>
                      <a:pt x="28" y="4"/>
                    </a:cubicBezTo>
                    <a:cubicBezTo>
                      <a:pt x="34" y="10"/>
                      <a:pt x="34" y="20"/>
                      <a:pt x="28" y="27"/>
                    </a:cubicBezTo>
                    <a:cubicBezTo>
                      <a:pt x="25" y="30"/>
                      <a:pt x="21" y="31"/>
                      <a:pt x="17" y="31"/>
                    </a:cubicBezTo>
                    <a:close/>
                    <a:moveTo>
                      <a:pt x="17" y="4"/>
                    </a:moveTo>
                    <a:cubicBezTo>
                      <a:pt x="14" y="4"/>
                      <a:pt x="11" y="5"/>
                      <a:pt x="9" y="7"/>
                    </a:cubicBezTo>
                    <a:cubicBezTo>
                      <a:pt x="4" y="12"/>
                      <a:pt x="4" y="19"/>
                      <a:pt x="9" y="24"/>
                    </a:cubicBezTo>
                    <a:cubicBezTo>
                      <a:pt x="11" y="26"/>
                      <a:pt x="14" y="27"/>
                      <a:pt x="17" y="27"/>
                    </a:cubicBezTo>
                    <a:cubicBezTo>
                      <a:pt x="20" y="27"/>
                      <a:pt x="23" y="26"/>
                      <a:pt x="25" y="24"/>
                    </a:cubicBezTo>
                    <a:cubicBezTo>
                      <a:pt x="30" y="19"/>
                      <a:pt x="30" y="12"/>
                      <a:pt x="25" y="7"/>
                    </a:cubicBezTo>
                    <a:cubicBezTo>
                      <a:pt x="23" y="5"/>
                      <a:pt x="20" y="4"/>
                      <a:pt x="17"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2" name="Line 16"/>
              <p:cNvSpPr>
                <a:spLocks noChangeShapeType="1"/>
              </p:cNvSpPr>
              <p:nvPr/>
            </p:nvSpPr>
            <p:spPr bwMode="auto">
              <a:xfrm>
                <a:off x="-4763" y="9525"/>
                <a:ext cx="0" cy="0"/>
              </a:xfrm>
              <a:prstGeom prst="line">
                <a:avLst/>
              </a:prstGeom>
              <a:grpFill/>
              <a:ln w="15" cap="flat">
                <a:solidFill>
                  <a:srgbClr val="FFFFFF"/>
                </a:solidFill>
                <a:prstDash val="solid"/>
                <a:miter lim="800000"/>
                <a:headEnd/>
                <a:tailEnd/>
              </a:ln>
            </p:spPr>
          </p:sp>
          <p:sp>
            <p:nvSpPr>
              <p:cNvPr id="33" name="Freeform 17"/>
              <p:cNvSpPr/>
              <p:nvPr/>
            </p:nvSpPr>
            <p:spPr bwMode="auto">
              <a:xfrm>
                <a:off x="9525" y="1801813"/>
                <a:ext cx="123825" cy="127000"/>
              </a:xfrm>
              <a:custGeom>
                <a:avLst/>
                <a:gdLst/>
                <a:ahLst/>
                <a:cxnLst/>
                <a:rect l="0" t="0" r="r" b="b"/>
                <a:pathLst>
                  <a:path w="78" h="80">
                    <a:moveTo>
                      <a:pt x="6" y="80"/>
                    </a:moveTo>
                    <a:lnTo>
                      <a:pt x="0" y="71"/>
                    </a:lnTo>
                    <a:lnTo>
                      <a:pt x="69" y="0"/>
                    </a:lnTo>
                    <a:lnTo>
                      <a:pt x="78" y="9"/>
                    </a:lnTo>
                    <a:lnTo>
                      <a:pt x="6" y="8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4" name="Freeform 18"/>
              <p:cNvSpPr/>
              <p:nvPr/>
            </p:nvSpPr>
            <p:spPr bwMode="auto">
              <a:xfrm>
                <a:off x="-9525" y="3549650"/>
                <a:ext cx="147638" cy="481013"/>
              </a:xfrm>
              <a:custGeom>
                <a:avLst/>
                <a:gdLst/>
                <a:ahLst/>
                <a:cxnLst/>
                <a:rect l="0" t="0" r="r" b="b"/>
                <a:pathLst>
                  <a:path w="93" h="303">
                    <a:moveTo>
                      <a:pt x="93" y="303"/>
                    </a:moveTo>
                    <a:lnTo>
                      <a:pt x="78" y="303"/>
                    </a:lnTo>
                    <a:lnTo>
                      <a:pt x="78" y="78"/>
                    </a:lnTo>
                    <a:lnTo>
                      <a:pt x="0" y="12"/>
                    </a:lnTo>
                    <a:lnTo>
                      <a:pt x="12" y="0"/>
                    </a:lnTo>
                    <a:lnTo>
                      <a:pt x="93" y="69"/>
                    </a:lnTo>
                    <a:lnTo>
                      <a:pt x="93" y="303"/>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5" name="Freeform 19"/>
              <p:cNvSpPr/>
              <p:nvPr/>
            </p:nvSpPr>
            <p:spPr bwMode="auto">
              <a:xfrm>
                <a:off x="128587" y="1382713"/>
                <a:ext cx="142875" cy="476250"/>
              </a:xfrm>
              <a:custGeom>
                <a:avLst/>
                <a:gdLst/>
                <a:ahLst/>
                <a:cxnLst/>
                <a:rect l="0" t="0" r="r" b="b"/>
                <a:pathLst>
                  <a:path w="90" h="300">
                    <a:moveTo>
                      <a:pt x="90" y="300"/>
                    </a:moveTo>
                    <a:lnTo>
                      <a:pt x="78" y="300"/>
                    </a:lnTo>
                    <a:lnTo>
                      <a:pt x="78" y="84"/>
                    </a:lnTo>
                    <a:lnTo>
                      <a:pt x="0" y="9"/>
                    </a:lnTo>
                    <a:lnTo>
                      <a:pt x="9" y="0"/>
                    </a:lnTo>
                    <a:lnTo>
                      <a:pt x="90" y="81"/>
                    </a:lnTo>
                    <a:lnTo>
                      <a:pt x="90" y="30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6" name="Freeform 20"/>
              <p:cNvSpPr>
                <a:spLocks noEditPoints="1"/>
              </p:cNvSpPr>
              <p:nvPr/>
            </p:nvSpPr>
            <p:spPr bwMode="auto">
              <a:xfrm>
                <a:off x="204787" y="1849438"/>
                <a:ext cx="114300" cy="107950"/>
              </a:xfrm>
              <a:custGeom>
                <a:avLst/>
                <a:gdLst/>
                <a:ahLst/>
                <a:cxnLst/>
                <a:rect l="0" t="0" r="r" b="b"/>
                <a:pathLst>
                  <a:path w="24" h="23">
                    <a:moveTo>
                      <a:pt x="12" y="23"/>
                    </a:moveTo>
                    <a:cubicBezTo>
                      <a:pt x="6" y="23"/>
                      <a:pt x="0" y="18"/>
                      <a:pt x="0" y="12"/>
                    </a:cubicBezTo>
                    <a:cubicBezTo>
                      <a:pt x="0" y="5"/>
                      <a:pt x="6" y="0"/>
                      <a:pt x="12" y="0"/>
                    </a:cubicBezTo>
                    <a:cubicBezTo>
                      <a:pt x="18" y="0"/>
                      <a:pt x="24" y="5"/>
                      <a:pt x="24" y="12"/>
                    </a:cubicBezTo>
                    <a:cubicBezTo>
                      <a:pt x="24" y="18"/>
                      <a:pt x="18" y="23"/>
                      <a:pt x="12" y="23"/>
                    </a:cubicBezTo>
                    <a:close/>
                    <a:moveTo>
                      <a:pt x="12" y="4"/>
                    </a:moveTo>
                    <a:cubicBezTo>
                      <a:pt x="8" y="4"/>
                      <a:pt x="4" y="8"/>
                      <a:pt x="4" y="12"/>
                    </a:cubicBezTo>
                    <a:cubicBezTo>
                      <a:pt x="4" y="16"/>
                      <a:pt x="8" y="19"/>
                      <a:pt x="12" y="19"/>
                    </a:cubicBezTo>
                    <a:cubicBezTo>
                      <a:pt x="16" y="19"/>
                      <a:pt x="20" y="16"/>
                      <a:pt x="20" y="12"/>
                    </a:cubicBezTo>
                    <a:cubicBezTo>
                      <a:pt x="20" y="8"/>
                      <a:pt x="16" y="4"/>
                      <a:pt x="12"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7" name="Rectangle 21"/>
              <p:cNvSpPr>
                <a:spLocks noChangeArrowheads="1"/>
              </p:cNvSpPr>
              <p:nvPr/>
            </p:nvSpPr>
            <p:spPr bwMode="auto">
              <a:xfrm>
                <a:off x="133350" y="4662488"/>
                <a:ext cx="23813" cy="218122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sp>
            <p:nvSpPr>
              <p:cNvPr id="38" name="Freeform 22"/>
              <p:cNvSpPr/>
              <p:nvPr/>
            </p:nvSpPr>
            <p:spPr bwMode="auto">
              <a:xfrm>
                <a:off x="223837" y="5041900"/>
                <a:ext cx="369888" cy="1801813"/>
              </a:xfrm>
              <a:custGeom>
                <a:avLst/>
                <a:gdLst/>
                <a:ahLst/>
                <a:cxnLst/>
                <a:rect l="0" t="0" r="r" b="b"/>
                <a:pathLst>
                  <a:path w="233" h="1135">
                    <a:moveTo>
                      <a:pt x="15" y="1135"/>
                    </a:moveTo>
                    <a:lnTo>
                      <a:pt x="0" y="1135"/>
                    </a:lnTo>
                    <a:lnTo>
                      <a:pt x="0" y="515"/>
                    </a:lnTo>
                    <a:lnTo>
                      <a:pt x="0" y="512"/>
                    </a:lnTo>
                    <a:lnTo>
                      <a:pt x="218" y="0"/>
                    </a:lnTo>
                    <a:lnTo>
                      <a:pt x="233" y="6"/>
                    </a:lnTo>
                    <a:lnTo>
                      <a:pt x="15" y="518"/>
                    </a:lnTo>
                    <a:lnTo>
                      <a:pt x="15" y="113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9" name="Freeform 23"/>
              <p:cNvSpPr>
                <a:spLocks noEditPoints="1"/>
              </p:cNvSpPr>
              <p:nvPr/>
            </p:nvSpPr>
            <p:spPr bwMode="auto">
              <a:xfrm>
                <a:off x="52387"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0" name="Freeform 24"/>
              <p:cNvSpPr/>
              <p:nvPr/>
            </p:nvSpPr>
            <p:spPr bwMode="auto">
              <a:xfrm>
                <a:off x="-14288" y="5627688"/>
                <a:ext cx="85725" cy="1216025"/>
              </a:xfrm>
              <a:custGeom>
                <a:avLst/>
                <a:gdLst/>
                <a:ahLst/>
                <a:cxnLst/>
                <a:rect l="0" t="0" r="r" b="b"/>
                <a:pathLst>
                  <a:path w="54" h="766">
                    <a:moveTo>
                      <a:pt x="54" y="766"/>
                    </a:moveTo>
                    <a:lnTo>
                      <a:pt x="36" y="766"/>
                    </a:lnTo>
                    <a:lnTo>
                      <a:pt x="36" y="149"/>
                    </a:lnTo>
                    <a:lnTo>
                      <a:pt x="0" y="3"/>
                    </a:lnTo>
                    <a:lnTo>
                      <a:pt x="18" y="0"/>
                    </a:lnTo>
                    <a:lnTo>
                      <a:pt x="54" y="146"/>
                    </a:lnTo>
                    <a:lnTo>
                      <a:pt x="54" y="76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1" name="Freeform 25"/>
              <p:cNvSpPr>
                <a:spLocks noEditPoints="1"/>
              </p:cNvSpPr>
              <p:nvPr/>
            </p:nvSpPr>
            <p:spPr bwMode="auto">
              <a:xfrm>
                <a:off x="527050" y="48672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2" name="Freeform 26"/>
              <p:cNvSpPr/>
              <p:nvPr/>
            </p:nvSpPr>
            <p:spPr bwMode="auto">
              <a:xfrm>
                <a:off x="309562" y="5422900"/>
                <a:ext cx="374650" cy="1425575"/>
              </a:xfrm>
              <a:custGeom>
                <a:avLst/>
                <a:gdLst/>
                <a:ahLst/>
                <a:cxnLst/>
                <a:rect l="0" t="0" r="r" b="b"/>
                <a:pathLst>
                  <a:path w="236" h="898">
                    <a:moveTo>
                      <a:pt x="18" y="898"/>
                    </a:moveTo>
                    <a:lnTo>
                      <a:pt x="0" y="898"/>
                    </a:lnTo>
                    <a:lnTo>
                      <a:pt x="0" y="515"/>
                    </a:lnTo>
                    <a:lnTo>
                      <a:pt x="3" y="512"/>
                    </a:lnTo>
                    <a:lnTo>
                      <a:pt x="221" y="0"/>
                    </a:lnTo>
                    <a:lnTo>
                      <a:pt x="236" y="6"/>
                    </a:lnTo>
                    <a:lnTo>
                      <a:pt x="18" y="518"/>
                    </a:lnTo>
                    <a:lnTo>
                      <a:pt x="18" y="898"/>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3" name="Freeform 27"/>
              <p:cNvSpPr/>
              <p:nvPr/>
            </p:nvSpPr>
            <p:spPr bwMode="auto">
              <a:xfrm>
                <a:off x="569912" y="5945188"/>
                <a:ext cx="152400" cy="912813"/>
              </a:xfrm>
              <a:custGeom>
                <a:avLst/>
                <a:gdLst/>
                <a:ahLst/>
                <a:cxnLst/>
                <a:rect l="0" t="0" r="r" b="b"/>
                <a:pathLst>
                  <a:path w="96" h="575">
                    <a:moveTo>
                      <a:pt x="15" y="575"/>
                    </a:moveTo>
                    <a:lnTo>
                      <a:pt x="0" y="569"/>
                    </a:lnTo>
                    <a:lnTo>
                      <a:pt x="81" y="383"/>
                    </a:lnTo>
                    <a:lnTo>
                      <a:pt x="81" y="0"/>
                    </a:lnTo>
                    <a:lnTo>
                      <a:pt x="96" y="0"/>
                    </a:lnTo>
                    <a:lnTo>
                      <a:pt x="96" y="386"/>
                    </a:lnTo>
                    <a:lnTo>
                      <a:pt x="15" y="57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4" name="Freeform 28"/>
              <p:cNvSpPr>
                <a:spLocks noEditPoints="1"/>
              </p:cNvSpPr>
              <p:nvPr/>
            </p:nvSpPr>
            <p:spPr bwMode="auto">
              <a:xfrm>
                <a:off x="612775" y="52466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5" name="Freeform 29"/>
              <p:cNvSpPr>
                <a:spLocks noEditPoints="1"/>
              </p:cNvSpPr>
              <p:nvPr/>
            </p:nvSpPr>
            <p:spPr bwMode="auto">
              <a:xfrm>
                <a:off x="612775" y="57642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6" name="Freeform 30"/>
              <p:cNvSpPr/>
              <p:nvPr/>
            </p:nvSpPr>
            <p:spPr bwMode="auto">
              <a:xfrm>
                <a:off x="669925" y="6330950"/>
                <a:ext cx="417513" cy="517525"/>
              </a:xfrm>
              <a:custGeom>
                <a:avLst/>
                <a:gdLst/>
                <a:ahLst/>
                <a:cxnLst/>
                <a:rect l="0" t="0" r="r" b="b"/>
                <a:pathLst>
                  <a:path w="263" h="326">
                    <a:moveTo>
                      <a:pt x="15" y="326"/>
                    </a:moveTo>
                    <a:lnTo>
                      <a:pt x="0" y="320"/>
                    </a:lnTo>
                    <a:lnTo>
                      <a:pt x="45" y="206"/>
                    </a:lnTo>
                    <a:lnTo>
                      <a:pt x="48" y="206"/>
                    </a:lnTo>
                    <a:lnTo>
                      <a:pt x="254" y="0"/>
                    </a:lnTo>
                    <a:lnTo>
                      <a:pt x="263" y="12"/>
                    </a:lnTo>
                    <a:lnTo>
                      <a:pt x="60" y="215"/>
                    </a:lnTo>
                    <a:lnTo>
                      <a:pt x="15" y="32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7" name="Freeform 31"/>
              <p:cNvSpPr>
                <a:spLocks noEditPoints="1"/>
              </p:cNvSpPr>
              <p:nvPr/>
            </p:nvSpPr>
            <p:spPr bwMode="auto">
              <a:xfrm>
                <a:off x="1049337" y="6221413"/>
                <a:ext cx="157163" cy="147638"/>
              </a:xfrm>
              <a:custGeom>
                <a:avLst/>
                <a:gdLst/>
                <a:ahLst/>
                <a:cxnLst/>
                <a:rect l="0" t="0" r="r" b="b"/>
                <a:pathLst>
                  <a:path w="33" h="31">
                    <a:moveTo>
                      <a:pt x="16" y="31"/>
                    </a:moveTo>
                    <a:cubicBezTo>
                      <a:pt x="12" y="31"/>
                      <a:pt x="8" y="29"/>
                      <a:pt x="5" y="26"/>
                    </a:cubicBezTo>
                    <a:cubicBezTo>
                      <a:pt x="2" y="24"/>
                      <a:pt x="0" y="20"/>
                      <a:pt x="0" y="15"/>
                    </a:cubicBezTo>
                    <a:cubicBezTo>
                      <a:pt x="0" y="11"/>
                      <a:pt x="2" y="7"/>
                      <a:pt x="5" y="4"/>
                    </a:cubicBezTo>
                    <a:cubicBezTo>
                      <a:pt x="8" y="1"/>
                      <a:pt x="12" y="0"/>
                      <a:pt x="16" y="0"/>
                    </a:cubicBezTo>
                    <a:cubicBezTo>
                      <a:pt x="20" y="0"/>
                      <a:pt x="24" y="1"/>
                      <a:pt x="27" y="4"/>
                    </a:cubicBezTo>
                    <a:cubicBezTo>
                      <a:pt x="33" y="10"/>
                      <a:pt x="33" y="20"/>
                      <a:pt x="27" y="26"/>
                    </a:cubicBezTo>
                    <a:cubicBezTo>
                      <a:pt x="24" y="29"/>
                      <a:pt x="20" y="31"/>
                      <a:pt x="16" y="31"/>
                    </a:cubicBezTo>
                    <a:close/>
                    <a:moveTo>
                      <a:pt x="16" y="4"/>
                    </a:moveTo>
                    <a:cubicBezTo>
                      <a:pt x="13" y="4"/>
                      <a:pt x="10" y="5"/>
                      <a:pt x="8" y="7"/>
                    </a:cubicBezTo>
                    <a:cubicBezTo>
                      <a:pt x="6" y="9"/>
                      <a:pt x="4" y="12"/>
                      <a:pt x="4" y="15"/>
                    </a:cubicBezTo>
                    <a:cubicBezTo>
                      <a:pt x="4" y="19"/>
                      <a:pt x="6" y="21"/>
                      <a:pt x="8" y="24"/>
                    </a:cubicBezTo>
                    <a:cubicBezTo>
                      <a:pt x="10" y="26"/>
                      <a:pt x="13" y="27"/>
                      <a:pt x="16" y="27"/>
                    </a:cubicBezTo>
                    <a:cubicBezTo>
                      <a:pt x="19" y="27"/>
                      <a:pt x="22" y="26"/>
                      <a:pt x="24" y="24"/>
                    </a:cubicBezTo>
                    <a:cubicBezTo>
                      <a:pt x="29" y="19"/>
                      <a:pt x="29" y="12"/>
                      <a:pt x="24" y="7"/>
                    </a:cubicBezTo>
                    <a:cubicBezTo>
                      <a:pt x="22" y="5"/>
                      <a:pt x="19" y="4"/>
                      <a:pt x="16"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grpSp>
        <p:grpSp>
          <p:nvGrpSpPr>
            <p:cNvPr id="10" name="Group 9"/>
            <p:cNvGrpSpPr/>
            <p:nvPr/>
          </p:nvGrpSpPr>
          <p:grpSpPr>
            <a:xfrm>
              <a:off x="11364912" y="0"/>
              <a:ext cx="674688" cy="6848476"/>
              <a:chOff x="11364912" y="0"/>
              <a:chExt cx="674688" cy="6848476"/>
            </a:xfrm>
            <a:gradFill flip="none" rotWithShape="1">
              <a:gsLst>
                <a:gs pos="0">
                  <a:schemeClr val="tx2">
                    <a:alpha val="80000"/>
                  </a:schemeClr>
                </a:gs>
                <a:gs pos="100000">
                  <a:schemeClr val="bg2">
                    <a:lumMod val="60000"/>
                    <a:lumOff val="40000"/>
                    <a:alpha val="60000"/>
                  </a:schemeClr>
                </a:gs>
              </a:gsLst>
              <a:lin ang="5400000" scaled="0"/>
              <a:tileRect/>
            </a:gradFill>
          </p:grpSpPr>
          <p:sp>
            <p:nvSpPr>
              <p:cNvPr id="11" name="Freeform 32"/>
              <p:cNvSpPr/>
              <p:nvPr/>
            </p:nvSpPr>
            <p:spPr bwMode="auto">
              <a:xfrm>
                <a:off x="11483975" y="0"/>
                <a:ext cx="417513" cy="512763"/>
              </a:xfrm>
              <a:custGeom>
                <a:avLst/>
                <a:gdLst/>
                <a:ahLst/>
                <a:cxnLst/>
                <a:rect l="0" t="0" r="r" b="b"/>
                <a:pathLst>
                  <a:path w="263" h="323">
                    <a:moveTo>
                      <a:pt x="12" y="323"/>
                    </a:moveTo>
                    <a:lnTo>
                      <a:pt x="0" y="314"/>
                    </a:lnTo>
                    <a:lnTo>
                      <a:pt x="203" y="108"/>
                    </a:lnTo>
                    <a:lnTo>
                      <a:pt x="248" y="0"/>
                    </a:lnTo>
                    <a:lnTo>
                      <a:pt x="263" y="6"/>
                    </a:lnTo>
                    <a:lnTo>
                      <a:pt x="218" y="117"/>
                    </a:lnTo>
                    <a:lnTo>
                      <a:pt x="218" y="117"/>
                    </a:lnTo>
                    <a:lnTo>
                      <a:pt x="12" y="323"/>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2" name="Freeform 33"/>
              <p:cNvSpPr>
                <a:spLocks noEditPoints="1"/>
              </p:cNvSpPr>
              <p:nvPr/>
            </p:nvSpPr>
            <p:spPr bwMode="auto">
              <a:xfrm>
                <a:off x="11364912" y="474663"/>
                <a:ext cx="157163" cy="152400"/>
              </a:xfrm>
              <a:custGeom>
                <a:avLst/>
                <a:gdLst/>
                <a:ahLst/>
                <a:cxnLst/>
                <a:rect l="0" t="0" r="r" b="b"/>
                <a:pathLst>
                  <a:path w="33" h="32">
                    <a:moveTo>
                      <a:pt x="17" y="32"/>
                    </a:moveTo>
                    <a:cubicBezTo>
                      <a:pt x="13" y="32"/>
                      <a:pt x="9" y="30"/>
                      <a:pt x="6" y="27"/>
                    </a:cubicBezTo>
                    <a:cubicBezTo>
                      <a:pt x="0" y="21"/>
                      <a:pt x="0" y="11"/>
                      <a:pt x="6" y="5"/>
                    </a:cubicBezTo>
                    <a:cubicBezTo>
                      <a:pt x="9" y="2"/>
                      <a:pt x="13" y="0"/>
                      <a:pt x="17" y="0"/>
                    </a:cubicBezTo>
                    <a:cubicBezTo>
                      <a:pt x="21" y="0"/>
                      <a:pt x="25" y="2"/>
                      <a:pt x="28" y="5"/>
                    </a:cubicBezTo>
                    <a:cubicBezTo>
                      <a:pt x="31" y="8"/>
                      <a:pt x="33" y="12"/>
                      <a:pt x="33" y="16"/>
                    </a:cubicBezTo>
                    <a:cubicBezTo>
                      <a:pt x="33" y="20"/>
                      <a:pt x="31" y="24"/>
                      <a:pt x="28" y="27"/>
                    </a:cubicBezTo>
                    <a:cubicBezTo>
                      <a:pt x="25" y="30"/>
                      <a:pt x="21" y="32"/>
                      <a:pt x="17" y="32"/>
                    </a:cubicBezTo>
                    <a:close/>
                    <a:moveTo>
                      <a:pt x="17" y="4"/>
                    </a:moveTo>
                    <a:cubicBezTo>
                      <a:pt x="14" y="4"/>
                      <a:pt x="11" y="6"/>
                      <a:pt x="9" y="8"/>
                    </a:cubicBezTo>
                    <a:cubicBezTo>
                      <a:pt x="4" y="12"/>
                      <a:pt x="4" y="20"/>
                      <a:pt x="9" y="24"/>
                    </a:cubicBezTo>
                    <a:cubicBezTo>
                      <a:pt x="11" y="27"/>
                      <a:pt x="14" y="28"/>
                      <a:pt x="17" y="28"/>
                    </a:cubicBezTo>
                    <a:cubicBezTo>
                      <a:pt x="20" y="28"/>
                      <a:pt x="23" y="27"/>
                      <a:pt x="26" y="24"/>
                    </a:cubicBezTo>
                    <a:cubicBezTo>
                      <a:pt x="30" y="20"/>
                      <a:pt x="30" y="12"/>
                      <a:pt x="26" y="8"/>
                    </a:cubicBezTo>
                    <a:cubicBezTo>
                      <a:pt x="23" y="6"/>
                      <a:pt x="20" y="4"/>
                      <a:pt x="17"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3" name="Freeform 34"/>
              <p:cNvSpPr>
                <a:spLocks noEditPoints="1"/>
              </p:cNvSpPr>
              <p:nvPr/>
            </p:nvSpPr>
            <p:spPr bwMode="auto">
              <a:xfrm>
                <a:off x="11631612" y="1539875"/>
                <a:ext cx="188913"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4" name="Freeform 35"/>
              <p:cNvSpPr/>
              <p:nvPr/>
            </p:nvSpPr>
            <p:spPr bwMode="auto">
              <a:xfrm>
                <a:off x="11531600" y="5694363"/>
                <a:ext cx="298450" cy="1154113"/>
              </a:xfrm>
              <a:custGeom>
                <a:avLst/>
                <a:gdLst/>
                <a:ahLst/>
                <a:cxnLst/>
                <a:rect l="0" t="0" r="r" b="b"/>
                <a:pathLst>
                  <a:path w="188" h="727">
                    <a:moveTo>
                      <a:pt x="15" y="727"/>
                    </a:moveTo>
                    <a:lnTo>
                      <a:pt x="0" y="727"/>
                    </a:lnTo>
                    <a:lnTo>
                      <a:pt x="0" y="407"/>
                    </a:lnTo>
                    <a:lnTo>
                      <a:pt x="0" y="407"/>
                    </a:lnTo>
                    <a:lnTo>
                      <a:pt x="176" y="0"/>
                    </a:lnTo>
                    <a:lnTo>
                      <a:pt x="188" y="6"/>
                    </a:lnTo>
                    <a:lnTo>
                      <a:pt x="15" y="410"/>
                    </a:lnTo>
                    <a:lnTo>
                      <a:pt x="15" y="727"/>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5" name="Freeform 36"/>
              <p:cNvSpPr>
                <a:spLocks noEditPoints="1"/>
              </p:cNvSpPr>
              <p:nvPr/>
            </p:nvSpPr>
            <p:spPr bwMode="auto">
              <a:xfrm>
                <a:off x="11772900" y="5551488"/>
                <a:ext cx="157163" cy="155575"/>
              </a:xfrm>
              <a:custGeom>
                <a:avLst/>
                <a:gdLst/>
                <a:ahLst/>
                <a:cxnLst/>
                <a:rect l="0" t="0" r="r" b="b"/>
                <a:pathLst>
                  <a:path w="33" h="33">
                    <a:moveTo>
                      <a:pt x="17" y="33"/>
                    </a:moveTo>
                    <a:cubicBezTo>
                      <a:pt x="8" y="33"/>
                      <a:pt x="0" y="25"/>
                      <a:pt x="0" y="16"/>
                    </a:cubicBezTo>
                    <a:cubicBezTo>
                      <a:pt x="0" y="7"/>
                      <a:pt x="8" y="0"/>
                      <a:pt x="17" y="0"/>
                    </a:cubicBezTo>
                    <a:cubicBezTo>
                      <a:pt x="26" y="0"/>
                      <a:pt x="33" y="7"/>
                      <a:pt x="33" y="16"/>
                    </a:cubicBezTo>
                    <a:cubicBezTo>
                      <a:pt x="33" y="25"/>
                      <a:pt x="26" y="33"/>
                      <a:pt x="17" y="33"/>
                    </a:cubicBezTo>
                    <a:close/>
                    <a:moveTo>
                      <a:pt x="17" y="4"/>
                    </a:moveTo>
                    <a:cubicBezTo>
                      <a:pt x="10" y="4"/>
                      <a:pt x="4" y="9"/>
                      <a:pt x="4" y="16"/>
                    </a:cubicBezTo>
                    <a:cubicBezTo>
                      <a:pt x="4" y="23"/>
                      <a:pt x="10" y="29"/>
                      <a:pt x="17" y="29"/>
                    </a:cubicBezTo>
                    <a:cubicBezTo>
                      <a:pt x="23" y="29"/>
                      <a:pt x="29" y="23"/>
                      <a:pt x="29" y="16"/>
                    </a:cubicBezTo>
                    <a:cubicBezTo>
                      <a:pt x="29" y="9"/>
                      <a:pt x="23" y="4"/>
                      <a:pt x="17"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6" name="Freeform 37"/>
              <p:cNvSpPr/>
              <p:nvPr/>
            </p:nvSpPr>
            <p:spPr bwMode="auto">
              <a:xfrm>
                <a:off x="11710987" y="4763"/>
                <a:ext cx="304800" cy="1544638"/>
              </a:xfrm>
              <a:custGeom>
                <a:avLst/>
                <a:gdLst/>
                <a:ahLst/>
                <a:cxnLst/>
                <a:rect l="0" t="0" r="r" b="b"/>
                <a:pathLst>
                  <a:path w="192" h="973">
                    <a:moveTo>
                      <a:pt x="15" y="973"/>
                    </a:moveTo>
                    <a:lnTo>
                      <a:pt x="0" y="973"/>
                    </a:lnTo>
                    <a:lnTo>
                      <a:pt x="0" y="790"/>
                    </a:lnTo>
                    <a:lnTo>
                      <a:pt x="174" y="614"/>
                    </a:lnTo>
                    <a:lnTo>
                      <a:pt x="174" y="0"/>
                    </a:lnTo>
                    <a:lnTo>
                      <a:pt x="192" y="0"/>
                    </a:lnTo>
                    <a:lnTo>
                      <a:pt x="192" y="620"/>
                    </a:lnTo>
                    <a:lnTo>
                      <a:pt x="15" y="796"/>
                    </a:lnTo>
                    <a:lnTo>
                      <a:pt x="15" y="973"/>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7" name="Freeform 38"/>
              <p:cNvSpPr>
                <a:spLocks noEditPoints="1"/>
              </p:cNvSpPr>
              <p:nvPr/>
            </p:nvSpPr>
            <p:spPr bwMode="auto">
              <a:xfrm>
                <a:off x="11636375" y="4867275"/>
                <a:ext cx="188913"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8" name="Freeform 39"/>
              <p:cNvSpPr/>
              <p:nvPr/>
            </p:nvSpPr>
            <p:spPr bwMode="auto">
              <a:xfrm>
                <a:off x="11441112" y="5046663"/>
                <a:ext cx="307975" cy="1801813"/>
              </a:xfrm>
              <a:custGeom>
                <a:avLst/>
                <a:gdLst/>
                <a:ahLst/>
                <a:cxnLst/>
                <a:rect l="0" t="0" r="r" b="b"/>
                <a:pathLst>
                  <a:path w="194" h="1135">
                    <a:moveTo>
                      <a:pt x="18" y="1135"/>
                    </a:moveTo>
                    <a:lnTo>
                      <a:pt x="0" y="1135"/>
                    </a:lnTo>
                    <a:lnTo>
                      <a:pt x="0" y="354"/>
                    </a:lnTo>
                    <a:lnTo>
                      <a:pt x="176" y="177"/>
                    </a:lnTo>
                    <a:lnTo>
                      <a:pt x="176" y="0"/>
                    </a:lnTo>
                    <a:lnTo>
                      <a:pt x="194" y="0"/>
                    </a:lnTo>
                    <a:lnTo>
                      <a:pt x="194" y="183"/>
                    </a:lnTo>
                    <a:lnTo>
                      <a:pt x="18" y="360"/>
                    </a:lnTo>
                    <a:lnTo>
                      <a:pt x="18" y="113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9" name="Freeform 40"/>
              <p:cNvSpPr>
                <a:spLocks noEditPoints="1"/>
              </p:cNvSpPr>
              <p:nvPr/>
            </p:nvSpPr>
            <p:spPr bwMode="auto">
              <a:xfrm>
                <a:off x="11849100" y="64166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0" name="Rectangle 41"/>
              <p:cNvSpPr>
                <a:spLocks noChangeArrowheads="1"/>
              </p:cNvSpPr>
              <p:nvPr/>
            </p:nvSpPr>
            <p:spPr bwMode="auto">
              <a:xfrm>
                <a:off x="11939587" y="6596063"/>
                <a:ext cx="23813" cy="252413"/>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grpSp>
      </p:grpSp>
      <p:sp>
        <p:nvSpPr>
          <p:cNvPr id="2" name="Title Placeholder 1"/>
          <p:cNvSpPr>
            <a:spLocks noGrp="1"/>
          </p:cNvSpPr>
          <p:nvPr>
            <p:ph type="title"/>
          </p:nvPr>
        </p:nvSpPr>
        <p:spPr>
          <a:xfrm>
            <a:off x="1141413" y="618518"/>
            <a:ext cx="9905998" cy="1478570"/>
          </a:xfrm>
          <a:prstGeom prst="rect">
            <a:avLst/>
          </a:prstGeom>
        </p:spPr>
        <p:txBody>
          <a:bodyPr vert="horz" lIns="91440" tIns="45720" rIns="91440" bIns="45720" rtlCol="0" anchor="ctr">
            <a:normAutofit/>
          </a:bodyPr>
          <a:lstStyle/>
          <a:p>
            <a:endParaRPr lang="en-US" dirty="0"/>
          </a:p>
        </p:txBody>
      </p:sp>
      <p:sp>
        <p:nvSpPr>
          <p:cNvPr id="3" name="Text Placeholder 2"/>
          <p:cNvSpPr>
            <a:spLocks noGrp="1"/>
          </p:cNvSpPr>
          <p:nvPr>
            <p:ph type="body" idx="1"/>
          </p:nvPr>
        </p:nvSpPr>
        <p:spPr>
          <a:xfrm>
            <a:off x="1141412" y="2249487"/>
            <a:ext cx="9905999" cy="3541714"/>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456921" y="5883276"/>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48A87A34-81AB-432B-8DAE-1953F412C126}" type="datetimeFigureOut">
              <a:rPr lang="en-US" dirty="0"/>
              <a:pPr/>
              <a:t>10/18/2022</a:t>
            </a:fld>
            <a:endParaRPr lang="en-US" dirty="0"/>
          </a:p>
        </p:txBody>
      </p:sp>
      <p:sp>
        <p:nvSpPr>
          <p:cNvPr id="5" name="Footer Placeholder 4"/>
          <p:cNvSpPr>
            <a:spLocks noGrp="1"/>
          </p:cNvSpPr>
          <p:nvPr>
            <p:ph type="ftr" sz="quarter" idx="3"/>
          </p:nvPr>
        </p:nvSpPr>
        <p:spPr>
          <a:xfrm>
            <a:off x="1141411" y="5883275"/>
            <a:ext cx="6239309" cy="365125"/>
          </a:xfrm>
          <a:prstGeom prst="rect">
            <a:avLst/>
          </a:prstGeom>
        </p:spPr>
        <p:txBody>
          <a:bodyPr vert="horz" lIns="91440" tIns="45720" rIns="91440" bIns="45720" rtlCol="0" anchor="ctr"/>
          <a:lstStyle>
            <a:lvl1pPr algn="l">
              <a:defRPr sz="1050" cap="all" baseline="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10276321" y="5883274"/>
            <a:ext cx="771089"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6D22F896-40B5-4ADD-8801-0D06FADFA095}" type="slidenum">
              <a:rPr lang="en-US" dirty="0"/>
              <a:pPr/>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6" r:id="rId12"/>
    <p:sldLayoutId id="2147483663" r:id="rId13"/>
    <p:sldLayoutId id="2147483667" r:id="rId14"/>
    <p:sldLayoutId id="2147483668" r:id="rId15"/>
    <p:sldLayoutId id="2147483658" r:id="rId16"/>
    <p:sldLayoutId id="2147483659" r:id="rId17"/>
  </p:sldLayoutIdLst>
  <p:txStyles>
    <p:titleStyle>
      <a:lvl1pPr algn="l" defTabSz="914400" rtl="0" eaLnBrk="1" latinLnBrk="0" hangingPunct="1">
        <a:lnSpc>
          <a:spcPct val="90000"/>
        </a:lnSpc>
        <a:spcBef>
          <a:spcPct val="0"/>
        </a:spcBef>
        <a:buNone/>
        <a:defRPr sz="3600" kern="1200" cap="all" baseline="0">
          <a:solidFill>
            <a:schemeClr val="tx1"/>
          </a:solidFill>
          <a:latin typeface="+mj-lt"/>
          <a:ea typeface="+mj-ea"/>
          <a:cs typeface="+mj-cs"/>
        </a:defRPr>
      </a:lvl1pPr>
    </p:titleStyle>
    <p:bodyStyle>
      <a:lvl1pPr marL="228600" indent="-228600" algn="l" defTabSz="914400" rtl="0" eaLnBrk="1" latinLnBrk="0" hangingPunct="1">
        <a:lnSpc>
          <a:spcPct val="120000"/>
        </a:lnSpc>
        <a:spcBef>
          <a:spcPts val="1000"/>
        </a:spcBef>
        <a:buSzPct val="125000"/>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20000"/>
        </a:lnSpc>
        <a:spcBef>
          <a:spcPts val="500"/>
        </a:spcBef>
        <a:buSzPct val="125000"/>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20000"/>
        </a:lnSpc>
        <a:spcBef>
          <a:spcPts val="500"/>
        </a:spcBef>
        <a:buSzPct val="125000"/>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20000"/>
        </a:lnSpc>
        <a:spcBef>
          <a:spcPts val="500"/>
        </a:spcBef>
        <a:buSzPct val="125000"/>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20000"/>
        </a:lnSpc>
        <a:spcBef>
          <a:spcPts val="500"/>
        </a:spcBef>
        <a:buSzPct val="125000"/>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video" Target="https://www.youtube.com/embed/lgR75YHRopA?feature=oembed" TargetMode="External"/><Relationship Id="rId4" Type="http://schemas.openxmlformats.org/officeDocument/2006/relationships/image" Target="../media/image3.jpe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openxmlformats.org/officeDocument/2006/relationships/diagramData" Target="../diagrams/data2.xml"/><Relationship Id="rId3" Type="http://schemas.openxmlformats.org/officeDocument/2006/relationships/diagramData" Target="../diagrams/data1.xml"/><Relationship Id="rId7" Type="http://schemas.microsoft.com/office/2007/relationships/diagramDrawing" Target="../diagrams/drawing1.xml"/><Relationship Id="rId12" Type="http://schemas.microsoft.com/office/2007/relationships/diagramDrawing" Target="../diagrams/drawing2.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Colors" Target="../diagrams/colors1.xml"/><Relationship Id="rId11" Type="http://schemas.openxmlformats.org/officeDocument/2006/relationships/diagramColors" Target="../diagrams/colors2.xml"/><Relationship Id="rId5" Type="http://schemas.openxmlformats.org/officeDocument/2006/relationships/diagramQuickStyle" Target="../diagrams/quickStyle1.xml"/><Relationship Id="rId10" Type="http://schemas.openxmlformats.org/officeDocument/2006/relationships/diagramQuickStyle" Target="../diagrams/quickStyle2.xml"/><Relationship Id="rId4" Type="http://schemas.openxmlformats.org/officeDocument/2006/relationships/diagramLayout" Target="../diagrams/layout1.xml"/><Relationship Id="rId9" Type="http://schemas.openxmlformats.org/officeDocument/2006/relationships/diagramLayout" Target="../diagrams/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GB" dirty="0"/>
              <a:t>Supporting doctoral students with qualitative research – </a:t>
            </a:r>
            <a:r>
              <a:rPr lang="en-GB"/>
              <a:t>theoretically driven </a:t>
            </a:r>
            <a:r>
              <a:rPr lang="en-GB" dirty="0"/>
              <a:t>thematic analysis</a:t>
            </a:r>
          </a:p>
        </p:txBody>
      </p:sp>
      <p:sp>
        <p:nvSpPr>
          <p:cNvPr id="3" name="Subtitle 2"/>
          <p:cNvSpPr>
            <a:spLocks noGrp="1"/>
          </p:cNvSpPr>
          <p:nvPr>
            <p:ph type="subTitle" idx="1"/>
          </p:nvPr>
        </p:nvSpPr>
        <p:spPr/>
        <p:txBody>
          <a:bodyPr/>
          <a:lstStyle/>
          <a:p>
            <a:r>
              <a:rPr lang="en-GB" dirty="0"/>
              <a:t>24.3.21 10-11am</a:t>
            </a:r>
          </a:p>
          <a:p>
            <a:r>
              <a:rPr lang="en-GB" dirty="0"/>
              <a:t>Ness Evans, Wigan EPS</a:t>
            </a:r>
          </a:p>
          <a:p>
            <a:r>
              <a:rPr lang="en-GB" dirty="0"/>
              <a:t>Caroline Bond, </a:t>
            </a:r>
            <a:r>
              <a:rPr lang="en-GB" dirty="0" err="1"/>
              <a:t>UoM</a:t>
            </a:r>
            <a:endParaRPr lang="en-GB" dirty="0"/>
          </a:p>
        </p:txBody>
      </p:sp>
    </p:spTree>
    <p:extLst>
      <p:ext uri="{BB962C8B-B14F-4D97-AF65-F5344CB8AC3E}">
        <p14:creationId xmlns:p14="http://schemas.microsoft.com/office/powerpoint/2010/main" val="403249034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Writing up</a:t>
            </a:r>
          </a:p>
        </p:txBody>
      </p:sp>
      <p:sp>
        <p:nvSpPr>
          <p:cNvPr id="3" name="Content Placeholder 2"/>
          <p:cNvSpPr>
            <a:spLocks noGrp="1"/>
          </p:cNvSpPr>
          <p:nvPr>
            <p:ph idx="1"/>
          </p:nvPr>
        </p:nvSpPr>
        <p:spPr/>
        <p:txBody>
          <a:bodyPr/>
          <a:lstStyle/>
          <a:p>
            <a:r>
              <a:rPr lang="en-GB" dirty="0"/>
              <a:t>How to report – by school or by EFI theme?</a:t>
            </a:r>
          </a:p>
          <a:p>
            <a:r>
              <a:rPr lang="en-GB" dirty="0"/>
              <a:t>Reporting the research – collapsing the data into a paper – lots of discussion/revisions to decide what to include; what not to include</a:t>
            </a:r>
          </a:p>
          <a:p>
            <a:r>
              <a:rPr lang="en-GB" dirty="0"/>
              <a:t>Peer review – different academic cultures and their perspectives on qualitative research and LBT</a:t>
            </a:r>
          </a:p>
        </p:txBody>
      </p:sp>
    </p:spTree>
    <p:extLst>
      <p:ext uri="{BB962C8B-B14F-4D97-AF65-F5344CB8AC3E}">
        <p14:creationId xmlns:p14="http://schemas.microsoft.com/office/powerpoint/2010/main" val="56229250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Concluding thoughts</a:t>
            </a:r>
          </a:p>
        </p:txBody>
      </p:sp>
      <p:sp>
        <p:nvSpPr>
          <p:cNvPr id="3" name="Content Placeholder 2"/>
          <p:cNvSpPr>
            <a:spLocks noGrp="1"/>
          </p:cNvSpPr>
          <p:nvPr>
            <p:ph idx="1"/>
          </p:nvPr>
        </p:nvSpPr>
        <p:spPr/>
        <p:txBody>
          <a:bodyPr>
            <a:normAutofit fontScale="92500"/>
          </a:bodyPr>
          <a:lstStyle/>
          <a:p>
            <a:pPr lvl="0"/>
            <a:r>
              <a:rPr lang="en-GB" dirty="0"/>
              <a:t>A lot of implementation research quantitative or mixed methods and universal level. </a:t>
            </a:r>
          </a:p>
          <a:p>
            <a:pPr lvl="0"/>
            <a:r>
              <a:rPr lang="en-GB" dirty="0"/>
              <a:t>Qualitative captured the more organic and iterative process of adopting and adapting a targeted intervention in a school context over time</a:t>
            </a:r>
          </a:p>
          <a:p>
            <a:pPr lvl="0"/>
            <a:r>
              <a:rPr lang="en-GB" dirty="0"/>
              <a:t>Challenging to use a theory driven analysis approach</a:t>
            </a:r>
          </a:p>
          <a:p>
            <a:pPr lvl="0"/>
            <a:r>
              <a:rPr lang="en-GB" dirty="0"/>
              <a:t>Highlighted subtle but important factors relating to implementation at a group level</a:t>
            </a:r>
          </a:p>
          <a:p>
            <a:pPr lvl="0"/>
            <a:r>
              <a:rPr lang="en-GB" dirty="0"/>
              <a:t>Important learning about implementation as a practitioner</a:t>
            </a:r>
          </a:p>
          <a:p>
            <a:endParaRPr lang="en-GB" dirty="0"/>
          </a:p>
        </p:txBody>
      </p:sp>
    </p:spTree>
    <p:extLst>
      <p:ext uri="{BB962C8B-B14F-4D97-AF65-F5344CB8AC3E}">
        <p14:creationId xmlns:p14="http://schemas.microsoft.com/office/powerpoint/2010/main" val="338532732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Research within the ITEP Prof doc Programme</a:t>
            </a:r>
          </a:p>
        </p:txBody>
      </p:sp>
      <p:sp>
        <p:nvSpPr>
          <p:cNvPr id="3" name="Content Placeholder 2"/>
          <p:cNvSpPr>
            <a:spLocks noGrp="1"/>
          </p:cNvSpPr>
          <p:nvPr>
            <p:ph idx="1"/>
          </p:nvPr>
        </p:nvSpPr>
        <p:spPr/>
        <p:txBody>
          <a:bodyPr/>
          <a:lstStyle/>
          <a:p>
            <a:r>
              <a:rPr lang="en-GB" dirty="0"/>
              <a:t>Practitioner training with 300 days placement across 3 years</a:t>
            </a:r>
          </a:p>
          <a:p>
            <a:r>
              <a:rPr lang="en-GB" dirty="0"/>
              <a:t>Funded by </a:t>
            </a:r>
            <a:r>
              <a:rPr lang="en-GB" dirty="0" err="1"/>
              <a:t>DfE</a:t>
            </a:r>
            <a:r>
              <a:rPr lang="en-GB" dirty="0"/>
              <a:t> and placement providers</a:t>
            </a:r>
          </a:p>
          <a:p>
            <a:r>
              <a:rPr lang="en-GB" dirty="0"/>
              <a:t>Research commissioned in response to needs of the profession, education settings and other related stakeholders</a:t>
            </a:r>
          </a:p>
          <a:p>
            <a:r>
              <a:rPr lang="en-GB" dirty="0"/>
              <a:t>Y1 pilot project; Y2 data collection for thesis; Y3 write up</a:t>
            </a:r>
          </a:p>
          <a:p>
            <a:r>
              <a:rPr lang="en-GB" dirty="0"/>
              <a:t>Programme specific research training to support ITEP doctoral research</a:t>
            </a:r>
          </a:p>
        </p:txBody>
      </p:sp>
    </p:spTree>
    <p:extLst>
      <p:ext uri="{BB962C8B-B14F-4D97-AF65-F5344CB8AC3E}">
        <p14:creationId xmlns:p14="http://schemas.microsoft.com/office/powerpoint/2010/main" val="257383599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previous experience</a:t>
            </a:r>
          </a:p>
        </p:txBody>
      </p:sp>
      <p:sp>
        <p:nvSpPr>
          <p:cNvPr id="3" name="Content Placeholder 2"/>
          <p:cNvSpPr>
            <a:spLocks noGrp="1"/>
          </p:cNvSpPr>
          <p:nvPr>
            <p:ph idx="1"/>
          </p:nvPr>
        </p:nvSpPr>
        <p:spPr/>
        <p:txBody>
          <a:bodyPr/>
          <a:lstStyle/>
          <a:p>
            <a:r>
              <a:rPr lang="en-GB" dirty="0"/>
              <a:t>What bought you to EP role and to choose this commission? Professional experiences/interests</a:t>
            </a:r>
          </a:p>
          <a:p>
            <a:r>
              <a:rPr lang="en-GB" dirty="0"/>
              <a:t>Experience of research in psychology</a:t>
            </a:r>
          </a:p>
          <a:p>
            <a:r>
              <a:rPr lang="en-GB" dirty="0"/>
              <a:t>Experience of qualitative methods</a:t>
            </a:r>
          </a:p>
        </p:txBody>
      </p:sp>
    </p:spTree>
    <p:extLst>
      <p:ext uri="{BB962C8B-B14F-4D97-AF65-F5344CB8AC3E}">
        <p14:creationId xmlns:p14="http://schemas.microsoft.com/office/powerpoint/2010/main" val="100731562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Developing the research commission</a:t>
            </a:r>
          </a:p>
        </p:txBody>
      </p:sp>
      <p:sp>
        <p:nvSpPr>
          <p:cNvPr id="3" name="Content Placeholder 2"/>
          <p:cNvSpPr>
            <a:spLocks noGrp="1"/>
          </p:cNvSpPr>
          <p:nvPr>
            <p:ph idx="1"/>
          </p:nvPr>
        </p:nvSpPr>
        <p:spPr/>
        <p:txBody>
          <a:bodyPr>
            <a:normAutofit fontScale="92500" lnSpcReduction="20000"/>
          </a:bodyPr>
          <a:lstStyle/>
          <a:p>
            <a:r>
              <a:rPr lang="en-GB" dirty="0"/>
              <a:t>Lego Based Therapy (</a:t>
            </a:r>
            <a:r>
              <a:rPr lang="en-GB" dirty="0" err="1"/>
              <a:t>LeGoff</a:t>
            </a:r>
            <a:r>
              <a:rPr lang="en-GB" dirty="0"/>
              <a:t> et al., 2014) is a promising rather than evidence based intervention for autistic children (Bond et al., 2016) </a:t>
            </a:r>
          </a:p>
          <a:p>
            <a:r>
              <a:rPr lang="en-GB" dirty="0"/>
              <a:t>It can be effective in developing autistic children’s social communication skills (Lindsay et al., 2017) and anecdotally v popular with schools (motivating, flexible)</a:t>
            </a:r>
          </a:p>
          <a:p>
            <a:r>
              <a:rPr lang="en-GB" dirty="0"/>
              <a:t>Gaps in evidence relating to community(school) effectiveness, outcome measures and how schools are implementing it over time as part of their SEND provision</a:t>
            </a:r>
          </a:p>
          <a:p>
            <a:r>
              <a:rPr lang="en-GB" dirty="0"/>
              <a:t>Research commissioned by an EPS delivering LBT training to schools (broad commission with options for  quasi-experiment, school based implementation case studies or survey across trained schools)</a:t>
            </a:r>
          </a:p>
          <a:p>
            <a:endParaRPr lang="en-GB" dirty="0"/>
          </a:p>
        </p:txBody>
      </p:sp>
      <p:pic>
        <p:nvPicPr>
          <p:cNvPr id="4" name="Online Media 10" title="Using LEGO®-based therapy is helping children with autism">
            <a:hlinkClick r:id="" action="ppaction://media"/>
            <a:extLst>
              <a:ext uri="{FF2B5EF4-FFF2-40B4-BE49-F238E27FC236}">
                <a16:creationId xmlns:a16="http://schemas.microsoft.com/office/drawing/2014/main" id="{034FFEBC-FBB8-41A5-8709-04296C3F89F5}"/>
              </a:ext>
            </a:extLst>
          </p:cNvPr>
          <p:cNvPicPr>
            <a:picLocks noRot="1" noChangeAspect="1"/>
          </p:cNvPicPr>
          <p:nvPr>
            <a:videoFile r:link="rId1"/>
          </p:nvPr>
        </p:nvPicPr>
        <p:blipFill>
          <a:blip r:embed="rId4"/>
          <a:stretch>
            <a:fillRect/>
          </a:stretch>
        </p:blipFill>
        <p:spPr>
          <a:xfrm>
            <a:off x="9456821" y="0"/>
            <a:ext cx="2735179" cy="1696453"/>
          </a:xfrm>
          <a:prstGeom prst="rect">
            <a:avLst/>
          </a:prstGeom>
        </p:spPr>
      </p:pic>
    </p:spTree>
    <p:extLst>
      <p:ext uri="{BB962C8B-B14F-4D97-AF65-F5344CB8AC3E}">
        <p14:creationId xmlns:p14="http://schemas.microsoft.com/office/powerpoint/2010/main" val="7499220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seq concurrent="1" nextAc="seek">
              <p:cTn id="7" restart="whenNotActive" fill="hold" evtFilter="cancelBubble" nodeType="interactiveSeq">
                <p:stCondLst>
                  <p:cond evt="onClick" delay="0">
                    <p:tgtEl>
                      <p:spTgt spid="4"/>
                    </p:tgtEl>
                  </p:cond>
                </p:stCondLst>
                <p:endSync evt="end" delay="0">
                  <p:rtn val="all"/>
                </p:endSync>
                <p:childTnLst>
                  <p:par>
                    <p:cTn id="8" fill="hold">
                      <p:stCondLst>
                        <p:cond delay="0"/>
                      </p:stCondLst>
                      <p:childTnLst>
                        <p:par>
                          <p:cTn id="9" fill="hold">
                            <p:stCondLst>
                              <p:cond delay="0"/>
                            </p:stCondLst>
                            <p:childTnLst>
                              <p:par>
                                <p:cTn id="10" presetID="2" presetClass="mediacall" presetSubtype="0" fill="hold" nodeType="clickEffect">
                                  <p:stCondLst>
                                    <p:cond delay="0"/>
                                  </p:stCondLst>
                                  <p:childTnLst>
                                    <p:cmd type="call" cmd="togglePause">
                                      <p:cBhvr>
                                        <p:cTn id="11" dur="1" fill="hold"/>
                                        <p:tgtEl>
                                          <p:spTgt spid="4"/>
                                        </p:tgtEl>
                                      </p:cBhvr>
                                    </p:cmd>
                                  </p:childTnLst>
                                </p:cTn>
                              </p:par>
                            </p:childTnLst>
                          </p:cTn>
                        </p:par>
                      </p:childTnLst>
                    </p:cTn>
                  </p:par>
                </p:childTnLst>
              </p:cTn>
              <p:nextCondLst>
                <p:cond evt="onClick" delay="0">
                  <p:tgtEl>
                    <p:spTgt spid="4"/>
                  </p:tgtEl>
                </p:cond>
              </p:nextCondLst>
            </p:seq>
            <p:video>
              <p:cMediaNode vol="80000">
                <p:cTn id="12" fill="hold" display="0">
                  <p:stCondLst>
                    <p:cond delay="indefinite"/>
                  </p:stCondLst>
                </p:cTn>
                <p:tgtEl>
                  <p:spTgt spid="4"/>
                </p:tgtEl>
              </p:cMediaNode>
            </p:vide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Undertaking the a1</a:t>
            </a:r>
          </a:p>
        </p:txBody>
      </p:sp>
      <p:sp>
        <p:nvSpPr>
          <p:cNvPr id="3" name="Content Placeholder 2"/>
          <p:cNvSpPr>
            <a:spLocks noGrp="1"/>
          </p:cNvSpPr>
          <p:nvPr>
            <p:ph idx="1"/>
          </p:nvPr>
        </p:nvSpPr>
        <p:spPr/>
        <p:txBody>
          <a:bodyPr/>
          <a:lstStyle/>
          <a:p>
            <a:r>
              <a:rPr lang="en-GB" dirty="0"/>
              <a:t>Developing the project</a:t>
            </a:r>
          </a:p>
          <a:p>
            <a:r>
              <a:rPr lang="en-GB" dirty="0"/>
              <a:t>Learning about Lego Based Therapy in schools</a:t>
            </a:r>
          </a:p>
          <a:p>
            <a:r>
              <a:rPr lang="en-GB" dirty="0"/>
              <a:t>Learning about qualitative research methods</a:t>
            </a:r>
          </a:p>
        </p:txBody>
      </p:sp>
    </p:spTree>
    <p:extLst>
      <p:ext uri="{BB962C8B-B14F-4D97-AF65-F5344CB8AC3E}">
        <p14:creationId xmlns:p14="http://schemas.microsoft.com/office/powerpoint/2010/main" val="280882786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07956" y="352927"/>
            <a:ext cx="9007643" cy="745855"/>
          </a:xfrm>
        </p:spPr>
        <p:txBody>
          <a:bodyPr>
            <a:normAutofit fontScale="90000"/>
          </a:bodyPr>
          <a:lstStyle/>
          <a:p>
            <a:r>
              <a:rPr lang="en-GB" sz="2800" dirty="0"/>
              <a:t>Doctoral research summary - Evans and Bond (in press)</a:t>
            </a:r>
          </a:p>
        </p:txBody>
      </p:sp>
      <p:graphicFrame>
        <p:nvGraphicFramePr>
          <p:cNvPr id="5" name="Diagram 4">
            <a:extLst>
              <a:ext uri="{FF2B5EF4-FFF2-40B4-BE49-F238E27FC236}">
                <a16:creationId xmlns:a16="http://schemas.microsoft.com/office/drawing/2014/main" id="{D921E776-BC63-4D44-B40A-2FDE5CC9523B}"/>
              </a:ext>
            </a:extLst>
          </p:cNvPr>
          <p:cNvGraphicFramePr/>
          <p:nvPr>
            <p:extLst>
              <p:ext uri="{D42A27DB-BD31-4B8C-83A1-F6EECF244321}">
                <p14:modId xmlns:p14="http://schemas.microsoft.com/office/powerpoint/2010/main" val="1838100452"/>
              </p:ext>
            </p:extLst>
          </p:nvPr>
        </p:nvGraphicFramePr>
        <p:xfrm>
          <a:off x="2076450" y="1251927"/>
          <a:ext cx="8039100" cy="163498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8" name="Diagram 7">
            <a:extLst>
              <a:ext uri="{FF2B5EF4-FFF2-40B4-BE49-F238E27FC236}">
                <a16:creationId xmlns:a16="http://schemas.microsoft.com/office/drawing/2014/main" id="{8C966D96-6339-4792-94E9-3723C8E12595}"/>
              </a:ext>
            </a:extLst>
          </p:cNvPr>
          <p:cNvGraphicFramePr/>
          <p:nvPr>
            <p:extLst>
              <p:ext uri="{D42A27DB-BD31-4B8C-83A1-F6EECF244321}">
                <p14:modId xmlns:p14="http://schemas.microsoft.com/office/powerpoint/2010/main" val="1362629509"/>
              </p:ext>
            </p:extLst>
          </p:nvPr>
        </p:nvGraphicFramePr>
        <p:xfrm>
          <a:off x="2209800" y="2794000"/>
          <a:ext cx="8305800" cy="4064000"/>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Tree>
    <p:extLst>
      <p:ext uri="{BB962C8B-B14F-4D97-AF65-F5344CB8AC3E}">
        <p14:creationId xmlns:p14="http://schemas.microsoft.com/office/powerpoint/2010/main" val="271822338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 name="Picture 36"/>
          <p:cNvPicPr>
            <a:picLocks noChangeAspect="1"/>
          </p:cNvPicPr>
          <p:nvPr/>
        </p:nvPicPr>
        <p:blipFill>
          <a:blip r:embed="rId3"/>
          <a:stretch>
            <a:fillRect/>
          </a:stretch>
        </p:blipFill>
        <p:spPr>
          <a:xfrm>
            <a:off x="1524001" y="1046747"/>
            <a:ext cx="7906707" cy="5277121"/>
          </a:xfrm>
          <a:prstGeom prst="rect">
            <a:avLst/>
          </a:prstGeom>
        </p:spPr>
      </p:pic>
      <p:sp>
        <p:nvSpPr>
          <p:cNvPr id="38" name="Rectangle 37"/>
          <p:cNvSpPr/>
          <p:nvPr/>
        </p:nvSpPr>
        <p:spPr>
          <a:xfrm>
            <a:off x="1524001" y="6550224"/>
            <a:ext cx="7407215" cy="307777"/>
          </a:xfrm>
          <a:prstGeom prst="rect">
            <a:avLst/>
          </a:prstGeom>
        </p:spPr>
        <p:txBody>
          <a:bodyPr wrap="square">
            <a:spAutoFit/>
          </a:bodyPr>
          <a:lstStyle/>
          <a:p>
            <a:r>
              <a:rPr lang="en-GB" sz="1400" dirty="0">
                <a:latin typeface="Arial" panose="020B0604020202020204" pitchFamily="34" charset="0"/>
                <a:ea typeface="Calibri" panose="020F0502020204030204" pitchFamily="34" charset="0"/>
                <a:cs typeface="Times New Roman" panose="02020603050405020304" pitchFamily="18" charset="0"/>
              </a:rPr>
              <a:t>Ecological Framework for Implementation (Durlak &amp; DuPre, 2008: 335).</a:t>
            </a:r>
            <a:endParaRPr lang="en-GB" sz="1400" dirty="0"/>
          </a:p>
        </p:txBody>
      </p:sp>
      <p:sp>
        <p:nvSpPr>
          <p:cNvPr id="2" name="TextBox 1"/>
          <p:cNvSpPr txBox="1"/>
          <p:nvPr/>
        </p:nvSpPr>
        <p:spPr>
          <a:xfrm>
            <a:off x="1431758" y="312821"/>
            <a:ext cx="3525253" cy="523220"/>
          </a:xfrm>
          <a:prstGeom prst="rect">
            <a:avLst/>
          </a:prstGeom>
          <a:noFill/>
        </p:spPr>
        <p:txBody>
          <a:bodyPr wrap="square" rtlCol="0">
            <a:spAutoFit/>
          </a:bodyPr>
          <a:lstStyle/>
          <a:p>
            <a:r>
              <a:rPr lang="en-GB" sz="2800" dirty="0"/>
              <a:t>Deductive Framework</a:t>
            </a:r>
          </a:p>
        </p:txBody>
      </p:sp>
    </p:spTree>
    <p:extLst>
      <p:ext uri="{BB962C8B-B14F-4D97-AF65-F5344CB8AC3E}">
        <p14:creationId xmlns:p14="http://schemas.microsoft.com/office/powerpoint/2010/main" val="423471394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Data analysis process</a:t>
            </a:r>
          </a:p>
        </p:txBody>
      </p:sp>
      <p:sp>
        <p:nvSpPr>
          <p:cNvPr id="3" name="Content Placeholder 2"/>
          <p:cNvSpPr>
            <a:spLocks noGrp="1"/>
          </p:cNvSpPr>
          <p:nvPr>
            <p:ph idx="1"/>
          </p:nvPr>
        </p:nvSpPr>
        <p:spPr/>
        <p:txBody>
          <a:bodyPr/>
          <a:lstStyle/>
          <a:p>
            <a:r>
              <a:rPr lang="en-GB" dirty="0"/>
              <a:t>Development of code book approach </a:t>
            </a:r>
          </a:p>
          <a:p>
            <a:r>
              <a:rPr lang="en-GB" dirty="0" err="1"/>
              <a:t>Nvivo</a:t>
            </a:r>
            <a:r>
              <a:rPr lang="en-GB" dirty="0"/>
              <a:t> coding (deductive/inductive) </a:t>
            </a:r>
            <a:r>
              <a:rPr lang="en-US" dirty="0"/>
              <a:t>(</a:t>
            </a:r>
            <a:r>
              <a:rPr lang="en-US" dirty="0" err="1"/>
              <a:t>Fereday</a:t>
            </a:r>
            <a:r>
              <a:rPr lang="en-US" dirty="0"/>
              <a:t> &amp; Muir-Cochrane, 2006) </a:t>
            </a:r>
            <a:endParaRPr lang="en-GB" dirty="0"/>
          </a:p>
          <a:p>
            <a:r>
              <a:rPr lang="en-GB" dirty="0"/>
              <a:t>Challenges of coding the data set – using inter coder checking</a:t>
            </a:r>
          </a:p>
          <a:p>
            <a:r>
              <a:rPr lang="en-GB" dirty="0"/>
              <a:t>Developing themes – ongoing discussion</a:t>
            </a:r>
          </a:p>
          <a:p>
            <a:r>
              <a:rPr lang="en-GB" dirty="0"/>
              <a:t>Developing the cross case synthesis</a:t>
            </a:r>
          </a:p>
        </p:txBody>
      </p:sp>
    </p:spTree>
    <p:extLst>
      <p:ext uri="{BB962C8B-B14F-4D97-AF65-F5344CB8AC3E}">
        <p14:creationId xmlns:p14="http://schemas.microsoft.com/office/powerpoint/2010/main" val="137325163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4294967295"/>
          </p:nvPr>
        </p:nvPicPr>
        <p:blipFill>
          <a:blip r:embed="rId3"/>
          <a:stretch>
            <a:fillRect/>
          </a:stretch>
        </p:blipFill>
        <p:spPr>
          <a:xfrm>
            <a:off x="1034715" y="2683042"/>
            <a:ext cx="5459413" cy="3854116"/>
          </a:xfrm>
          <a:prstGeom prst="rect">
            <a:avLst/>
          </a:prstGeom>
        </p:spPr>
      </p:pic>
      <p:sp>
        <p:nvSpPr>
          <p:cNvPr id="5" name="TextBox 4"/>
          <p:cNvSpPr txBox="1"/>
          <p:nvPr/>
        </p:nvSpPr>
        <p:spPr>
          <a:xfrm>
            <a:off x="2009274" y="204537"/>
            <a:ext cx="8349915" cy="1754326"/>
          </a:xfrm>
          <a:prstGeom prst="rect">
            <a:avLst/>
          </a:prstGeom>
          <a:noFill/>
        </p:spPr>
        <p:txBody>
          <a:bodyPr wrap="square" rtlCol="0">
            <a:spAutoFit/>
          </a:bodyPr>
          <a:lstStyle/>
          <a:p>
            <a:pPr lvl="0"/>
            <a:r>
              <a:rPr lang="en-GB" dirty="0"/>
              <a:t>RQ1: How have two schools assimilated and implemented LBT?</a:t>
            </a:r>
          </a:p>
          <a:p>
            <a:pPr lvl="0"/>
            <a:r>
              <a:rPr lang="en-GB" dirty="0"/>
              <a:t>Carefully planned process including training, piloting and evaluation.</a:t>
            </a:r>
          </a:p>
          <a:p>
            <a:pPr lvl="0"/>
            <a:r>
              <a:rPr lang="en-GB" dirty="0"/>
              <a:t>Participants: children with a broad range of social skill needs.</a:t>
            </a:r>
          </a:p>
          <a:p>
            <a:pPr lvl="0"/>
            <a:r>
              <a:rPr lang="en-GB" dirty="0"/>
              <a:t>Children participated in a structured, cooperative activity using distinct roles.</a:t>
            </a:r>
          </a:p>
          <a:p>
            <a:pPr lvl="0"/>
            <a:r>
              <a:rPr lang="en-GB" dirty="0"/>
              <a:t>Trained member of staff facilitated LBT.</a:t>
            </a:r>
          </a:p>
          <a:p>
            <a:endParaRPr lang="en-GB" dirty="0"/>
          </a:p>
        </p:txBody>
      </p:sp>
      <p:sp>
        <p:nvSpPr>
          <p:cNvPr id="6" name="TextBox 5"/>
          <p:cNvSpPr txBox="1"/>
          <p:nvPr/>
        </p:nvSpPr>
        <p:spPr>
          <a:xfrm>
            <a:off x="866274" y="2129589"/>
            <a:ext cx="10046368" cy="646331"/>
          </a:xfrm>
          <a:prstGeom prst="rect">
            <a:avLst/>
          </a:prstGeom>
          <a:noFill/>
        </p:spPr>
        <p:txBody>
          <a:bodyPr wrap="square" rtlCol="0">
            <a:spAutoFit/>
          </a:bodyPr>
          <a:lstStyle/>
          <a:p>
            <a:r>
              <a:rPr lang="en-GB" dirty="0"/>
              <a:t>RQ2: </a:t>
            </a:r>
            <a:r>
              <a:rPr lang="en-GB" dirty="0">
                <a:latin typeface="Calibri" panose="020F0502020204030204"/>
              </a:rPr>
              <a:t>What are the factors influencing the implementation of LBT in two mainstream primary schools?</a:t>
            </a:r>
          </a:p>
          <a:p>
            <a:endParaRPr lang="en-GB" dirty="0"/>
          </a:p>
        </p:txBody>
      </p:sp>
      <p:sp>
        <p:nvSpPr>
          <p:cNvPr id="7" name="TextBox 6"/>
          <p:cNvSpPr txBox="1"/>
          <p:nvPr/>
        </p:nvSpPr>
        <p:spPr>
          <a:xfrm>
            <a:off x="6761747" y="3669632"/>
            <a:ext cx="3597442" cy="1754326"/>
          </a:xfrm>
          <a:prstGeom prst="rect">
            <a:avLst/>
          </a:prstGeom>
          <a:noFill/>
        </p:spPr>
        <p:txBody>
          <a:bodyPr wrap="square" rtlCol="0">
            <a:spAutoFit/>
          </a:bodyPr>
          <a:lstStyle/>
          <a:p>
            <a:pPr lvl="0">
              <a:buFont typeface="Arial" panose="020B0604020202020204" pitchFamily="34" charset="0"/>
              <a:buChar char="•"/>
            </a:pPr>
            <a:r>
              <a:rPr lang="en-GB" dirty="0"/>
              <a:t>Broad fit with EFI except:</a:t>
            </a:r>
          </a:p>
          <a:p>
            <a:pPr lvl="0">
              <a:buFont typeface="Arial" panose="020B0604020202020204" pitchFamily="34" charset="0"/>
              <a:buChar char="•"/>
            </a:pPr>
            <a:r>
              <a:rPr lang="en-GB" dirty="0"/>
              <a:t>Facilitator factors</a:t>
            </a:r>
          </a:p>
          <a:p>
            <a:pPr lvl="0">
              <a:buFont typeface="Arial" panose="020B0604020202020204" pitchFamily="34" charset="0"/>
              <a:buChar char="•"/>
            </a:pPr>
            <a:r>
              <a:rPr lang="en-GB" dirty="0"/>
              <a:t>Participant responsiveness</a:t>
            </a:r>
          </a:p>
          <a:p>
            <a:pPr lvl="0">
              <a:buFont typeface="Arial" panose="020B0604020202020204" pitchFamily="34" charset="0"/>
              <a:buChar char="•"/>
            </a:pPr>
            <a:r>
              <a:rPr lang="en-GB" dirty="0"/>
              <a:t>Peer support </a:t>
            </a:r>
          </a:p>
          <a:p>
            <a:pPr lvl="0">
              <a:buFont typeface="Arial" panose="020B0604020202020204" pitchFamily="34" charset="0"/>
              <a:buChar char="•"/>
            </a:pPr>
            <a:r>
              <a:rPr lang="en-GB" dirty="0"/>
              <a:t>Iterative nature of implementation</a:t>
            </a:r>
          </a:p>
          <a:p>
            <a:endParaRPr lang="en-GB" dirty="0"/>
          </a:p>
        </p:txBody>
      </p:sp>
    </p:spTree>
    <p:extLst>
      <p:ext uri="{BB962C8B-B14F-4D97-AF65-F5344CB8AC3E}">
        <p14:creationId xmlns:p14="http://schemas.microsoft.com/office/powerpoint/2010/main" val="1487326795"/>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ircuit">
  <a:themeElements>
    <a:clrScheme name="Circuit">
      <a:dk1>
        <a:sysClr val="windowText" lastClr="000000"/>
      </a:dk1>
      <a:lt1>
        <a:sysClr val="window" lastClr="FFFFFF"/>
      </a:lt1>
      <a:dk2>
        <a:srgbClr val="134770"/>
      </a:dk2>
      <a:lt2>
        <a:srgbClr val="82FFFF"/>
      </a:lt2>
      <a:accent1>
        <a:srgbClr val="9ACD4C"/>
      </a:accent1>
      <a:accent2>
        <a:srgbClr val="FAA93A"/>
      </a:accent2>
      <a:accent3>
        <a:srgbClr val="D35940"/>
      </a:accent3>
      <a:accent4>
        <a:srgbClr val="B258D3"/>
      </a:accent4>
      <a:accent5>
        <a:srgbClr val="63A0CC"/>
      </a:accent5>
      <a:accent6>
        <a:srgbClr val="8AC4A7"/>
      </a:accent6>
      <a:hlink>
        <a:srgbClr val="B8FA56"/>
      </a:hlink>
      <a:folHlink>
        <a:srgbClr val="7AF8CC"/>
      </a:folHlink>
    </a:clrScheme>
    <a:fontScheme name="Circuit">
      <a:majorFont>
        <a:latin typeface="Tw Cen MT" panose="020B0602020104020603"/>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panose="020B06020201040206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ircuit">
      <a:fillStyleLst>
        <a:solidFill>
          <a:schemeClr val="phClr"/>
        </a:solidFill>
        <a:gradFill rotWithShape="1">
          <a:gsLst>
            <a:gs pos="0">
              <a:schemeClr val="phClr">
                <a:tint val="58000"/>
                <a:satMod val="108000"/>
                <a:lumMod val="110000"/>
              </a:schemeClr>
            </a:gs>
            <a:gs pos="100000">
              <a:schemeClr val="phClr">
                <a:tint val="81000"/>
                <a:satMod val="109000"/>
                <a:lumMod val="105000"/>
              </a:schemeClr>
            </a:gs>
          </a:gsLst>
          <a:lin ang="5040000" scaled="0"/>
        </a:gradFill>
        <a:gradFill rotWithShape="1">
          <a:gsLst>
            <a:gs pos="0">
              <a:schemeClr val="phClr">
                <a:tint val="94000"/>
                <a:satMod val="105000"/>
                <a:lumMod val="102000"/>
              </a:schemeClr>
            </a:gs>
            <a:gs pos="100000">
              <a:schemeClr val="phClr">
                <a:shade val="74000"/>
                <a:satMod val="128000"/>
                <a:lumMod val="10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98000"/>
                <a:hueMod val="94000"/>
                <a:satMod val="148000"/>
                <a:lumMod val="150000"/>
              </a:schemeClr>
            </a:gs>
            <a:gs pos="100000">
              <a:schemeClr val="phClr">
                <a:shade val="92000"/>
                <a:hueMod val="104000"/>
                <a:satMod val="140000"/>
                <a:lumMod val="68000"/>
              </a:schemeClr>
            </a:gs>
          </a:gsLst>
          <a:lin ang="5040000" scaled="0"/>
        </a:gradFill>
        <a:blipFill>
          <a:blip xmlns:r="http://schemas.openxmlformats.org/officeDocument/2006/relationships" r:embed="rId1">
            <a:duotone>
              <a:schemeClr val="phClr">
                <a:shade val="88000"/>
                <a:hueMod val="106000"/>
                <a:satMod val="140000"/>
                <a:lumMod val="54000"/>
              </a:schemeClr>
              <a:schemeClr val="phClr">
                <a:tint val="98000"/>
                <a:hueMod val="90000"/>
                <a:satMod val="150000"/>
                <a:lumMod val="160000"/>
              </a:schemeClr>
            </a:duotone>
          </a:blip>
          <a:stretch/>
        </a:blipFill>
      </a:bgFillStyleLst>
    </a:fmtScheme>
  </a:themeElements>
  <a:objectDefaults/>
  <a:extraClrSchemeLst/>
  <a:extLst>
    <a:ext uri="{05A4C25C-085E-4340-85A3-A5531E510DB2}">
      <thm15:themeFamily xmlns:thm15="http://schemas.microsoft.com/office/thememl/2012/main" name="Circuit" id="{0AC2F7E7-15F5-431C-B2A2-456FE929F56C}" vid="{0911B802-464C-4241-8DD9-B60FF88E379F}"/>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95DB272BEE20D244A0E5C183A466A46C" ma:contentTypeVersion="13" ma:contentTypeDescription="Create a new document." ma:contentTypeScope="" ma:versionID="5cf6c4e8b325abfdd0e0797b4d3cee10">
  <xsd:schema xmlns:xsd="http://www.w3.org/2001/XMLSchema" xmlns:xs="http://www.w3.org/2001/XMLSchema" xmlns:p="http://schemas.microsoft.com/office/2006/metadata/properties" xmlns:ns3="1607d3ab-c61f-4ed7-a5bc-3b8082c27856" xmlns:ns4="fa5e378e-b709-4e55-a1fc-703fd4edd451" targetNamespace="http://schemas.microsoft.com/office/2006/metadata/properties" ma:root="true" ma:fieldsID="fc44ca70e16b6cde32990529e9c98ea2" ns3:_="" ns4:_="">
    <xsd:import namespace="1607d3ab-c61f-4ed7-a5bc-3b8082c27856"/>
    <xsd:import namespace="fa5e378e-b709-4e55-a1fc-703fd4edd451"/>
    <xsd:element name="properties">
      <xsd:complexType>
        <xsd:sequence>
          <xsd:element name="documentManagement">
            <xsd:complexType>
              <xsd:all>
                <xsd:element ref="ns3:MediaServiceMetadata" minOccurs="0"/>
                <xsd:element ref="ns3:MediaServiceFastMetadata" minOccurs="0"/>
                <xsd:element ref="ns3:MediaServiceDateTaken" minOccurs="0"/>
                <xsd:element ref="ns4:SharedWithUsers" minOccurs="0"/>
                <xsd:element ref="ns4:SharedWithDetails" minOccurs="0"/>
                <xsd:element ref="ns4:SharingHintHash" minOccurs="0"/>
                <xsd:element ref="ns3:MediaServiceAutoKeyPoints" minOccurs="0"/>
                <xsd:element ref="ns3:MediaServiceKeyPoints" minOccurs="0"/>
                <xsd:element ref="ns3:MediaLengthInSeconds" minOccurs="0"/>
                <xsd:element ref="ns3:MediaServiceAutoTags" minOccurs="0"/>
                <xsd:element ref="ns3:MediaServiceOCR" minOccurs="0"/>
                <xsd:element ref="ns3:MediaServiceGenerationTime" minOccurs="0"/>
                <xsd:element ref="ns3: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607d3ab-c61f-4ed7-a5bc-3b8082c27856"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KeyPoints" ma:index="14" nillable="true" ma:displayName="MediaServiceAutoKeyPoints" ma:hidden="true" ma:internalName="MediaServiceAutoKeyPoints" ma:readOnly="true">
      <xsd:simpleType>
        <xsd:restriction base="dms:Note"/>
      </xsd:simpleType>
    </xsd:element>
    <xsd:element name="MediaServiceKeyPoints" ma:index="15" nillable="true" ma:displayName="KeyPoints" ma:internalName="MediaServiceKeyPoints" ma:readOnly="true">
      <xsd:simpleType>
        <xsd:restriction base="dms:Note">
          <xsd:maxLength value="255"/>
        </xsd:restriction>
      </xsd:simpleType>
    </xsd:element>
    <xsd:element name="MediaLengthInSeconds" ma:index="16" nillable="true" ma:displayName="Length (seconds)" ma:internalName="MediaLengthInSeconds" ma:readOnly="true">
      <xsd:simpleType>
        <xsd:restriction base="dms:Unknown"/>
      </xsd:simpleType>
    </xsd:element>
    <xsd:element name="MediaServiceAutoTags" ma:index="17" nillable="true" ma:displayName="Tags" ma:internalName="MediaServiceAutoTags" ma:readOnly="true">
      <xsd:simpleType>
        <xsd:restriction base="dms:Text"/>
      </xsd:simpleType>
    </xsd:element>
    <xsd:element name="MediaServiceOCR" ma:index="18" nillable="true" ma:displayName="Extracted Text" ma:internalName="MediaServiceOCR" ma:readOnly="true">
      <xsd:simpleType>
        <xsd:restriction base="dms:Note">
          <xsd:maxLength value="255"/>
        </xsd:restriction>
      </xsd:simpleType>
    </xsd:element>
    <xsd:element name="MediaServiceGenerationTime" ma:index="19" nillable="true" ma:displayName="MediaServiceGenerationTime" ma:hidden="true" ma:internalName="MediaServiceGenerationTime" ma:readOnly="true">
      <xsd:simpleType>
        <xsd:restriction base="dms:Text"/>
      </xsd:simpleType>
    </xsd:element>
    <xsd:element name="MediaServiceEventHashCode" ma:index="20"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fa5e378e-b709-4e55-a1fc-703fd4edd451" elementFormDefault="qualified">
    <xsd:import namespace="http://schemas.microsoft.com/office/2006/documentManagement/types"/>
    <xsd:import namespace="http://schemas.microsoft.com/office/infopath/2007/PartnerControls"/>
    <xsd:element name="SharedWithUsers" ma:index="11"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2" nillable="true" ma:displayName="Shared With Details" ma:internalName="SharedWithDetails" ma:readOnly="true">
      <xsd:simpleType>
        <xsd:restriction base="dms:Note">
          <xsd:maxLength value="255"/>
        </xsd:restriction>
      </xsd:simpleType>
    </xsd:element>
    <xsd:element name="SharingHintHash" ma:index="13"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C9783C8E-8FEE-4DD4-8D5B-37414A4BFACD}">
  <ds:schemaRefs>
    <ds:schemaRef ds:uri="http://schemas.microsoft.com/sharepoint/v3/contenttype/forms"/>
  </ds:schemaRefs>
</ds:datastoreItem>
</file>

<file path=customXml/itemProps2.xml><?xml version="1.0" encoding="utf-8"?>
<ds:datastoreItem xmlns:ds="http://schemas.openxmlformats.org/officeDocument/2006/customXml" ds:itemID="{18545088-94D4-4707-86F9-CB351D55A71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607d3ab-c61f-4ed7-a5bc-3b8082c27856"/>
    <ds:schemaRef ds:uri="fa5e378e-b709-4e55-a1fc-703fd4edd45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4398797E-62CD-4BFB-82E4-6C7E5ACE7E08}">
  <ds:schemaRefs>
    <ds:schemaRef ds:uri="1607d3ab-c61f-4ed7-a5bc-3b8082c27856"/>
    <ds:schemaRef ds:uri="http://schemas.openxmlformats.org/package/2006/metadata/core-properties"/>
    <ds:schemaRef ds:uri="http://purl.org/dc/terms/"/>
    <ds:schemaRef ds:uri="http://schemas.microsoft.com/office/infopath/2007/PartnerControls"/>
    <ds:schemaRef ds:uri="fa5e378e-b709-4e55-a1fc-703fd4edd451"/>
    <ds:schemaRef ds:uri="http://schemas.microsoft.com/office/2006/documentManagement/types"/>
    <ds:schemaRef ds:uri="http://schemas.microsoft.com/office/2006/metadata/properties"/>
    <ds:schemaRef ds:uri="http://purl.org/dc/elements/1.1/"/>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Circuit</Template>
  <TotalTime>0</TotalTime>
  <Words>1070</Words>
  <Application>Microsoft Office PowerPoint</Application>
  <PresentationFormat>Widescreen</PresentationFormat>
  <Paragraphs>102</Paragraphs>
  <Slides>11</Slides>
  <Notes>10</Notes>
  <HiddenSlides>0</HiddenSlides>
  <MMClips>1</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11</vt:i4>
      </vt:variant>
    </vt:vector>
  </HeadingPairs>
  <TitlesOfParts>
    <vt:vector size="15" baseType="lpstr">
      <vt:lpstr>Arial</vt:lpstr>
      <vt:lpstr>Calibri</vt:lpstr>
      <vt:lpstr>Tw Cen MT</vt:lpstr>
      <vt:lpstr>Circuit</vt:lpstr>
      <vt:lpstr>Supporting doctoral students with qualitative research – theoretically driven thematic analysis</vt:lpstr>
      <vt:lpstr>Research within the ITEP Prof doc Programme</vt:lpstr>
      <vt:lpstr>previous experience</vt:lpstr>
      <vt:lpstr>Developing the research commission</vt:lpstr>
      <vt:lpstr>Undertaking the a1</vt:lpstr>
      <vt:lpstr>Doctoral research summary - Evans and Bond (in press)</vt:lpstr>
      <vt:lpstr>PowerPoint Presentation</vt:lpstr>
      <vt:lpstr>Data analysis process</vt:lpstr>
      <vt:lpstr>PowerPoint Presentation</vt:lpstr>
      <vt:lpstr>Writing up</vt:lpstr>
      <vt:lpstr>Concluding thoughts</vt:lpstr>
    </vt:vector>
  </TitlesOfParts>
  <Company>University of Manchester</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Supporting doctoral students with qualitative research</dc:title>
  <dc:creator>Caroline Bond</dc:creator>
  <cp:lastModifiedBy>Hannah Wilkinson</cp:lastModifiedBy>
  <cp:revision>17</cp:revision>
  <dcterms:created xsi:type="dcterms:W3CDTF">2021-02-23T13:37:22Z</dcterms:created>
  <dcterms:modified xsi:type="dcterms:W3CDTF">2022-10-18T10:43:27Z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0x01010095DB272BEE20D244A0E5C183A466A46C</vt:lpwstr>
  </property>
</Properties>
</file>