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264" r:id="rId5"/>
    <p:sldId id="275" r:id="rId6"/>
    <p:sldId id="263" r:id="rId7"/>
    <p:sldId id="276" r:id="rId8"/>
    <p:sldId id="269" r:id="rId9"/>
    <p:sldId id="258" r:id="rId10"/>
    <p:sldId id="256" r:id="rId11"/>
    <p:sldId id="277" r:id="rId12"/>
    <p:sldId id="270" r:id="rId13"/>
    <p:sldId id="266" r:id="rId14"/>
    <p:sldId id="267" r:id="rId15"/>
    <p:sldId id="259" r:id="rId16"/>
    <p:sldId id="273" r:id="rId17"/>
    <p:sldId id="260" r:id="rId18"/>
    <p:sldId id="271" r:id="rId19"/>
    <p:sldId id="268" r:id="rId20"/>
    <p:sldId id="278" r:id="rId21"/>
    <p:sldId id="272" r:id="rId22"/>
    <p:sldId id="261"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75DEFD-0B15-8577-F5A6-524C12DCCE64}" v="26" dt="2022-01-06T21:06:20.652"/>
    <p1510:client id="{6FD59444-6976-455A-897E-6E206D372510}" v="20" dt="2022-01-06T21:04:22.284"/>
    <p1510:client id="{9438E25C-D630-E353-687C-AB31D2B03EF6}" v="7" dt="2022-01-11T19:16:20.051"/>
    <p1510:client id="{95B9798D-85B9-C353-4F1E-3BAE53966FF9}" v="4" dt="2022-01-09T10:25:54.452"/>
    <p1510:client id="{A6874967-3DBE-7A98-9A19-65FBA78FFE20}" v="36" dt="2022-01-13T18:30:49.141"/>
    <p1510:client id="{D30F65D6-BF47-E9A4-9F8D-FBFFA0B2AC90}" v="46" dt="2023-01-12T10:57:27.3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96" autoAdjust="0"/>
    <p:restoredTop sz="86015" autoAdjust="0"/>
  </p:normalViewPr>
  <p:slideViewPr>
    <p:cSldViewPr snapToGrid="0">
      <p:cViewPr varScale="1">
        <p:scale>
          <a:sx n="100" d="100"/>
          <a:sy n="100" d="100"/>
        </p:scale>
        <p:origin x="12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7F2219-ACC0-4C51-AA54-E6A5763C0EFD}" type="datetimeFigureOut">
              <a:rPr lang="en-GB" smtClean="0"/>
              <a:t>27/02/2023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BE2DBB-8D9C-4868-B7D4-8C0D76DB225A}" type="slidenum">
              <a:rPr lang="en-GB" smtClean="0"/>
              <a:t>‹#›</a:t>
            </a:fld>
            <a:endParaRPr lang="en-GB"/>
          </a:p>
        </p:txBody>
      </p:sp>
    </p:spTree>
    <p:extLst>
      <p:ext uri="{BB962C8B-B14F-4D97-AF65-F5344CB8AC3E}">
        <p14:creationId xmlns:p14="http://schemas.microsoft.com/office/powerpoint/2010/main" val="3676014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n-lt"/>
                <a:cs typeface="+mn-lt"/>
              </a:rPr>
              <a:t>THANK</a:t>
            </a:r>
            <a:r>
              <a:rPr lang="en-US" sz="1200" baseline="0" dirty="0">
                <a:ea typeface="+mn-lt"/>
                <a:cs typeface="+mn-lt"/>
              </a:rPr>
              <a:t> YOU for inviting me to speak today: </a:t>
            </a:r>
          </a:p>
        </p:txBody>
      </p:sp>
      <p:sp>
        <p:nvSpPr>
          <p:cNvPr id="4" name="Slide Number Placeholder 3"/>
          <p:cNvSpPr>
            <a:spLocks noGrp="1"/>
          </p:cNvSpPr>
          <p:nvPr>
            <p:ph type="sldNum" sz="quarter" idx="10"/>
          </p:nvPr>
        </p:nvSpPr>
        <p:spPr/>
        <p:txBody>
          <a:bodyPr/>
          <a:lstStyle/>
          <a:p>
            <a:fld id="{3BBE2DBB-8D9C-4868-B7D4-8C0D76DB225A}" type="slidenum">
              <a:rPr lang="en-GB" smtClean="0"/>
              <a:t>1</a:t>
            </a:fld>
            <a:endParaRPr lang="en-GB"/>
          </a:p>
        </p:txBody>
      </p:sp>
    </p:spTree>
    <p:extLst>
      <p:ext uri="{BB962C8B-B14F-4D97-AF65-F5344CB8AC3E}">
        <p14:creationId xmlns:p14="http://schemas.microsoft.com/office/powerpoint/2010/main" val="2585504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Aphra </a:t>
            </a:r>
            <a:r>
              <a:rPr lang="en-US" dirty="0" err="1"/>
              <a:t>Behn</a:t>
            </a:r>
            <a:r>
              <a:rPr lang="en-US" dirty="0"/>
              <a:t> - one of the most influential dramatists of the late 17th century, also a celebrated poet and novelist.</a:t>
            </a:r>
          </a:p>
          <a:p>
            <a:r>
              <a:rPr lang="en-US" dirty="0">
                <a:cs typeface="Calibri"/>
              </a:rPr>
              <a:t>As famous as  Shakespeare in her time </a:t>
            </a:r>
            <a:r>
              <a:rPr lang="en-US" dirty="0">
                <a:cs typeface="Calibri"/>
                <a:sym typeface="Wingdings" panose="05000000000000000000" pitchFamily="2" charset="2"/>
              </a:rPr>
              <a:t> why don’t we remember her </a:t>
            </a:r>
          </a:p>
          <a:p>
            <a:endParaRPr lang="en-US" dirty="0">
              <a:cs typeface="Calibri"/>
              <a:sym typeface="Wingdings" panose="05000000000000000000" pitchFamily="2" charset="2"/>
            </a:endParaRPr>
          </a:p>
          <a:p>
            <a:r>
              <a:rPr lang="en-US" dirty="0">
                <a:cs typeface="Calibri"/>
                <a:sym typeface="Wingdings" panose="05000000000000000000" pitchFamily="2" charset="2"/>
              </a:rPr>
              <a:t>Interesting that my y7 class only suggested her identity in relation to his – wife, mother, mistress, sister etc. </a:t>
            </a:r>
            <a:endParaRPr lang="en-US" dirty="0">
              <a:cs typeface="Calibri"/>
            </a:endParaRPr>
          </a:p>
        </p:txBody>
      </p:sp>
      <p:sp>
        <p:nvSpPr>
          <p:cNvPr id="4" name="Slide Number Placeholder 3"/>
          <p:cNvSpPr>
            <a:spLocks noGrp="1"/>
          </p:cNvSpPr>
          <p:nvPr>
            <p:ph type="sldNum" sz="quarter" idx="5"/>
          </p:nvPr>
        </p:nvSpPr>
        <p:spPr/>
        <p:txBody>
          <a:bodyPr/>
          <a:lstStyle/>
          <a:p>
            <a:fld id="{9FE2DFD4-B64E-4748-A5A5-54C96E3973B8}" type="slidenum">
              <a:rPr lang="en-US"/>
              <a:t>11</a:t>
            </a:fld>
            <a:endParaRPr lang="en-US"/>
          </a:p>
        </p:txBody>
      </p:sp>
    </p:spTree>
    <p:extLst>
      <p:ext uri="{BB962C8B-B14F-4D97-AF65-F5344CB8AC3E}">
        <p14:creationId xmlns:p14="http://schemas.microsoft.com/office/powerpoint/2010/main" val="3077479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As could be expected, a full range of views was expressed. </a:t>
            </a:r>
          </a:p>
          <a:p>
            <a:pPr algn="just"/>
            <a:r>
              <a:rPr lang="en-GB" dirty="0"/>
              <a:t>Many students were positively engaged and frequently referred to the excitement of learning about a topic that isn't often visible in everyday society.</a:t>
            </a:r>
          </a:p>
          <a:p>
            <a:pPr algn="just"/>
            <a:r>
              <a:rPr lang="en-GB" dirty="0"/>
              <a:t>"I don't know much about famous figures who were female.“</a:t>
            </a:r>
          </a:p>
          <a:p>
            <a:pPr algn="just"/>
            <a:r>
              <a:rPr lang="en-GB" dirty="0"/>
              <a:t>"I am interested because I want to learn and understand why women have been treated differently."</a:t>
            </a:r>
          </a:p>
          <a:p>
            <a:pPr algn="just"/>
            <a:r>
              <a:rPr lang="en-GB" dirty="0"/>
              <a:t>Other students felt less at ease – sense of frustration</a:t>
            </a:r>
            <a:r>
              <a:rPr lang="en-GB" baseline="0" dirty="0"/>
              <a:t> – I’ve heard this all before, not beneficial </a:t>
            </a:r>
            <a:endParaRPr lang="en-GB" dirty="0"/>
          </a:p>
          <a:p>
            <a:pPr algn="just"/>
            <a:r>
              <a:rPr lang="en-GB" dirty="0"/>
              <a:t>while a small minority expressed attitudes that we would seek to challenge. Many told us that they wanted to engage but are often discouraged, for fear of saying the wrong thing. </a:t>
            </a:r>
            <a:r>
              <a:rPr lang="en-GB" dirty="0">
                <a:sym typeface="Wingdings" panose="05000000000000000000" pitchFamily="2" charset="2"/>
              </a:rPr>
              <a:t> sense of blame </a:t>
            </a:r>
          </a:p>
          <a:p>
            <a:pPr algn="just"/>
            <a:endParaRPr lang="en-GB" dirty="0">
              <a:sym typeface="Wingdings" panose="05000000000000000000" pitchFamily="2" charset="2"/>
            </a:endParaRPr>
          </a:p>
          <a:p>
            <a:pPr algn="just"/>
            <a:r>
              <a:rPr lang="en-GB" dirty="0">
                <a:sym typeface="Wingdings" panose="05000000000000000000" pitchFamily="2" charset="2"/>
              </a:rPr>
              <a:t>Questions? Do these findings surprise you? Does anything stand out?  Something to start the discussion. </a:t>
            </a:r>
          </a:p>
          <a:p>
            <a:pPr algn="just"/>
            <a:endParaRPr lang="en-GB" dirty="0">
              <a:sym typeface="Wingdings" panose="05000000000000000000" pitchFamily="2" charset="2"/>
            </a:endParaRPr>
          </a:p>
          <a:p>
            <a:pPr algn="just"/>
            <a:r>
              <a:rPr lang="en-GB" dirty="0">
                <a:sym typeface="Wingdings" panose="05000000000000000000" pitchFamily="2" charset="2"/>
              </a:rPr>
              <a:t>Worth mentioning there that, should you undertake this kind of work in your own school, you may come across disturbing comments. Worth considering processes to follow should this happen, going down safeguarding route etc. </a:t>
            </a:r>
            <a:endParaRPr lang="en-GB" dirty="0"/>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12</a:t>
            </a:fld>
            <a:endParaRPr lang="en-GB"/>
          </a:p>
        </p:txBody>
      </p:sp>
    </p:spTree>
    <p:extLst>
      <p:ext uri="{BB962C8B-B14F-4D97-AF65-F5344CB8AC3E}">
        <p14:creationId xmlns:p14="http://schemas.microsoft.com/office/powerpoint/2010/main" val="518898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AutoNum type="arabicPeriod"/>
            </a:pPr>
            <a:r>
              <a:rPr lang="en-GB" b="1" dirty="0"/>
              <a:t>Build trust</a:t>
            </a:r>
            <a:br>
              <a:rPr lang="en-GB" dirty="0"/>
            </a:br>
            <a:br>
              <a:rPr lang="en-GB" dirty="0"/>
            </a:br>
            <a:r>
              <a:rPr lang="en-GB" dirty="0"/>
              <a:t>This is all about building trust and facilitating a two-way dialogue. We must really listen to what young men have to say. They need to feel safe and respected, which will then allow them to open up, be vulnerable and consider different perspectives. At school, we have found that giving them the opportunity to be part of the debate and to have their voices heard, be that in pastoral lessons or writing in a student magazine, is the first step towards positive engagement.</a:t>
            </a:r>
          </a:p>
          <a:p>
            <a:pPr marL="514350" indent="-514350">
              <a:buAutoNum type="arabicPeriod"/>
            </a:pPr>
            <a:endParaRPr lang="en-GB" dirty="0"/>
          </a:p>
          <a:p>
            <a:pPr marL="0" indent="0">
              <a:buNone/>
            </a:pPr>
            <a:r>
              <a:rPr lang="en-GB" dirty="0"/>
              <a:t>People have asked, does the sex of the teacher matter? E.g. should it be a male teacher having these conversations with young men? </a:t>
            </a:r>
          </a:p>
          <a:p>
            <a:pPr marL="0" indent="0">
              <a:buNone/>
            </a:pPr>
            <a:r>
              <a:rPr lang="en-GB" dirty="0"/>
              <a:t>From what we found, no – all about the relationship with students, sex irrelevant so long as have trust and respect. </a:t>
            </a:r>
          </a:p>
          <a:p>
            <a:pPr marL="0" indent="0">
              <a:buNone/>
            </a:pPr>
            <a:r>
              <a:rPr lang="en-GB" dirty="0"/>
              <a:t>My conversation with Y12 after lessons. </a:t>
            </a:r>
          </a:p>
          <a:p>
            <a:pPr marL="514350" indent="-514350">
              <a:buAutoNum type="arabicPeriod"/>
            </a:pPr>
            <a:endParaRPr lang="en-GB" dirty="0"/>
          </a:p>
          <a:p>
            <a:pPr marL="0" indent="0">
              <a:buNone/>
            </a:pPr>
            <a:r>
              <a:rPr lang="en-GB" b="1" dirty="0"/>
              <a:t>2. Model inclusive language</a:t>
            </a:r>
            <a:br>
              <a:rPr lang="en-GB" dirty="0"/>
            </a:br>
            <a:br>
              <a:rPr lang="en-GB" dirty="0"/>
            </a:br>
            <a:r>
              <a:rPr lang="en-GB" dirty="0"/>
              <a:t>Many young men share concerns about how they will be perceived if they speak up in favour of feminism or condemn a sexist comment. Young people want to fit in, and challenging inequality can be intimidating. As a school, we are actively working to support our students to get past this fear, by modelling inclusive language and behaviour. </a:t>
            </a:r>
          </a:p>
          <a:p>
            <a:pPr marL="0" indent="0">
              <a:buNone/>
            </a:pPr>
            <a:r>
              <a:rPr lang="en-GB" dirty="0"/>
              <a:t>Teachers as </a:t>
            </a:r>
            <a:r>
              <a:rPr lang="en-GB" dirty="0" err="1"/>
              <a:t>rolemodels</a:t>
            </a:r>
            <a:r>
              <a:rPr lang="en-GB" dirty="0"/>
              <a:t>. </a:t>
            </a:r>
          </a:p>
          <a:p>
            <a:r>
              <a:rPr lang="en-GB" dirty="0"/>
              <a:t>e.g. ‘that’s such a girly book’. Gentle questioning – what makes you say that? What is a 'girly' book? How do you think that makes X feel etc? </a:t>
            </a:r>
          </a:p>
          <a:p>
            <a:endParaRPr lang="en-GB" dirty="0">
              <a:cs typeface="Calibri"/>
            </a:endParaRPr>
          </a:p>
          <a:p>
            <a:pPr marL="0" indent="0">
              <a:buNone/>
            </a:pPr>
            <a:r>
              <a:rPr lang="en-GB" dirty="0"/>
              <a:t>Dedicating time to discussion, such as the "On This Day She" lessons, and empowering students to speak up in favour of equality, forms a key part of our pastoral curriculum. </a:t>
            </a:r>
          </a:p>
          <a:p>
            <a:pPr marL="0" indent="0">
              <a:buNone/>
            </a:pPr>
            <a:endParaRPr lang="en-GB" dirty="0"/>
          </a:p>
          <a:p>
            <a:pPr marL="0" indent="0">
              <a:buNone/>
            </a:pPr>
            <a:endParaRPr lang="en-GB" dirty="0"/>
          </a:p>
          <a:p>
            <a:pPr marL="514350" indent="-514350">
              <a:buAutoNum type="arabicPeriod"/>
            </a:pPr>
            <a:r>
              <a:rPr lang="en-GB" b="1" dirty="0"/>
              <a:t>Introduce the concept of intersectionality</a:t>
            </a:r>
            <a:br>
              <a:rPr lang="en-GB" dirty="0"/>
            </a:br>
            <a:br>
              <a:rPr lang="en-GB" dirty="0"/>
            </a:br>
            <a:r>
              <a:rPr lang="en-GB" dirty="0"/>
              <a:t>The national narrative on gender equality often refers, and rightly so, to the privileges of masculinity. In the same conversations, it is vital to listen to young men about how the patriarchy and conventional masculinities affect them, too. At school, we are working to introduce students to the concept of intersectionality. Giving them an understanding of different biases and structural factors is key in helping them to understand the barriers to progress faced by different individuals. </a:t>
            </a:r>
            <a:r>
              <a:rPr lang="en-GB" dirty="0">
                <a:sym typeface="Wingdings" panose="05000000000000000000" pitchFamily="2" charset="2"/>
              </a:rPr>
              <a:t> will aim to do this in this year’s IWD work with sport – effects on men</a:t>
            </a:r>
            <a:r>
              <a:rPr lang="en-GB" baseline="0" dirty="0">
                <a:sym typeface="Wingdings" panose="05000000000000000000" pitchFamily="2" charset="2"/>
              </a:rPr>
              <a:t> </a:t>
            </a:r>
            <a:endParaRPr lang="en-GB" dirty="0"/>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13</a:t>
            </a:fld>
            <a:endParaRPr lang="en-GB"/>
          </a:p>
        </p:txBody>
      </p:sp>
    </p:spTree>
    <p:extLst>
      <p:ext uri="{BB962C8B-B14F-4D97-AF65-F5344CB8AC3E}">
        <p14:creationId xmlns:p14="http://schemas.microsoft.com/office/powerpoint/2010/main" val="4165010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Immediately after – TES article, school magazine etc. </a:t>
            </a:r>
          </a:p>
          <a:p>
            <a:endParaRPr lang="en-US" dirty="0">
              <a:ea typeface="Calibri"/>
              <a:cs typeface="Calibri"/>
            </a:endParaRPr>
          </a:p>
          <a:p>
            <a:r>
              <a:rPr lang="en-US" dirty="0">
                <a:ea typeface="Calibri"/>
                <a:cs typeface="Calibri"/>
              </a:rPr>
              <a:t>Obviously now, two years down the line – more has been done </a:t>
            </a:r>
            <a:endParaRPr lang="en-US" dirty="0"/>
          </a:p>
          <a:p>
            <a:endParaRPr lang="en-US" dirty="0">
              <a:ea typeface="Calibri"/>
              <a:cs typeface="Calibri"/>
            </a:endParaRPr>
          </a:p>
          <a:p>
            <a:pPr marL="171450" indent="-171450">
              <a:buFont typeface="Calibri"/>
              <a:buChar char="-"/>
            </a:pPr>
            <a:r>
              <a:rPr lang="en-US" dirty="0">
                <a:ea typeface="Calibri"/>
                <a:cs typeface="Calibri"/>
              </a:rPr>
              <a:t>On This Day She lessons still being used for new Y7 pupils</a:t>
            </a:r>
          </a:p>
          <a:p>
            <a:pPr marL="171450" indent="-171450">
              <a:buFont typeface="Calibri"/>
              <a:buChar char="-"/>
            </a:pPr>
            <a:r>
              <a:rPr lang="en-US" dirty="0">
                <a:ea typeface="Calibri"/>
                <a:cs typeface="Calibri"/>
              </a:rPr>
              <a:t>Last year, IWD pastoral lessons on women in sport – IWD become established theme in school calendar </a:t>
            </a:r>
          </a:p>
          <a:p>
            <a:pPr marL="171450" indent="-171450">
              <a:buFont typeface="Calibri"/>
              <a:buChar char="-"/>
            </a:pPr>
            <a:r>
              <a:rPr lang="en-US" dirty="0">
                <a:ea typeface="Calibri"/>
                <a:cs typeface="Calibri"/>
              </a:rPr>
              <a:t>March 2022 – first whole-school assembly on IWD</a:t>
            </a:r>
          </a:p>
          <a:p>
            <a:pPr marL="171450" indent="-171450">
              <a:buFont typeface="Calibri"/>
              <a:buChar char="-"/>
            </a:pPr>
            <a:r>
              <a:rPr lang="en-US" dirty="0">
                <a:ea typeface="Calibri"/>
                <a:cs typeface="Calibri"/>
              </a:rPr>
              <a:t>2023 – project bringing together boys and girls from both divisions to talk about sexual harassment assemblies etc. - communication between the two schools </a:t>
            </a:r>
          </a:p>
        </p:txBody>
      </p:sp>
      <p:sp>
        <p:nvSpPr>
          <p:cNvPr id="4" name="Slide Number Placeholder 3"/>
          <p:cNvSpPr>
            <a:spLocks noGrp="1"/>
          </p:cNvSpPr>
          <p:nvPr>
            <p:ph type="sldNum" sz="quarter" idx="5"/>
          </p:nvPr>
        </p:nvSpPr>
        <p:spPr/>
        <p:txBody>
          <a:bodyPr/>
          <a:lstStyle/>
          <a:p>
            <a:fld id="{3BBE2DBB-8D9C-4868-B7D4-8C0D76DB225A}" type="slidenum">
              <a:rPr lang="en-GB" smtClean="0"/>
              <a:t>14</a:t>
            </a:fld>
            <a:endParaRPr lang="en-GB"/>
          </a:p>
        </p:txBody>
      </p:sp>
    </p:spTree>
    <p:extLst>
      <p:ext uri="{BB962C8B-B14F-4D97-AF65-F5344CB8AC3E}">
        <p14:creationId xmlns:p14="http://schemas.microsoft.com/office/powerpoint/2010/main" val="16379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next question we need to ask, as a profession =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lessons didn’t transform students’ attitudes overnight and turn them all into ardent feminists.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know that there is more work to do to positively engage students with gender equality issues. The "On This Day She" lessons have provided us with a fantastic platform upon which to build moving forward.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a profession, we have a delicate balance to strike: we must be committed to promoting gender equality, while also ensuring that young men don't feel alienated and unprepared to join in the conversation. To make meaningful progress, they must be positively engaged in the debate - this, in turn, will help to further the equality agenda for women and girls.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Thinking about where we go next </a:t>
            </a:r>
            <a:r>
              <a:rPr lang="en-US" sz="1200" dirty="0">
                <a:sym typeface="Wingdings" panose="05000000000000000000" pitchFamily="2" charset="2"/>
              </a:rPr>
              <a:t> International Women’s Day this year, other events throughout year.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15</a:t>
            </a:fld>
            <a:endParaRPr lang="en-GB"/>
          </a:p>
        </p:txBody>
      </p:sp>
    </p:spTree>
    <p:extLst>
      <p:ext uri="{BB962C8B-B14F-4D97-AF65-F5344CB8AC3E}">
        <p14:creationId xmlns:p14="http://schemas.microsoft.com/office/powerpoint/2010/main" val="2431164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16</a:t>
            </a:fld>
            <a:endParaRPr lang="en-GB"/>
          </a:p>
        </p:txBody>
      </p:sp>
    </p:spTree>
    <p:extLst>
      <p:ext uri="{BB962C8B-B14F-4D97-AF65-F5344CB8AC3E}">
        <p14:creationId xmlns:p14="http://schemas.microsoft.com/office/powerpoint/2010/main" val="3349907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panose="020F0502020204030204"/>
              </a:rPr>
              <a:t>1. allies ideally people with authority – use their authority to help you lead </a:t>
            </a:r>
            <a:endParaRPr lang="en-US" dirty="0"/>
          </a:p>
          <a:p>
            <a:pPr>
              <a:defRPr/>
            </a:pPr>
            <a:r>
              <a:rPr lang="en-US" dirty="0">
                <a:cs typeface="Calibri" panose="020F0502020204030204"/>
              </a:rPr>
              <a:t>2. Do your research and go in with a plan. People in schools are busy - you going in with a concrete plan means they are far more likely to say yes – you've already done lots of the work for them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3. – make sure they understand your rationale. Showing respect for their experience, acknowledging need to work together – also be positive – if they understand why doing </a:t>
            </a:r>
            <a:r>
              <a:rPr lang="en-US" dirty="0" err="1">
                <a:cs typeface="Calibri" panose="020F0502020204030204"/>
              </a:rPr>
              <a:t>sth</a:t>
            </a:r>
            <a:r>
              <a:rPr lang="en-US" dirty="0">
                <a:cs typeface="Calibri" panose="020F0502020204030204"/>
              </a:rPr>
              <a:t> and benefit to pupils, you're onto a winner </a:t>
            </a:r>
          </a:p>
          <a:p>
            <a:pPr>
              <a:defRPr/>
            </a:pPr>
            <a:r>
              <a:rPr lang="en-US" dirty="0">
                <a:cs typeface="Calibri" panose="020F0502020204030204"/>
              </a:rPr>
              <a:t>4. takes time – deep breath, ground yourself, radical candor </a:t>
            </a:r>
          </a:p>
          <a:p>
            <a:pPr>
              <a:defRPr/>
            </a:pPr>
            <a:r>
              <a:rPr lang="en-US" dirty="0">
                <a:cs typeface="Calibri" panose="020F0502020204030204"/>
              </a:rPr>
              <a:t>5. Just have a go! Worst they can say is no – supportive schools should be saying yes. Shows if right place for you – they should be encouraging your professional development </a:t>
            </a:r>
          </a:p>
          <a:p>
            <a:pPr>
              <a:defRPr/>
            </a:pPr>
            <a:endParaRPr lang="en-US" dirty="0">
              <a:ea typeface="Calibri" panose="020F0502020204030204"/>
              <a:cs typeface="Calibri" panose="020F0502020204030204"/>
            </a:endParaRPr>
          </a:p>
          <a:p>
            <a:pPr>
              <a:defRPr/>
            </a:pPr>
            <a:r>
              <a:rPr lang="en-US" dirty="0">
                <a:ea typeface="Calibri" panose="020F0502020204030204"/>
                <a:cs typeface="Calibri" panose="020F0502020204030204"/>
              </a:rPr>
              <a:t>--&gt; this is undoubtedly once of the things that 'spring boarded' my career in terms of getting DEI role/Head of German </a:t>
            </a:r>
          </a:p>
        </p:txBody>
      </p:sp>
      <p:sp>
        <p:nvSpPr>
          <p:cNvPr id="4" name="Slide Number Placeholder 3"/>
          <p:cNvSpPr>
            <a:spLocks noGrp="1"/>
          </p:cNvSpPr>
          <p:nvPr>
            <p:ph type="sldNum" sz="quarter" idx="10"/>
          </p:nvPr>
        </p:nvSpPr>
        <p:spPr/>
        <p:txBody>
          <a:bodyPr/>
          <a:lstStyle/>
          <a:p>
            <a:fld id="{3BBE2DBB-8D9C-4868-B7D4-8C0D76DB225A}" type="slidenum">
              <a:rPr lang="en-GB" smtClean="0"/>
              <a:t>17</a:t>
            </a:fld>
            <a:endParaRPr lang="en-GB"/>
          </a:p>
        </p:txBody>
      </p:sp>
    </p:spTree>
    <p:extLst>
      <p:ext uri="{BB962C8B-B14F-4D97-AF65-F5344CB8AC3E}">
        <p14:creationId xmlns:p14="http://schemas.microsoft.com/office/powerpoint/2010/main" val="1492335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pre-prepped questions in case no one has any / to start the conversation </a:t>
            </a:r>
          </a:p>
          <a:p>
            <a:endParaRPr lang="en-GB" dirty="0"/>
          </a:p>
          <a:p>
            <a:pPr marL="228600" indent="-228600">
              <a:buAutoNum type="arabicPeriod"/>
            </a:pPr>
            <a:r>
              <a:rPr lang="en-GB" dirty="0"/>
              <a:t>Where I mentioned about finding allies with authority – is it more important to approach people with authority who you don’t necessarily know as well/unsure of if they will support your ideas, or allies who are less senior but you are sure of their support? </a:t>
            </a:r>
          </a:p>
          <a:p>
            <a:pPr marL="171450" indent="-171450">
              <a:buFontTx/>
              <a:buChar char="-"/>
            </a:pPr>
            <a:r>
              <a:rPr lang="en-GB" dirty="0"/>
              <a:t>Great question! I asked Fay this when I was setting out. </a:t>
            </a:r>
          </a:p>
          <a:p>
            <a:pPr marL="171450" indent="-171450">
              <a:buFontTx/>
              <a:buChar char="-"/>
            </a:pPr>
            <a:r>
              <a:rPr lang="en-GB" dirty="0"/>
              <a:t>- honest answer is a bit of both </a:t>
            </a:r>
          </a:p>
          <a:p>
            <a:pPr marL="171450" indent="-171450">
              <a:buFontTx/>
              <a:buChar char="-"/>
            </a:pPr>
            <a:r>
              <a:rPr lang="en-GB" dirty="0"/>
              <a:t>Obviously not going to be best friends with headteacher on day 1 </a:t>
            </a:r>
            <a:r>
              <a:rPr lang="en-GB" dirty="0">
                <a:sym typeface="Wingdings" panose="05000000000000000000" pitchFamily="2" charset="2"/>
              </a:rPr>
              <a:t> here’s where your networking skills come in . Staffroom coffee, sitting next to someone senior at lunch. Make effort to get to know them, find out what’s important to them. They can also suss you out. </a:t>
            </a:r>
          </a:p>
          <a:p>
            <a:pPr marL="171450" indent="-171450">
              <a:buFontTx/>
              <a:buChar char="-"/>
            </a:pPr>
            <a:endParaRPr lang="en-GB" dirty="0">
              <a:sym typeface="Wingdings" panose="05000000000000000000" pitchFamily="2" charset="2"/>
            </a:endParaRPr>
          </a:p>
          <a:p>
            <a:pPr marL="0" indent="0">
              <a:buFontTx/>
              <a:buNone/>
            </a:pPr>
            <a:endParaRPr lang="en-GB" dirty="0">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3BBE2DBB-8D9C-4868-B7D4-8C0D76DB225A}" type="slidenum">
              <a:rPr lang="en-GB" smtClean="0"/>
              <a:t>18</a:t>
            </a:fld>
            <a:endParaRPr lang="en-GB"/>
          </a:p>
        </p:txBody>
      </p:sp>
    </p:spTree>
    <p:extLst>
      <p:ext uri="{BB962C8B-B14F-4D97-AF65-F5344CB8AC3E}">
        <p14:creationId xmlns:p14="http://schemas.microsoft.com/office/powerpoint/2010/main" val="1647861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I am more than happy to send on the resources that we used for the sessions – good to collaborate etc. </a:t>
            </a:r>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19</a:t>
            </a:fld>
            <a:endParaRPr lang="en-GB"/>
          </a:p>
        </p:txBody>
      </p:sp>
    </p:spTree>
    <p:extLst>
      <p:ext uri="{BB962C8B-B14F-4D97-AF65-F5344CB8AC3E}">
        <p14:creationId xmlns:p14="http://schemas.microsoft.com/office/powerpoint/2010/main" val="2649391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a:ea typeface="+mn-lt"/>
                <a:cs typeface="+mn-lt"/>
              </a:rPr>
              <a:t>Bit about me – important to know who I am, why I’m talking about this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a:ea typeface="+mn-lt"/>
                <a:cs typeface="+mn-lt"/>
              </a:rPr>
              <a:t>Oxford undergrad,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a:ea typeface="+mn-lt"/>
                <a:cs typeface="+mn-lt"/>
              </a:rPr>
              <a:t>PGCE Manchester MFL 2019, </a:t>
            </a:r>
          </a:p>
          <a:p>
            <a:pPr marL="171450" indent="-171450">
              <a:buFontTx/>
              <a:buChar char="-"/>
              <a:defRPr/>
            </a:pPr>
            <a:r>
              <a:rPr lang="en-US" sz="1200" baseline="0" dirty="0">
                <a:ea typeface="+mn-lt"/>
                <a:cs typeface="+mn-lt"/>
              </a:rPr>
              <a:t>Bolton School Boys’ Division</a:t>
            </a:r>
            <a:r>
              <a:rPr lang="en-US" dirty="0">
                <a:ea typeface="+mn-lt"/>
                <a:cs typeface="+mn-lt"/>
              </a:rPr>
              <a:t> – Head of German and DEI lead </a:t>
            </a:r>
            <a:endParaRPr lang="en-US" sz="1200" baseline="0" dirty="0">
              <a:ea typeface="+mn-lt"/>
              <a:cs typeface="+mn-lt"/>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err="1">
                <a:ea typeface="+mn-lt"/>
                <a:cs typeface="+mn-lt"/>
              </a:rPr>
              <a:t>OnThisDayShe</a:t>
            </a:r>
            <a:r>
              <a:rPr lang="en-US" sz="1200" baseline="0" dirty="0">
                <a:ea typeface="+mn-lt"/>
                <a:cs typeface="+mn-lt"/>
              </a:rPr>
              <a:t> project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a:ea typeface="+mn-lt"/>
                <a:cs typeface="+mn-lt"/>
              </a:rPr>
              <a:t>Written extensively on this topic – TES article, Young Fabians Education pamphlet, EDI work in school now. </a:t>
            </a:r>
            <a:endParaRPr lang="en-US"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n-lt"/>
                <a:cs typeface="+mn-lt"/>
              </a:rPr>
              <a:t>When it comes to gender equality, many young men have a reflex reaction: reluctance to discuss the topic for fear of saying the wrong thing. But in the light of Everyone’s Invited ( testimonies of sexual harassment and violence in schools) and new KCSIE guidance, it’s more important than ever to actively engage them with gender equality issues. So how can we construct a narrative that gets young men on board, giving them the necessary language and resilience to engage in these important and challenging conversations?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mn-lt"/>
              <a:cs typeface="+mn-lt"/>
            </a:endParaRPr>
          </a:p>
          <a:p>
            <a:endParaRPr lang="en-GB" dirty="0"/>
          </a:p>
        </p:txBody>
      </p:sp>
      <p:sp>
        <p:nvSpPr>
          <p:cNvPr id="4" name="Slide Number Placeholder 3"/>
          <p:cNvSpPr>
            <a:spLocks noGrp="1"/>
          </p:cNvSpPr>
          <p:nvPr>
            <p:ph type="sldNum" sz="quarter" idx="5"/>
          </p:nvPr>
        </p:nvSpPr>
        <p:spPr/>
        <p:txBody>
          <a:bodyPr/>
          <a:lstStyle/>
          <a:p>
            <a:fld id="{3BBE2DBB-8D9C-4868-B7D4-8C0D76DB225A}" type="slidenum">
              <a:rPr lang="en-GB" smtClean="0"/>
              <a:t>2</a:t>
            </a:fld>
            <a:endParaRPr lang="en-GB"/>
          </a:p>
        </p:txBody>
      </p:sp>
    </p:spTree>
    <p:extLst>
      <p:ext uri="{BB962C8B-B14F-4D97-AF65-F5344CB8AC3E}">
        <p14:creationId xmlns:p14="http://schemas.microsoft.com/office/powerpoint/2010/main" val="619318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n-lt"/>
                <a:cs typeface="+mn-lt"/>
              </a:rPr>
              <a:t>This interactive workshop session will cover the project I led at Bolton School Boys’ Division: using women in history as a way in to engage young men in discussions around gender equality. We will cover data gathered from over 800 students, what we learnt, and how we are moving forward.</a:t>
            </a:r>
            <a:endParaRPr lang="en-GB" dirty="0"/>
          </a:p>
          <a:p>
            <a:endParaRPr lang="en-GB" dirty="0"/>
          </a:p>
        </p:txBody>
      </p:sp>
      <p:sp>
        <p:nvSpPr>
          <p:cNvPr id="4" name="Slide Number Placeholder 3"/>
          <p:cNvSpPr>
            <a:spLocks noGrp="1"/>
          </p:cNvSpPr>
          <p:nvPr>
            <p:ph type="sldNum" sz="quarter" idx="5"/>
          </p:nvPr>
        </p:nvSpPr>
        <p:spPr/>
        <p:txBody>
          <a:bodyPr/>
          <a:lstStyle/>
          <a:p>
            <a:fld id="{3BBE2DBB-8D9C-4868-B7D4-8C0D76DB225A}" type="slidenum">
              <a:rPr lang="en-GB" smtClean="0"/>
              <a:t>3</a:t>
            </a:fld>
            <a:endParaRPr lang="en-GB"/>
          </a:p>
        </p:txBody>
      </p:sp>
    </p:spTree>
    <p:extLst>
      <p:ext uri="{BB962C8B-B14F-4D97-AF65-F5344CB8AC3E}">
        <p14:creationId xmlns:p14="http://schemas.microsoft.com/office/powerpoint/2010/main" val="199804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 profession, we have a delicate balance to strike: we must be committed to promoting gender equality, while also ensuring that young men don't feel alienated and unprepared to join in the conversation. </a:t>
            </a:r>
          </a:p>
          <a:p>
            <a:endParaRPr lang="en-GB" dirty="0"/>
          </a:p>
          <a:p>
            <a:r>
              <a:rPr lang="en-GB" dirty="0"/>
              <a:t>Key goal guiding all my work !!! </a:t>
            </a:r>
          </a:p>
        </p:txBody>
      </p:sp>
      <p:sp>
        <p:nvSpPr>
          <p:cNvPr id="4" name="Slide Number Placeholder 3"/>
          <p:cNvSpPr>
            <a:spLocks noGrp="1"/>
          </p:cNvSpPr>
          <p:nvPr>
            <p:ph type="sldNum" sz="quarter" idx="5"/>
          </p:nvPr>
        </p:nvSpPr>
        <p:spPr/>
        <p:txBody>
          <a:bodyPr/>
          <a:lstStyle/>
          <a:p>
            <a:fld id="{3BBE2DBB-8D9C-4868-B7D4-8C0D76DB225A}" type="slidenum">
              <a:rPr lang="en-GB" smtClean="0"/>
              <a:t>4</a:t>
            </a:fld>
            <a:endParaRPr lang="en-GB"/>
          </a:p>
        </p:txBody>
      </p:sp>
    </p:spTree>
    <p:extLst>
      <p:ext uri="{BB962C8B-B14F-4D97-AF65-F5344CB8AC3E}">
        <p14:creationId xmlns:p14="http://schemas.microsoft.com/office/powerpoint/2010/main" val="1601001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200000"/>
              </a:lnSpc>
            </a:pPr>
            <a:r>
              <a:rPr lang="en-US" dirty="0">
                <a:ea typeface="Calibri"/>
                <a:cs typeface="Calibri"/>
              </a:rPr>
              <a:t>2021</a:t>
            </a:r>
            <a:endParaRPr lang="en-US" dirty="0"/>
          </a:p>
          <a:p>
            <a:pPr algn="just">
              <a:lnSpc>
                <a:spcPct val="200000"/>
              </a:lnSpc>
            </a:pPr>
            <a:r>
              <a:rPr lang="en-US" sz="1200" dirty="0"/>
              <a:t>Series of 3 pastoral lessons - </a:t>
            </a:r>
            <a:r>
              <a:rPr lang="en-GB" sz="1200" dirty="0"/>
              <a:t>drew inspiration from the @OnThisDayShe project.</a:t>
            </a:r>
            <a:r>
              <a:rPr lang="en-GB" dirty="0"/>
              <a:t> </a:t>
            </a:r>
            <a:endParaRPr lang="en-GB"/>
          </a:p>
          <a:p>
            <a:pPr algn="just">
              <a:lnSpc>
                <a:spcPct val="200000"/>
              </a:lnSpc>
            </a:pPr>
            <a:r>
              <a:rPr lang="en-US" sz="1200" dirty="0"/>
              <a:t>All students in Boys’ Division – over 800 young people aged 11-18.</a:t>
            </a:r>
          </a:p>
          <a:p>
            <a:pPr algn="just">
              <a:lnSpc>
                <a:spcPct val="200000"/>
              </a:lnSpc>
            </a:pPr>
            <a:r>
              <a:rPr lang="en-US" sz="1200" dirty="0"/>
              <a:t>Data gathered via Google Forms at start and end. </a:t>
            </a:r>
          </a:p>
          <a:p>
            <a:pPr algn="just">
              <a:lnSpc>
                <a:spcPct val="200000"/>
              </a:lnSpc>
            </a:pPr>
            <a:r>
              <a:rPr lang="en-US" sz="1200" dirty="0"/>
              <a:t>Students wrote ‘Tweets’ on a woman from history of their choosing. </a:t>
            </a:r>
          </a:p>
          <a:p>
            <a:pPr algn="just">
              <a:lnSpc>
                <a:spcPct val="200000"/>
              </a:lnSpc>
            </a:pPr>
            <a:r>
              <a:rPr lang="en-US" sz="1200" dirty="0"/>
              <a:t>Follow up: student discussion with Dr Ailsa Holland from @OnThisDayShe, data analysis, articles in school magazines, collaboration with </a:t>
            </a:r>
            <a:r>
              <a:rPr lang="en-US" sz="1200" dirty="0" err="1"/>
              <a:t>Flixton</a:t>
            </a:r>
            <a:r>
              <a:rPr lang="en-US" sz="1200" dirty="0"/>
              <a:t> Girls’ School, TES article.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Looking at the exclusion of women from recorded history &amp; discussing reasons behind this </a:t>
            </a:r>
            <a:r>
              <a:rPr lang="en-GB" sz="1200" dirty="0">
                <a:sym typeface="Wingdings" panose="05000000000000000000" pitchFamily="2" charset="2"/>
              </a:rPr>
              <a:t> </a:t>
            </a:r>
            <a:r>
              <a:rPr lang="en-GB" sz="1200" dirty="0"/>
              <a:t>productive follow-up discussions on gender equality more widely.</a:t>
            </a:r>
            <a:endParaRPr lang="en-US" sz="1200" dirty="0"/>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6</a:t>
            </a:fld>
            <a:endParaRPr lang="en-GB"/>
          </a:p>
        </p:txBody>
      </p:sp>
    </p:spTree>
    <p:extLst>
      <p:ext uri="{BB962C8B-B14F-4D97-AF65-F5344CB8AC3E}">
        <p14:creationId xmlns:p14="http://schemas.microsoft.com/office/powerpoint/2010/main" val="1466476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Light"/>
              </a:rPr>
              <a:t>Female chemists quote and </a:t>
            </a:r>
            <a:r>
              <a:rPr lang="en-US" dirty="0" err="1">
                <a:cs typeface="Calibri Light"/>
              </a:rPr>
              <a:t>inspo</a:t>
            </a:r>
            <a:endParaRPr lang="en-US" dirty="0"/>
          </a:p>
          <a:p>
            <a:endParaRPr lang="en-GB" dirty="0"/>
          </a:p>
        </p:txBody>
      </p:sp>
      <p:sp>
        <p:nvSpPr>
          <p:cNvPr id="4" name="Slide Number Placeholder 3"/>
          <p:cNvSpPr>
            <a:spLocks noGrp="1"/>
          </p:cNvSpPr>
          <p:nvPr>
            <p:ph type="sldNum" sz="quarter" idx="10"/>
          </p:nvPr>
        </p:nvSpPr>
        <p:spPr/>
        <p:txBody>
          <a:bodyPr/>
          <a:lstStyle/>
          <a:p>
            <a:fld id="{3BBE2DBB-8D9C-4868-B7D4-8C0D76DB225A}" type="slidenum">
              <a:rPr lang="en-GB" smtClean="0"/>
              <a:t>7</a:t>
            </a:fld>
            <a:endParaRPr lang="en-GB"/>
          </a:p>
        </p:txBody>
      </p:sp>
    </p:spTree>
    <p:extLst>
      <p:ext uri="{BB962C8B-B14F-4D97-AF65-F5344CB8AC3E}">
        <p14:creationId xmlns:p14="http://schemas.microsoft.com/office/powerpoint/2010/main" val="742857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lessons we did were titled ‘On This Day She’ – I will explain on next slide what that means </a:t>
            </a:r>
          </a:p>
        </p:txBody>
      </p:sp>
      <p:sp>
        <p:nvSpPr>
          <p:cNvPr id="4" name="Slide Number Placeholder 3"/>
          <p:cNvSpPr>
            <a:spLocks noGrp="1"/>
          </p:cNvSpPr>
          <p:nvPr>
            <p:ph type="sldNum" sz="quarter" idx="5"/>
          </p:nvPr>
        </p:nvSpPr>
        <p:spPr/>
        <p:txBody>
          <a:bodyPr/>
          <a:lstStyle/>
          <a:p>
            <a:fld id="{3BBE2DBB-8D9C-4868-B7D4-8C0D76DB225A}" type="slidenum">
              <a:rPr lang="en-GB" smtClean="0"/>
              <a:t>8</a:t>
            </a:fld>
            <a:endParaRPr lang="en-GB"/>
          </a:p>
        </p:txBody>
      </p:sp>
    </p:spTree>
    <p:extLst>
      <p:ext uri="{BB962C8B-B14F-4D97-AF65-F5344CB8AC3E}">
        <p14:creationId xmlns:p14="http://schemas.microsoft.com/office/powerpoint/2010/main" val="3588181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These</a:t>
            </a:r>
            <a:r>
              <a:rPr lang="en-GB" baseline="0" dirty="0">
                <a:cs typeface="Calibri"/>
              </a:rPr>
              <a:t> were how we started the lessons and gathered our data </a:t>
            </a:r>
          </a:p>
          <a:p>
            <a:endParaRPr lang="en-GB" baseline="0" dirty="0">
              <a:cs typeface="Calibri"/>
            </a:endParaRPr>
          </a:p>
          <a:p>
            <a:r>
              <a:rPr lang="en-GB" baseline="0" dirty="0">
                <a:cs typeface="Calibri"/>
              </a:rPr>
              <a:t>Remarkable – chart patterns across ages etc. </a:t>
            </a:r>
            <a:endParaRPr lang="en-GB" dirty="0"/>
          </a:p>
        </p:txBody>
      </p:sp>
      <p:sp>
        <p:nvSpPr>
          <p:cNvPr id="4" name="Slide Number Placeholder 3"/>
          <p:cNvSpPr>
            <a:spLocks noGrp="1"/>
          </p:cNvSpPr>
          <p:nvPr>
            <p:ph type="sldNum" sz="quarter" idx="5"/>
          </p:nvPr>
        </p:nvSpPr>
        <p:spPr/>
        <p:txBody>
          <a:bodyPr/>
          <a:lstStyle/>
          <a:p>
            <a:fld id="{9FE2DFD4-B64E-4748-A5A5-54C96E3973B8}" type="slidenum">
              <a:rPr lang="en-US" smtClean="0"/>
              <a:t>9</a:t>
            </a:fld>
            <a:endParaRPr lang="en-US"/>
          </a:p>
        </p:txBody>
      </p:sp>
    </p:spTree>
    <p:extLst>
      <p:ext uri="{BB962C8B-B14F-4D97-AF65-F5344CB8AC3E}">
        <p14:creationId xmlns:p14="http://schemas.microsoft.com/office/powerpoint/2010/main" val="809893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See if students know who these people are </a:t>
            </a:r>
          </a:p>
          <a:p>
            <a:endParaRPr lang="en-US">
              <a:cs typeface="Calibri"/>
            </a:endParaRPr>
          </a:p>
          <a:p>
            <a:r>
              <a:rPr lang="en-US">
                <a:cs typeface="Calibri"/>
              </a:rPr>
              <a:t>Shakespeare and Aphra Behn </a:t>
            </a:r>
          </a:p>
        </p:txBody>
      </p:sp>
      <p:sp>
        <p:nvSpPr>
          <p:cNvPr id="4" name="Slide Number Placeholder 3"/>
          <p:cNvSpPr>
            <a:spLocks noGrp="1"/>
          </p:cNvSpPr>
          <p:nvPr>
            <p:ph type="sldNum" sz="quarter" idx="5"/>
          </p:nvPr>
        </p:nvSpPr>
        <p:spPr/>
        <p:txBody>
          <a:bodyPr/>
          <a:lstStyle/>
          <a:p>
            <a:fld id="{9FE2DFD4-B64E-4748-A5A5-54C96E3973B8}" type="slidenum">
              <a:rPr lang="en-US"/>
              <a:t>10</a:t>
            </a:fld>
            <a:endParaRPr lang="en-US"/>
          </a:p>
        </p:txBody>
      </p:sp>
    </p:spTree>
    <p:extLst>
      <p:ext uri="{BB962C8B-B14F-4D97-AF65-F5344CB8AC3E}">
        <p14:creationId xmlns:p14="http://schemas.microsoft.com/office/powerpoint/2010/main" val="3538429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2/27/2023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2/27/2023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2/27/2023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2/27/2023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2/27/2023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2/27/2023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kjr@boltonschool.org.uk"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carolinecriadoperez.com/book/invisible-women/" TargetMode="External"/><Relationship Id="rId3" Type="http://schemas.openxmlformats.org/officeDocument/2006/relationships/hyperlink" Target="https://www.boltonschool.org/i-am-looking-for/bolton-school-tv/?page=13&amp;amp%3Bvideo=FikIz5NVNuY&amp;video=XxBoNkjxieA&amp;max=264" TargetMode="External"/><Relationship Id="rId7" Type="http://schemas.openxmlformats.org/officeDocument/2006/relationships/hyperlink" Target="https://womenshistorynetwork.org/" TargetMode="External"/><Relationship Id="rId2" Type="http://schemas.openxmlformats.org/officeDocument/2006/relationships/hyperlink" Target="https://www.tes.com/magazine/archived/how-engage-boys-gender-equality-lessons" TargetMode="External"/><Relationship Id="rId1" Type="http://schemas.openxmlformats.org/officeDocument/2006/relationships/slideLayout" Target="../slideLayouts/slideLayout2.xml"/><Relationship Id="rId6" Type="http://schemas.openxmlformats.org/officeDocument/2006/relationships/hyperlink" Target="https://www.womenshistory.org/" TargetMode="External"/><Relationship Id="rId5" Type="http://schemas.openxmlformats.org/officeDocument/2006/relationships/hyperlink" Target="https://www.fawcettsociety.org.uk/" TargetMode="External"/><Relationship Id="rId10" Type="http://schemas.openxmlformats.org/officeDocument/2006/relationships/hyperlink" Target="https://www.youngfabians.org.uk/towards_a_21st_century_curriculum" TargetMode="External"/><Relationship Id="rId4" Type="http://schemas.openxmlformats.org/officeDocument/2006/relationships/hyperlink" Target="https://twitter.com/OnThisDayShe" TargetMode="External"/><Relationship Id="rId9" Type="http://schemas.openxmlformats.org/officeDocument/2006/relationships/hyperlink" Target="https://podcasts.apple.com/gb/podcast/gender-equality-in-the-curriculum/id1472290361?i=1000512183036"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8B8D4-A1C0-4904-925C-76FB15763BB6}"/>
              </a:ext>
            </a:extLst>
          </p:cNvPr>
          <p:cNvSpPr>
            <a:spLocks noGrp="1"/>
          </p:cNvSpPr>
          <p:nvPr>
            <p:ph type="title"/>
          </p:nvPr>
        </p:nvSpPr>
        <p:spPr>
          <a:xfrm>
            <a:off x="0" y="1434429"/>
            <a:ext cx="12191999" cy="3989142"/>
          </a:xfrm>
        </p:spPr>
        <p:txBody>
          <a:bodyPr>
            <a:normAutofit fontScale="90000"/>
          </a:bodyPr>
          <a:lstStyle/>
          <a:p>
            <a:pPr algn="ctr"/>
            <a:r>
              <a:rPr lang="en-US" sz="6000" dirty="0">
                <a:cs typeface="Calibri Light"/>
              </a:rPr>
              <a:t>Gender equality: how we can positively engage young men.</a:t>
            </a:r>
            <a:br>
              <a:rPr lang="en-US" sz="5300" dirty="0">
                <a:cs typeface="Calibri Light"/>
              </a:rPr>
            </a:br>
            <a:br>
              <a:rPr lang="en-US" sz="5300" dirty="0">
                <a:cs typeface="Calibri Light"/>
              </a:rPr>
            </a:br>
            <a:r>
              <a:rPr lang="en-US" sz="5300" dirty="0">
                <a:cs typeface="Calibri Light"/>
              </a:rPr>
              <a:t>Katharine Roddy </a:t>
            </a:r>
            <a:br>
              <a:rPr lang="en-US" dirty="0">
                <a:cs typeface="Calibri Light"/>
              </a:rPr>
            </a:br>
            <a:br>
              <a:rPr lang="en-US" dirty="0">
                <a:cs typeface="Calibri Light"/>
              </a:rPr>
            </a:br>
            <a:br>
              <a:rPr lang="en-US" dirty="0">
                <a:cs typeface="Calibri Light"/>
              </a:rPr>
            </a:br>
            <a:br>
              <a:rPr lang="en-US" dirty="0">
                <a:cs typeface="Calibri Light"/>
              </a:rPr>
            </a:br>
            <a:r>
              <a:rPr lang="en-US" sz="5300" dirty="0">
                <a:cs typeface="Calibri Light"/>
              </a:rPr>
              <a:t>University of Manchester Inclusion Conference </a:t>
            </a:r>
            <a:br>
              <a:rPr lang="en-US" sz="5300" dirty="0">
                <a:cs typeface="Calibri Light"/>
              </a:rPr>
            </a:br>
            <a:br>
              <a:rPr lang="en-US" sz="5300" dirty="0">
                <a:cs typeface="Calibri Light"/>
              </a:rPr>
            </a:br>
            <a:r>
              <a:rPr lang="en-US" sz="5300" dirty="0">
                <a:cs typeface="Calibri Light"/>
              </a:rPr>
              <a:t>Friday 13</a:t>
            </a:r>
            <a:r>
              <a:rPr lang="en-US" sz="5300" baseline="30000" dirty="0">
                <a:cs typeface="Calibri Light"/>
              </a:rPr>
              <a:t>th</a:t>
            </a:r>
            <a:r>
              <a:rPr lang="en-US" sz="5300" dirty="0">
                <a:cs typeface="Calibri Light"/>
              </a:rPr>
              <a:t> January 2023 </a:t>
            </a:r>
            <a:endParaRPr lang="en-US" dirty="0"/>
          </a:p>
        </p:txBody>
      </p:sp>
      <p:sp>
        <p:nvSpPr>
          <p:cNvPr id="3" name="Content Placeholder 2">
            <a:extLst>
              <a:ext uri="{FF2B5EF4-FFF2-40B4-BE49-F238E27FC236}">
                <a16:creationId xmlns:a16="http://schemas.microsoft.com/office/drawing/2014/main" id="{F1573814-430D-4150-BD9C-0D151DF8E296}"/>
              </a:ext>
            </a:extLst>
          </p:cNvPr>
          <p:cNvSpPr>
            <a:spLocks noGrp="1"/>
          </p:cNvSpPr>
          <p:nvPr>
            <p:ph idx="1"/>
          </p:nvPr>
        </p:nvSpPr>
        <p:spPr>
          <a:xfrm>
            <a:off x="3435471" y="336174"/>
            <a:ext cx="11684976" cy="4351338"/>
          </a:xfrm>
        </p:spPr>
        <p:txBody>
          <a:bodyPr vert="horz" lIns="91440" tIns="45720" rIns="91440" bIns="45720" rtlCol="0" anchor="t">
            <a:noAutofit/>
          </a:bodyPr>
          <a:lstStyle/>
          <a:p>
            <a:pPr algn="just">
              <a:lnSpc>
                <a:spcPct val="250000"/>
              </a:lnSpc>
              <a:buNone/>
            </a:pPr>
            <a:r>
              <a:rPr lang="en-US" sz="2200" dirty="0">
                <a:ea typeface="+mn-lt"/>
                <a:cs typeface="+mn-lt"/>
              </a:rPr>
              <a:t>  </a:t>
            </a:r>
            <a:endParaRPr lang="en-US" sz="22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003" y="5293381"/>
            <a:ext cx="1424336" cy="1424336"/>
          </a:xfrm>
          <a:prstGeom prst="rect">
            <a:avLst/>
          </a:prstGeom>
        </p:spPr>
      </p:pic>
      <p:pic>
        <p:nvPicPr>
          <p:cNvPr id="1026" name="Picture 2" descr="University logo | University brand | StaffNet | The University of Manches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7916" y="5587063"/>
            <a:ext cx="2501447" cy="1130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75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ife of William Shakespeare - Wikiped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466" y="395654"/>
            <a:ext cx="4464776" cy="44647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phra Behn - Wikipedi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60" t="7520" r="5550" b="7440"/>
          <a:stretch/>
        </p:blipFill>
        <p:spPr bwMode="auto">
          <a:xfrm>
            <a:off x="7350370" y="395654"/>
            <a:ext cx="3868994" cy="44647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317012" y="5046785"/>
            <a:ext cx="817684" cy="1323439"/>
          </a:xfrm>
          <a:prstGeom prst="rect">
            <a:avLst/>
          </a:prstGeom>
          <a:noFill/>
        </p:spPr>
        <p:txBody>
          <a:bodyPr wrap="square" rtlCol="0">
            <a:spAutoFit/>
          </a:bodyPr>
          <a:lstStyle/>
          <a:p>
            <a:r>
              <a:rPr lang="en-GB" sz="8000"/>
              <a:t>?</a:t>
            </a:r>
          </a:p>
        </p:txBody>
      </p:sp>
      <p:sp>
        <p:nvSpPr>
          <p:cNvPr id="5" name="TextBox 4"/>
          <p:cNvSpPr txBox="1"/>
          <p:nvPr/>
        </p:nvSpPr>
        <p:spPr>
          <a:xfrm>
            <a:off x="9046058" y="5111261"/>
            <a:ext cx="817684" cy="1323439"/>
          </a:xfrm>
          <a:prstGeom prst="rect">
            <a:avLst/>
          </a:prstGeom>
          <a:noFill/>
        </p:spPr>
        <p:txBody>
          <a:bodyPr wrap="square" rtlCol="0">
            <a:spAutoFit/>
          </a:bodyPr>
          <a:lstStyle/>
          <a:p>
            <a:r>
              <a:rPr lang="en-GB" sz="8000"/>
              <a:t>?</a:t>
            </a:r>
          </a:p>
        </p:txBody>
      </p:sp>
    </p:spTree>
    <p:extLst>
      <p:ext uri="{BB962C8B-B14F-4D97-AF65-F5344CB8AC3E}">
        <p14:creationId xmlns:p14="http://schemas.microsoft.com/office/powerpoint/2010/main" val="260172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ife of William Shakespeare - Wikiped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466" y="395654"/>
            <a:ext cx="4464776" cy="44647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phra Behn - Wikipedi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60" t="7520" r="5550" b="7440"/>
          <a:stretch/>
        </p:blipFill>
        <p:spPr bwMode="auto">
          <a:xfrm>
            <a:off x="7350370" y="395654"/>
            <a:ext cx="3868994" cy="44647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6520" y="5111261"/>
            <a:ext cx="5833457" cy="830997"/>
          </a:xfrm>
          <a:prstGeom prst="rect">
            <a:avLst/>
          </a:prstGeom>
          <a:noFill/>
        </p:spPr>
        <p:txBody>
          <a:bodyPr wrap="square" rtlCol="0">
            <a:spAutoFit/>
          </a:bodyPr>
          <a:lstStyle/>
          <a:p>
            <a:r>
              <a:rPr lang="en-GB" sz="4800"/>
              <a:t>William Shakespeare </a:t>
            </a:r>
          </a:p>
        </p:txBody>
      </p:sp>
      <p:sp>
        <p:nvSpPr>
          <p:cNvPr id="5" name="TextBox 4"/>
          <p:cNvSpPr txBox="1"/>
          <p:nvPr/>
        </p:nvSpPr>
        <p:spPr>
          <a:xfrm>
            <a:off x="7904285" y="5114191"/>
            <a:ext cx="5433646" cy="830997"/>
          </a:xfrm>
          <a:prstGeom prst="rect">
            <a:avLst/>
          </a:prstGeom>
          <a:noFill/>
        </p:spPr>
        <p:txBody>
          <a:bodyPr wrap="square" rtlCol="0">
            <a:spAutoFit/>
          </a:bodyPr>
          <a:lstStyle/>
          <a:p>
            <a:r>
              <a:rPr lang="en-GB" sz="4800" err="1"/>
              <a:t>Aphra</a:t>
            </a:r>
            <a:r>
              <a:rPr lang="en-GB" sz="4800"/>
              <a:t> </a:t>
            </a:r>
            <a:r>
              <a:rPr lang="en-GB" sz="4800" err="1"/>
              <a:t>Behn</a:t>
            </a:r>
            <a:endParaRPr lang="en-GB" sz="4800"/>
          </a:p>
        </p:txBody>
      </p:sp>
    </p:spTree>
    <p:extLst>
      <p:ext uri="{BB962C8B-B14F-4D97-AF65-F5344CB8AC3E}">
        <p14:creationId xmlns:p14="http://schemas.microsoft.com/office/powerpoint/2010/main" val="2346112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C3197-D381-4E92-A402-848C99BDF8E0}"/>
              </a:ext>
            </a:extLst>
          </p:cNvPr>
          <p:cNvSpPr>
            <a:spLocks noGrp="1"/>
          </p:cNvSpPr>
          <p:nvPr>
            <p:ph type="title"/>
          </p:nvPr>
        </p:nvSpPr>
        <p:spPr>
          <a:xfrm>
            <a:off x="239487" y="189131"/>
            <a:ext cx="10515600" cy="1325563"/>
          </a:xfrm>
        </p:spPr>
        <p:txBody>
          <a:bodyPr>
            <a:normAutofit/>
          </a:bodyPr>
          <a:lstStyle/>
          <a:p>
            <a:r>
              <a:rPr lang="en-US" sz="6000" dirty="0"/>
              <a:t>Our findings </a:t>
            </a:r>
          </a:p>
        </p:txBody>
      </p:sp>
      <p:sp>
        <p:nvSpPr>
          <p:cNvPr id="5" name="Rectangle 4"/>
          <p:cNvSpPr/>
          <p:nvPr/>
        </p:nvSpPr>
        <p:spPr>
          <a:xfrm>
            <a:off x="210732" y="2370580"/>
            <a:ext cx="9030036" cy="523220"/>
          </a:xfrm>
          <a:prstGeom prst="rect">
            <a:avLst/>
          </a:prstGeom>
        </p:spPr>
        <p:txBody>
          <a:bodyPr wrap="none">
            <a:spAutoFit/>
          </a:bodyPr>
          <a:lstStyle/>
          <a:p>
            <a:r>
              <a:rPr lang="en-GB" sz="2800" dirty="0"/>
              <a:t>"I don't know much about famous figures who were female.“</a:t>
            </a:r>
          </a:p>
        </p:txBody>
      </p:sp>
      <p:sp>
        <p:nvSpPr>
          <p:cNvPr id="6" name="Rectangle 5"/>
          <p:cNvSpPr/>
          <p:nvPr/>
        </p:nvSpPr>
        <p:spPr>
          <a:xfrm>
            <a:off x="239487" y="4706437"/>
            <a:ext cx="6213560" cy="1964512"/>
          </a:xfrm>
          <a:prstGeom prst="rect">
            <a:avLst/>
          </a:prstGeom>
        </p:spPr>
        <p:txBody>
          <a:bodyPr wrap="square">
            <a:spAutoFit/>
          </a:bodyPr>
          <a:lstStyle/>
          <a:p>
            <a:pPr>
              <a:lnSpc>
                <a:spcPct val="150000"/>
              </a:lnSpc>
            </a:pPr>
            <a:r>
              <a:rPr lang="en-GB" sz="2800" dirty="0"/>
              <a:t>"I am interested because I want to learn and understand why women have been treated differently."</a:t>
            </a:r>
          </a:p>
        </p:txBody>
      </p:sp>
      <p:sp>
        <p:nvSpPr>
          <p:cNvPr id="7" name="Rectangle 6"/>
          <p:cNvSpPr/>
          <p:nvPr/>
        </p:nvSpPr>
        <p:spPr>
          <a:xfrm>
            <a:off x="7143856" y="5515692"/>
            <a:ext cx="5049228" cy="954107"/>
          </a:xfrm>
          <a:prstGeom prst="rect">
            <a:avLst/>
          </a:prstGeom>
        </p:spPr>
        <p:txBody>
          <a:bodyPr wrap="square">
            <a:spAutoFit/>
          </a:bodyPr>
          <a:lstStyle/>
          <a:p>
            <a:r>
              <a:rPr lang="en-GB" sz="2800" dirty="0"/>
              <a:t>“I feel I’m already informed on this.”</a:t>
            </a:r>
          </a:p>
        </p:txBody>
      </p:sp>
      <p:sp>
        <p:nvSpPr>
          <p:cNvPr id="9" name="Rectangle 8"/>
          <p:cNvSpPr/>
          <p:nvPr/>
        </p:nvSpPr>
        <p:spPr>
          <a:xfrm>
            <a:off x="5331124" y="768313"/>
            <a:ext cx="6379849" cy="954107"/>
          </a:xfrm>
          <a:prstGeom prst="rect">
            <a:avLst/>
          </a:prstGeom>
        </p:spPr>
        <p:txBody>
          <a:bodyPr wrap="square">
            <a:spAutoFit/>
          </a:bodyPr>
          <a:lstStyle/>
          <a:p>
            <a:r>
              <a:rPr lang="en-GB" sz="2800" dirty="0"/>
              <a:t>“It didn’t spark huge amounts of interest as I prefer different topics of history.”</a:t>
            </a:r>
          </a:p>
        </p:txBody>
      </p:sp>
      <p:sp>
        <p:nvSpPr>
          <p:cNvPr id="11" name="Rectangle 10"/>
          <p:cNvSpPr/>
          <p:nvPr/>
        </p:nvSpPr>
        <p:spPr>
          <a:xfrm>
            <a:off x="4725750" y="3767764"/>
            <a:ext cx="7137018" cy="523220"/>
          </a:xfrm>
          <a:prstGeom prst="rect">
            <a:avLst/>
          </a:prstGeom>
        </p:spPr>
        <p:txBody>
          <a:bodyPr wrap="none">
            <a:spAutoFit/>
          </a:bodyPr>
          <a:lstStyle/>
          <a:p>
            <a:r>
              <a:rPr lang="en-GB" sz="2800" dirty="0"/>
              <a:t>“Not too fussed, it’s an ok topic to learn about.”</a:t>
            </a:r>
          </a:p>
        </p:txBody>
      </p:sp>
    </p:spTree>
    <p:extLst>
      <p:ext uri="{BB962C8B-B14F-4D97-AF65-F5344CB8AC3E}">
        <p14:creationId xmlns:p14="http://schemas.microsoft.com/office/powerpoint/2010/main" val="4079067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66" y="253158"/>
            <a:ext cx="12163245" cy="1834434"/>
          </a:xfrm>
        </p:spPr>
        <p:txBody>
          <a:bodyPr>
            <a:normAutofit/>
          </a:bodyPr>
          <a:lstStyle/>
          <a:p>
            <a:r>
              <a:rPr lang="en-GB" sz="5200" dirty="0"/>
              <a:t>How do we successfully engage young men? What we learnt:</a:t>
            </a:r>
          </a:p>
        </p:txBody>
      </p:sp>
      <p:sp>
        <p:nvSpPr>
          <p:cNvPr id="3" name="Content Placeholder 2"/>
          <p:cNvSpPr>
            <a:spLocks noGrp="1"/>
          </p:cNvSpPr>
          <p:nvPr>
            <p:ph idx="1"/>
          </p:nvPr>
        </p:nvSpPr>
        <p:spPr>
          <a:xfrm>
            <a:off x="838200" y="2087592"/>
            <a:ext cx="11353799" cy="5420565"/>
          </a:xfrm>
        </p:spPr>
        <p:txBody>
          <a:bodyPr>
            <a:normAutofit fontScale="92500" lnSpcReduction="20000"/>
          </a:bodyPr>
          <a:lstStyle/>
          <a:p>
            <a:pPr marL="514350" indent="-514350">
              <a:lnSpc>
                <a:spcPct val="300000"/>
              </a:lnSpc>
              <a:buAutoNum type="arabicPeriod"/>
            </a:pPr>
            <a:r>
              <a:rPr lang="en-GB" sz="3500" dirty="0"/>
              <a:t>Build trust</a:t>
            </a:r>
          </a:p>
          <a:p>
            <a:pPr marL="514350" indent="-514350">
              <a:lnSpc>
                <a:spcPct val="300000"/>
              </a:lnSpc>
              <a:buAutoNum type="arabicPeriod"/>
            </a:pPr>
            <a:r>
              <a:rPr lang="en-GB" sz="3500" dirty="0"/>
              <a:t>Model inclusive language</a:t>
            </a:r>
          </a:p>
          <a:p>
            <a:pPr marL="514350" indent="-514350">
              <a:lnSpc>
                <a:spcPct val="300000"/>
              </a:lnSpc>
              <a:buAutoNum type="arabicPeriod"/>
            </a:pPr>
            <a:r>
              <a:rPr lang="en-GB" sz="3500" dirty="0"/>
              <a:t>Introduce the concept of intersectionality</a:t>
            </a:r>
            <a:br>
              <a:rPr lang="en-GB" dirty="0"/>
            </a:br>
            <a:endParaRPr lang="en-GB" dirty="0"/>
          </a:p>
        </p:txBody>
      </p:sp>
    </p:spTree>
    <p:extLst>
      <p:ext uri="{BB962C8B-B14F-4D97-AF65-F5344CB8AC3E}">
        <p14:creationId xmlns:p14="http://schemas.microsoft.com/office/powerpoint/2010/main" val="2730912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73750-780B-4F96-9EBE-601083D3C21F}"/>
              </a:ext>
            </a:extLst>
          </p:cNvPr>
          <p:cNvSpPr>
            <a:spLocks noGrp="1"/>
          </p:cNvSpPr>
          <p:nvPr>
            <p:ph type="title"/>
          </p:nvPr>
        </p:nvSpPr>
        <p:spPr>
          <a:xfrm>
            <a:off x="240323" y="85944"/>
            <a:ext cx="10515600" cy="1325563"/>
          </a:xfrm>
        </p:spPr>
        <p:txBody>
          <a:bodyPr>
            <a:normAutofit/>
          </a:bodyPr>
          <a:lstStyle/>
          <a:p>
            <a:r>
              <a:rPr lang="en-US" sz="6000" dirty="0"/>
              <a:t>Follow-up work</a:t>
            </a:r>
          </a:p>
        </p:txBody>
      </p:sp>
      <p:pic>
        <p:nvPicPr>
          <p:cNvPr id="6" name="Picture 5"/>
          <p:cNvPicPr>
            <a:picLocks noChangeAspect="1"/>
          </p:cNvPicPr>
          <p:nvPr/>
        </p:nvPicPr>
        <p:blipFill rotWithShape="1">
          <a:blip r:embed="rId3"/>
          <a:srcRect l="25441" t="15185" r="10515" b="10218"/>
          <a:stretch/>
        </p:blipFill>
        <p:spPr>
          <a:xfrm>
            <a:off x="3460384" y="2246142"/>
            <a:ext cx="6712497" cy="4397932"/>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0641" b="13974"/>
          <a:stretch/>
        </p:blipFill>
        <p:spPr>
          <a:xfrm>
            <a:off x="326158" y="1503486"/>
            <a:ext cx="3248526" cy="5169876"/>
          </a:xfrm>
          <a:prstGeom prst="rect">
            <a:avLst/>
          </a:prstGeom>
        </p:spPr>
      </p:pic>
      <p:pic>
        <p:nvPicPr>
          <p:cNvPr id="3" name="Picture 3" descr="Text&#10;&#10;Description automatically generated">
            <a:extLst>
              <a:ext uri="{FF2B5EF4-FFF2-40B4-BE49-F238E27FC236}">
                <a16:creationId xmlns:a16="http://schemas.microsoft.com/office/drawing/2014/main" id="{D532600A-ECF6-47AD-B1AB-12DFF63D3E69}"/>
              </a:ext>
            </a:extLst>
          </p:cNvPr>
          <p:cNvPicPr>
            <a:picLocks noChangeAspect="1"/>
          </p:cNvPicPr>
          <p:nvPr/>
        </p:nvPicPr>
        <p:blipFill rotWithShape="1">
          <a:blip r:embed="rId5"/>
          <a:srcRect l="6024" t="19746" r="7359" b="49868"/>
          <a:stretch/>
        </p:blipFill>
        <p:spPr>
          <a:xfrm>
            <a:off x="8348834" y="3765811"/>
            <a:ext cx="3848040" cy="2880031"/>
          </a:xfrm>
          <a:prstGeom prst="rect">
            <a:avLst/>
          </a:prstGeom>
        </p:spPr>
      </p:pic>
      <p:pic>
        <p:nvPicPr>
          <p:cNvPr id="9" name="Picture 9">
            <a:extLst>
              <a:ext uri="{FF2B5EF4-FFF2-40B4-BE49-F238E27FC236}">
                <a16:creationId xmlns:a16="http://schemas.microsoft.com/office/drawing/2014/main" id="{80DE18D1-EFE5-D5FD-8C0B-7EBBCBF64DBE}"/>
              </a:ext>
            </a:extLst>
          </p:cNvPr>
          <p:cNvPicPr>
            <a:picLocks noChangeAspect="1"/>
          </p:cNvPicPr>
          <p:nvPr/>
        </p:nvPicPr>
        <p:blipFill rotWithShape="1">
          <a:blip r:embed="rId6"/>
          <a:srcRect l="1260" t="13524" r="34822" b="9221"/>
          <a:stretch/>
        </p:blipFill>
        <p:spPr>
          <a:xfrm>
            <a:off x="6649452" y="-2840"/>
            <a:ext cx="5544831" cy="3774255"/>
          </a:xfrm>
          <a:prstGeom prst="rect">
            <a:avLst/>
          </a:prstGeom>
        </p:spPr>
      </p:pic>
    </p:spTree>
    <p:extLst>
      <p:ext uri="{BB962C8B-B14F-4D97-AF65-F5344CB8AC3E}">
        <p14:creationId xmlns:p14="http://schemas.microsoft.com/office/powerpoint/2010/main" val="2838164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5835"/>
            <a:ext cx="10515600" cy="1325563"/>
          </a:xfrm>
        </p:spPr>
        <p:txBody>
          <a:bodyPr>
            <a:normAutofit/>
          </a:bodyPr>
          <a:lstStyle/>
          <a:p>
            <a:r>
              <a:rPr lang="en-GB" sz="7200" dirty="0"/>
              <a:t>Moving forward </a:t>
            </a:r>
          </a:p>
        </p:txBody>
      </p:sp>
      <p:sp>
        <p:nvSpPr>
          <p:cNvPr id="4" name="TextBox 3"/>
          <p:cNvSpPr txBox="1"/>
          <p:nvPr/>
        </p:nvSpPr>
        <p:spPr>
          <a:xfrm>
            <a:off x="214604" y="1084832"/>
            <a:ext cx="11977396" cy="4688335"/>
          </a:xfrm>
          <a:prstGeom prst="rect">
            <a:avLst/>
          </a:prstGeom>
          <a:noFill/>
        </p:spPr>
        <p:txBody>
          <a:bodyPr wrap="square" rtlCol="0">
            <a:spAutoFit/>
          </a:bodyPr>
          <a:lstStyle/>
          <a:p>
            <a:pPr algn="ctr">
              <a:lnSpc>
                <a:spcPct val="250000"/>
              </a:lnSpc>
            </a:pPr>
            <a:endParaRPr lang="en-GB" sz="2400" dirty="0"/>
          </a:p>
          <a:p>
            <a:pPr algn="just">
              <a:lnSpc>
                <a:spcPct val="250000"/>
              </a:lnSpc>
            </a:pPr>
            <a:r>
              <a:rPr lang="en-GB" sz="3600" dirty="0"/>
              <a:t>How do we engage with young men to help them shift from a position of "I feel blamed" to "what can I do to help?" </a:t>
            </a:r>
          </a:p>
          <a:p>
            <a:pPr algn="ctr">
              <a:lnSpc>
                <a:spcPct val="250000"/>
              </a:lnSpc>
            </a:pPr>
            <a:endParaRPr lang="en-GB" sz="2400" dirty="0"/>
          </a:p>
        </p:txBody>
      </p:sp>
    </p:spTree>
    <p:extLst>
      <p:ext uri="{BB962C8B-B14F-4D97-AF65-F5344CB8AC3E}">
        <p14:creationId xmlns:p14="http://schemas.microsoft.com/office/powerpoint/2010/main" val="165791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5BF0B8-9AFC-4F76-8293-F35A275516B6}"/>
              </a:ext>
            </a:extLst>
          </p:cNvPr>
          <p:cNvSpPr>
            <a:spLocks noGrp="1"/>
          </p:cNvSpPr>
          <p:nvPr>
            <p:ph idx="1"/>
          </p:nvPr>
        </p:nvSpPr>
        <p:spPr>
          <a:xfrm>
            <a:off x="388776" y="148188"/>
            <a:ext cx="11809562" cy="6551192"/>
          </a:xfrm>
        </p:spPr>
        <p:txBody>
          <a:bodyPr vert="horz" lIns="91440" tIns="45720" rIns="91440" bIns="45720" rtlCol="0" anchor="t">
            <a:normAutofit/>
          </a:bodyPr>
          <a:lstStyle/>
          <a:p>
            <a:pPr marL="0" indent="0">
              <a:lnSpc>
                <a:spcPct val="160000"/>
              </a:lnSpc>
              <a:buNone/>
            </a:pPr>
            <a:r>
              <a:rPr lang="en-US" sz="6000" dirty="0">
                <a:latin typeface="+mj-lt"/>
                <a:cs typeface="Calibri" panose="020F0502020204030204"/>
              </a:rPr>
              <a:t>Goal</a:t>
            </a:r>
            <a:r>
              <a:rPr lang="en-US" sz="4800" dirty="0">
                <a:latin typeface="+mj-lt"/>
                <a:cs typeface="Calibri" panose="020F0502020204030204"/>
              </a:rPr>
              <a:t> </a:t>
            </a:r>
            <a:r>
              <a:rPr lang="en-US" sz="6000" dirty="0">
                <a:latin typeface="+mj-lt"/>
                <a:cs typeface="Calibri" panose="020F0502020204030204"/>
              </a:rPr>
              <a:t>2:</a:t>
            </a:r>
          </a:p>
          <a:p>
            <a:pPr marL="0" indent="0">
              <a:lnSpc>
                <a:spcPct val="160000"/>
              </a:lnSpc>
              <a:buNone/>
            </a:pPr>
            <a:endParaRPr lang="en-US" sz="4000" dirty="0">
              <a:cs typeface="Calibri" panose="020F0502020204030204"/>
            </a:endParaRPr>
          </a:p>
          <a:p>
            <a:pPr marL="0" indent="0">
              <a:lnSpc>
                <a:spcPct val="160000"/>
              </a:lnSpc>
              <a:buNone/>
            </a:pPr>
            <a:r>
              <a:rPr lang="en-US" sz="4000" dirty="0">
                <a:cs typeface="Calibri" panose="020F0502020204030204"/>
              </a:rPr>
              <a:t>Go away with practical tools for how to lead a project in school at an early stage of your teaching career.</a:t>
            </a:r>
          </a:p>
          <a:p>
            <a:pPr marL="0" indent="0">
              <a:lnSpc>
                <a:spcPct val="160000"/>
              </a:lnSpc>
              <a:buNone/>
            </a:pPr>
            <a:endParaRPr lang="en-US" sz="4000" dirty="0">
              <a:cs typeface="Calibri" panose="020F0502020204030204"/>
            </a:endParaRPr>
          </a:p>
        </p:txBody>
      </p:sp>
    </p:spTree>
    <p:extLst>
      <p:ext uri="{BB962C8B-B14F-4D97-AF65-F5344CB8AC3E}">
        <p14:creationId xmlns:p14="http://schemas.microsoft.com/office/powerpoint/2010/main" val="3279052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5BF0B8-9AFC-4F76-8293-F35A275516B6}"/>
              </a:ext>
            </a:extLst>
          </p:cNvPr>
          <p:cNvSpPr>
            <a:spLocks noGrp="1"/>
          </p:cNvSpPr>
          <p:nvPr>
            <p:ph idx="1"/>
          </p:nvPr>
        </p:nvSpPr>
        <p:spPr>
          <a:xfrm>
            <a:off x="382438" y="0"/>
            <a:ext cx="11809562" cy="6551192"/>
          </a:xfrm>
        </p:spPr>
        <p:txBody>
          <a:bodyPr vert="horz" lIns="91440" tIns="45720" rIns="91440" bIns="45720" rtlCol="0" anchor="t">
            <a:normAutofit/>
          </a:bodyPr>
          <a:lstStyle/>
          <a:p>
            <a:pPr marL="514350" indent="-514350">
              <a:lnSpc>
                <a:spcPct val="250000"/>
              </a:lnSpc>
              <a:buFont typeface="+mj-lt"/>
              <a:buAutoNum type="arabicPeriod"/>
            </a:pPr>
            <a:r>
              <a:rPr lang="en-US" sz="3200" dirty="0">
                <a:cs typeface="Calibri" panose="020F0502020204030204"/>
              </a:rPr>
              <a:t>Identify your allies. </a:t>
            </a:r>
          </a:p>
          <a:p>
            <a:pPr marL="514350" indent="-514350">
              <a:lnSpc>
                <a:spcPct val="250000"/>
              </a:lnSpc>
              <a:buFont typeface="+mj-lt"/>
              <a:buAutoNum type="arabicPeriod"/>
            </a:pPr>
            <a:r>
              <a:rPr lang="en-US" sz="3200" dirty="0">
                <a:solidFill>
                  <a:srgbClr val="000000"/>
                </a:solidFill>
                <a:cs typeface="Calibri" panose="020F0502020204030204"/>
              </a:rPr>
              <a:t>Be proactive. </a:t>
            </a:r>
          </a:p>
          <a:p>
            <a:pPr marL="514350" indent="-514350">
              <a:lnSpc>
                <a:spcPct val="250000"/>
              </a:lnSpc>
              <a:buFont typeface="+mj-lt"/>
              <a:buAutoNum type="arabicPeriod"/>
            </a:pPr>
            <a:r>
              <a:rPr lang="en-US" sz="3200" dirty="0">
                <a:cs typeface="Calibri" panose="020F0502020204030204"/>
              </a:rPr>
              <a:t>Individual conversations with key stakeholders </a:t>
            </a:r>
          </a:p>
          <a:p>
            <a:pPr marL="514350" indent="-514350">
              <a:lnSpc>
                <a:spcPct val="250000"/>
              </a:lnSpc>
              <a:buFont typeface="+mj-lt"/>
              <a:buAutoNum type="arabicPeriod"/>
            </a:pPr>
            <a:r>
              <a:rPr lang="en-US" sz="3200" dirty="0">
                <a:cs typeface="Calibri" panose="020F0502020204030204"/>
              </a:rPr>
              <a:t>Develop confidence to have challenging conversations.</a:t>
            </a:r>
            <a:endParaRPr lang="en-US" sz="3200" dirty="0">
              <a:solidFill>
                <a:srgbClr val="FF0000"/>
              </a:solidFill>
              <a:cs typeface="Calibri" panose="020F0502020204030204"/>
            </a:endParaRPr>
          </a:p>
          <a:p>
            <a:pPr marL="514350" indent="-514350">
              <a:lnSpc>
                <a:spcPct val="250000"/>
              </a:lnSpc>
              <a:buFont typeface="+mj-lt"/>
              <a:buAutoNum type="arabicPeriod"/>
            </a:pPr>
            <a:r>
              <a:rPr lang="en-US" sz="3200" dirty="0">
                <a:cs typeface="Calibri" panose="020F0502020204030204"/>
              </a:rPr>
              <a:t>Just go for it ! </a:t>
            </a:r>
          </a:p>
        </p:txBody>
      </p:sp>
    </p:spTree>
    <p:extLst>
      <p:ext uri="{BB962C8B-B14F-4D97-AF65-F5344CB8AC3E}">
        <p14:creationId xmlns:p14="http://schemas.microsoft.com/office/powerpoint/2010/main" val="294344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000" dirty="0"/>
              <a:t>Questions? </a:t>
            </a:r>
          </a:p>
        </p:txBody>
      </p:sp>
    </p:spTree>
    <p:extLst>
      <p:ext uri="{BB962C8B-B14F-4D97-AF65-F5344CB8AC3E}">
        <p14:creationId xmlns:p14="http://schemas.microsoft.com/office/powerpoint/2010/main" val="3039411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D59687-07D2-4968-8EAB-32E99ECCB14F}"/>
              </a:ext>
            </a:extLst>
          </p:cNvPr>
          <p:cNvSpPr>
            <a:spLocks noGrp="1"/>
          </p:cNvSpPr>
          <p:nvPr>
            <p:ph idx="1"/>
          </p:nvPr>
        </p:nvSpPr>
        <p:spPr>
          <a:xfrm>
            <a:off x="414069" y="483079"/>
            <a:ext cx="11576648" cy="6374921"/>
          </a:xfrm>
        </p:spPr>
        <p:txBody>
          <a:bodyPr vert="horz" lIns="91440" tIns="45720" rIns="91440" bIns="45720" rtlCol="0" anchor="t">
            <a:normAutofit/>
          </a:bodyPr>
          <a:lstStyle/>
          <a:p>
            <a:pPr marL="0" indent="0">
              <a:buNone/>
            </a:pPr>
            <a:r>
              <a:rPr lang="en-US" sz="4400" dirty="0">
                <a:cs typeface="Calibri"/>
              </a:rPr>
              <a:t>Thank you for participating in today’s session.</a:t>
            </a:r>
          </a:p>
          <a:p>
            <a:pPr marL="0" indent="0">
              <a:buNone/>
            </a:pPr>
            <a:endParaRPr lang="en-US" sz="4000" dirty="0">
              <a:cs typeface="Calibri"/>
            </a:endParaRPr>
          </a:p>
          <a:p>
            <a:pPr marL="0" indent="0">
              <a:buNone/>
            </a:pPr>
            <a:endParaRPr lang="en-US" sz="4000" dirty="0">
              <a:cs typeface="Calibri"/>
            </a:endParaRPr>
          </a:p>
          <a:p>
            <a:pPr marL="0" indent="0">
              <a:lnSpc>
                <a:spcPct val="150000"/>
              </a:lnSpc>
              <a:buNone/>
            </a:pPr>
            <a:r>
              <a:rPr lang="en-US" sz="4000" dirty="0">
                <a:cs typeface="Calibri"/>
                <a:hlinkClick r:id="rId3"/>
              </a:rPr>
              <a:t>kjr@boltonschool.org.uk</a:t>
            </a:r>
            <a:endParaRPr lang="en-US" sz="4000" dirty="0">
              <a:cs typeface="Calibri"/>
            </a:endParaRPr>
          </a:p>
          <a:p>
            <a:pPr marL="0" indent="0">
              <a:lnSpc>
                <a:spcPct val="150000"/>
              </a:lnSpc>
              <a:buNone/>
            </a:pPr>
            <a:r>
              <a:rPr lang="en-US" sz="4000" dirty="0">
                <a:cs typeface="Calibri"/>
              </a:rPr>
              <a:t>@KJ_Roddy </a:t>
            </a:r>
          </a:p>
          <a:p>
            <a:pPr marL="0" indent="0">
              <a:lnSpc>
                <a:spcPct val="150000"/>
              </a:lnSpc>
              <a:buNone/>
            </a:pPr>
            <a:r>
              <a:rPr lang="en-US" sz="4000" dirty="0">
                <a:cs typeface="Calibri"/>
              </a:rPr>
              <a:t>Katharine Roddy  </a:t>
            </a:r>
          </a:p>
          <a:p>
            <a:pPr marL="0" indent="0">
              <a:buNone/>
            </a:pPr>
            <a:endParaRPr lang="en-US" sz="4000" dirty="0">
              <a:cs typeface="Calibri"/>
            </a:endParaRPr>
          </a:p>
          <a:p>
            <a:pPr marL="0" indent="0">
              <a:buNone/>
            </a:pPr>
            <a:endParaRPr lang="en-US" sz="4000" dirty="0">
              <a:cs typeface="Calibri"/>
            </a:endParaRPr>
          </a:p>
        </p:txBody>
      </p:sp>
    </p:spTree>
    <p:extLst>
      <p:ext uri="{BB962C8B-B14F-4D97-AF65-F5344CB8AC3E}">
        <p14:creationId xmlns:p14="http://schemas.microsoft.com/office/powerpoint/2010/main" val="1768457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2F22DB-F7C0-4A0B-A7DF-5501F0D6BC4D}"/>
              </a:ext>
            </a:extLst>
          </p:cNvPr>
          <p:cNvSpPr>
            <a:spLocks noGrp="1"/>
          </p:cNvSpPr>
          <p:nvPr>
            <p:ph idx="1"/>
          </p:nvPr>
        </p:nvSpPr>
        <p:spPr>
          <a:xfrm>
            <a:off x="527957" y="372381"/>
            <a:ext cx="10515600" cy="6240689"/>
          </a:xfrm>
        </p:spPr>
        <p:txBody>
          <a:bodyPr>
            <a:normAutofit fontScale="92500" lnSpcReduction="10000"/>
          </a:bodyPr>
          <a:lstStyle/>
          <a:p>
            <a:pPr marL="0" indent="0">
              <a:buNone/>
            </a:pPr>
            <a:r>
              <a:rPr lang="en-GB" sz="3900" dirty="0">
                <a:latin typeface="+mj-lt"/>
              </a:rPr>
              <a:t>Katharine Roddy</a:t>
            </a:r>
          </a:p>
          <a:p>
            <a:endParaRPr lang="en-GB" dirty="0"/>
          </a:p>
          <a:p>
            <a:r>
              <a:rPr lang="en-GB" dirty="0"/>
              <a:t>BA French and German, Oxford University, 2017</a:t>
            </a:r>
          </a:p>
          <a:p>
            <a:endParaRPr lang="en-GB" dirty="0"/>
          </a:p>
          <a:p>
            <a:r>
              <a:rPr lang="en-GB" dirty="0"/>
              <a:t>PGCE Modern Languages, Manchester University, 2019</a:t>
            </a:r>
          </a:p>
          <a:p>
            <a:endParaRPr lang="en-GB" dirty="0"/>
          </a:p>
          <a:p>
            <a:r>
              <a:rPr lang="en-GB" dirty="0"/>
              <a:t>Bolton School Boys’ Division, 2019-</a:t>
            </a:r>
          </a:p>
          <a:p>
            <a:endParaRPr lang="en-GB" dirty="0"/>
          </a:p>
          <a:p>
            <a:r>
              <a:rPr lang="en-GB" dirty="0"/>
              <a:t>@OnThisDayShe project </a:t>
            </a:r>
          </a:p>
          <a:p>
            <a:endParaRPr lang="en-GB" dirty="0"/>
          </a:p>
          <a:p>
            <a:r>
              <a:rPr lang="en-GB" dirty="0"/>
              <a:t>TES article </a:t>
            </a:r>
          </a:p>
          <a:p>
            <a:endParaRPr lang="en-GB" dirty="0"/>
          </a:p>
          <a:p>
            <a:r>
              <a:rPr lang="en-GB" dirty="0"/>
              <a:t>Young Fabians Education Pamphlet </a:t>
            </a:r>
          </a:p>
          <a:p>
            <a:endParaRPr lang="en-GB" dirty="0"/>
          </a:p>
          <a:p>
            <a:endParaRPr lang="en-GB" dirty="0"/>
          </a:p>
        </p:txBody>
      </p:sp>
      <p:pic>
        <p:nvPicPr>
          <p:cNvPr id="5" name="Picture 4" descr="A person with long hair smiling&#10;&#10;Description automatically generated with low confidence">
            <a:extLst>
              <a:ext uri="{FF2B5EF4-FFF2-40B4-BE49-F238E27FC236}">
                <a16:creationId xmlns:a16="http://schemas.microsoft.com/office/drawing/2014/main" id="{A5A4E4CA-EC52-40DC-BB77-2C11FDAA3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0865" y="3056619"/>
            <a:ext cx="2753178" cy="3429000"/>
          </a:xfrm>
          <a:prstGeom prst="rect">
            <a:avLst/>
          </a:prstGeom>
        </p:spPr>
      </p:pic>
    </p:spTree>
    <p:extLst>
      <p:ext uri="{BB962C8B-B14F-4D97-AF65-F5344CB8AC3E}">
        <p14:creationId xmlns:p14="http://schemas.microsoft.com/office/powerpoint/2010/main" val="39672875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564" y="113198"/>
            <a:ext cx="10515600" cy="1325563"/>
          </a:xfrm>
        </p:spPr>
        <p:txBody>
          <a:bodyPr/>
          <a:lstStyle/>
          <a:p>
            <a:r>
              <a:rPr lang="en-GB" dirty="0"/>
              <a:t>Further reading</a:t>
            </a:r>
          </a:p>
        </p:txBody>
      </p:sp>
      <p:sp>
        <p:nvSpPr>
          <p:cNvPr id="3" name="Content Placeholder 2"/>
          <p:cNvSpPr>
            <a:spLocks noGrp="1"/>
          </p:cNvSpPr>
          <p:nvPr>
            <p:ph idx="1"/>
          </p:nvPr>
        </p:nvSpPr>
        <p:spPr>
          <a:xfrm>
            <a:off x="427653" y="1711857"/>
            <a:ext cx="11347579" cy="5027073"/>
          </a:xfrm>
        </p:spPr>
        <p:txBody>
          <a:bodyPr vert="horz" lIns="91440" tIns="45720" rIns="91440" bIns="45720" rtlCol="0" anchor="t">
            <a:normAutofit fontScale="62500" lnSpcReduction="20000"/>
          </a:bodyPr>
          <a:lstStyle/>
          <a:p>
            <a:pPr>
              <a:lnSpc>
                <a:spcPct val="150000"/>
              </a:lnSpc>
            </a:pPr>
            <a:r>
              <a:rPr lang="en-GB" dirty="0">
                <a:hlinkClick r:id="rId2"/>
              </a:rPr>
              <a:t>https://www.tes.com/magazine/archived/how-engage-boys-gender-equality-lessons</a:t>
            </a:r>
            <a:endParaRPr lang="en-GB" dirty="0"/>
          </a:p>
          <a:p>
            <a:pPr>
              <a:lnSpc>
                <a:spcPct val="150000"/>
              </a:lnSpc>
            </a:pPr>
            <a:r>
              <a:rPr lang="en-GB" dirty="0">
                <a:ea typeface="+mn-lt"/>
                <a:cs typeface="+mn-lt"/>
                <a:hlinkClick r:id="rId3"/>
              </a:rPr>
              <a:t>https://www.boltonschool.org/i-am-looking-for/bolton-school-tv/?page=13&amp;amp%3Bvideo=FikIz5NVNuY&amp;video=XxBoNkjxieA&amp;max=264</a:t>
            </a:r>
            <a:r>
              <a:rPr lang="en-GB" dirty="0">
                <a:ea typeface="+mn-lt"/>
                <a:cs typeface="+mn-lt"/>
              </a:rPr>
              <a:t> </a:t>
            </a:r>
          </a:p>
          <a:p>
            <a:pPr fontAlgn="base">
              <a:lnSpc>
                <a:spcPct val="150000"/>
              </a:lnSpc>
            </a:pPr>
            <a:r>
              <a:rPr lang="en-GB" u="sng" dirty="0">
                <a:hlinkClick r:id="rId4"/>
              </a:rPr>
              <a:t>https://twitter.com/OnThisDayShe</a:t>
            </a:r>
            <a:r>
              <a:rPr lang="en-GB" dirty="0"/>
              <a:t> </a:t>
            </a:r>
            <a:r>
              <a:rPr lang="en-US" dirty="0"/>
              <a:t>​</a:t>
            </a:r>
          </a:p>
          <a:p>
            <a:pPr fontAlgn="base">
              <a:lnSpc>
                <a:spcPct val="150000"/>
              </a:lnSpc>
            </a:pPr>
            <a:r>
              <a:rPr lang="en-GB" u="sng" dirty="0">
                <a:hlinkClick r:id="rId5"/>
              </a:rPr>
              <a:t>https://www.fawcettsociety.org.uk/</a:t>
            </a:r>
            <a:r>
              <a:rPr lang="en-GB" dirty="0"/>
              <a:t>​</a:t>
            </a:r>
          </a:p>
          <a:p>
            <a:pPr fontAlgn="base">
              <a:lnSpc>
                <a:spcPct val="150000"/>
              </a:lnSpc>
            </a:pPr>
            <a:r>
              <a:rPr lang="en-GB" u="sng" dirty="0">
                <a:hlinkClick r:id="rId6"/>
              </a:rPr>
              <a:t>https://www.womenshistory.org/</a:t>
            </a:r>
            <a:r>
              <a:rPr lang="en-GB" dirty="0"/>
              <a:t>​</a:t>
            </a:r>
          </a:p>
          <a:p>
            <a:pPr fontAlgn="base">
              <a:lnSpc>
                <a:spcPct val="150000"/>
              </a:lnSpc>
            </a:pPr>
            <a:r>
              <a:rPr lang="en-GB" u="sng" dirty="0">
                <a:hlinkClick r:id="rId7"/>
              </a:rPr>
              <a:t>https://womenshistorynetwork.org/</a:t>
            </a:r>
            <a:r>
              <a:rPr lang="en-GB" dirty="0"/>
              <a:t> </a:t>
            </a:r>
            <a:r>
              <a:rPr lang="en-US" dirty="0"/>
              <a:t>​</a:t>
            </a:r>
          </a:p>
          <a:p>
            <a:pPr fontAlgn="base">
              <a:lnSpc>
                <a:spcPct val="150000"/>
              </a:lnSpc>
            </a:pPr>
            <a:r>
              <a:rPr lang="en-GB" u="sng" dirty="0">
                <a:hlinkClick r:id="rId8"/>
              </a:rPr>
              <a:t>https://carolinecriadoperez.com/book/invisible-women</a:t>
            </a:r>
          </a:p>
          <a:p>
            <a:pPr>
              <a:lnSpc>
                <a:spcPct val="150000"/>
              </a:lnSpc>
            </a:pPr>
            <a:r>
              <a:rPr lang="en-GB" dirty="0">
                <a:ea typeface="+mn-lt"/>
                <a:cs typeface="+mn-lt"/>
                <a:hlinkClick r:id="rId9"/>
              </a:rPr>
              <a:t>https://podcasts.apple.com/gb/podcast/gender-equality-in-the-curriculum/id1472290361?i=1000512183036</a:t>
            </a:r>
            <a:r>
              <a:rPr lang="en-GB" dirty="0">
                <a:ea typeface="+mn-lt"/>
                <a:cs typeface="+mn-lt"/>
              </a:rPr>
              <a:t> </a:t>
            </a:r>
          </a:p>
          <a:p>
            <a:pPr>
              <a:lnSpc>
                <a:spcPct val="150000"/>
              </a:lnSpc>
            </a:pPr>
            <a:r>
              <a:rPr lang="en-GB" dirty="0">
                <a:ea typeface="+mn-lt"/>
                <a:cs typeface="+mn-lt"/>
                <a:hlinkClick r:id="rId10"/>
              </a:rPr>
              <a:t>https://www.youngfabians.org.uk/towards_a_21st_century_curriculum</a:t>
            </a:r>
            <a:r>
              <a:rPr lang="en-GB" dirty="0">
                <a:ea typeface="+mn-lt"/>
                <a:cs typeface="+mn-lt"/>
              </a:rPr>
              <a:t> </a:t>
            </a:r>
            <a:endParaRPr lang="en-GB" dirty="0">
              <a:cs typeface="Calibri"/>
            </a:endParaRPr>
          </a:p>
        </p:txBody>
      </p:sp>
    </p:spTree>
    <p:extLst>
      <p:ext uri="{BB962C8B-B14F-4D97-AF65-F5344CB8AC3E}">
        <p14:creationId xmlns:p14="http://schemas.microsoft.com/office/powerpoint/2010/main" val="91700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5BF0B8-9AFC-4F76-8293-F35A275516B6}"/>
              </a:ext>
            </a:extLst>
          </p:cNvPr>
          <p:cNvSpPr>
            <a:spLocks noGrp="1"/>
          </p:cNvSpPr>
          <p:nvPr>
            <p:ph idx="1"/>
          </p:nvPr>
        </p:nvSpPr>
        <p:spPr>
          <a:xfrm>
            <a:off x="224288" y="207042"/>
            <a:ext cx="11967712" cy="6305725"/>
          </a:xfrm>
        </p:spPr>
        <p:txBody>
          <a:bodyPr vert="horz" lIns="91440" tIns="45720" rIns="91440" bIns="45720" rtlCol="0" anchor="t">
            <a:normAutofit fontScale="92500"/>
          </a:bodyPr>
          <a:lstStyle/>
          <a:p>
            <a:pPr marL="0" indent="0">
              <a:lnSpc>
                <a:spcPct val="250000"/>
              </a:lnSpc>
              <a:buNone/>
            </a:pPr>
            <a:r>
              <a:rPr lang="en-US" sz="5400" dirty="0">
                <a:latin typeface="+mj-lt"/>
                <a:cs typeface="Calibri" panose="020F0502020204030204"/>
              </a:rPr>
              <a:t>Two goals for today's session: </a:t>
            </a:r>
          </a:p>
          <a:p>
            <a:pPr marL="0" indent="0">
              <a:lnSpc>
                <a:spcPct val="250000"/>
              </a:lnSpc>
              <a:buNone/>
            </a:pPr>
            <a:r>
              <a:rPr lang="en-US" sz="3200" dirty="0">
                <a:cs typeface="Calibri" panose="020F0502020204030204"/>
              </a:rPr>
              <a:t>1. Share expertise of engaging young men with lessons on gender equality.</a:t>
            </a:r>
          </a:p>
          <a:p>
            <a:pPr marL="0" indent="0">
              <a:lnSpc>
                <a:spcPct val="250000"/>
              </a:lnSpc>
              <a:buNone/>
            </a:pPr>
            <a:r>
              <a:rPr lang="en-US" sz="3200" dirty="0">
                <a:cs typeface="Calibri" panose="020F0502020204030204"/>
              </a:rPr>
              <a:t>2.  Practical tools for how to lead a project in school at an early stage of your teaching career.</a:t>
            </a:r>
          </a:p>
        </p:txBody>
      </p:sp>
    </p:spTree>
    <p:extLst>
      <p:ext uri="{BB962C8B-B14F-4D97-AF65-F5344CB8AC3E}">
        <p14:creationId xmlns:p14="http://schemas.microsoft.com/office/powerpoint/2010/main" val="1031172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28C518-F2B4-4D60-A130-8281EEEAC264}"/>
              </a:ext>
            </a:extLst>
          </p:cNvPr>
          <p:cNvSpPr>
            <a:spLocks noGrp="1"/>
          </p:cNvSpPr>
          <p:nvPr>
            <p:ph idx="1"/>
          </p:nvPr>
        </p:nvSpPr>
        <p:spPr>
          <a:xfrm>
            <a:off x="379561" y="597723"/>
            <a:ext cx="11645661" cy="5665054"/>
          </a:xfrm>
        </p:spPr>
        <p:txBody>
          <a:bodyPr>
            <a:normAutofit/>
          </a:bodyPr>
          <a:lstStyle/>
          <a:p>
            <a:pPr marL="0" indent="0" algn="just">
              <a:lnSpc>
                <a:spcPct val="250000"/>
              </a:lnSpc>
              <a:buNone/>
            </a:pPr>
            <a:r>
              <a:rPr lang="en-GB" sz="4000" dirty="0"/>
              <a:t>To make meaningful progress, young men must be positively engaged in the debate - this, in turn, will help to further the equality agenda for women and girls.</a:t>
            </a:r>
          </a:p>
          <a:p>
            <a:pPr algn="just">
              <a:lnSpc>
                <a:spcPct val="250000"/>
              </a:lnSpc>
            </a:pPr>
            <a:endParaRPr lang="en-GB" sz="4000" dirty="0"/>
          </a:p>
        </p:txBody>
      </p:sp>
    </p:spTree>
    <p:extLst>
      <p:ext uri="{BB962C8B-B14F-4D97-AF65-F5344CB8AC3E}">
        <p14:creationId xmlns:p14="http://schemas.microsoft.com/office/powerpoint/2010/main" val="2794534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5BF0B8-9AFC-4F76-8293-F35A275516B6}"/>
              </a:ext>
            </a:extLst>
          </p:cNvPr>
          <p:cNvSpPr>
            <a:spLocks noGrp="1"/>
          </p:cNvSpPr>
          <p:nvPr>
            <p:ph idx="1"/>
          </p:nvPr>
        </p:nvSpPr>
        <p:spPr>
          <a:xfrm>
            <a:off x="155276" y="825098"/>
            <a:ext cx="12192000" cy="4351338"/>
          </a:xfrm>
        </p:spPr>
        <p:txBody>
          <a:bodyPr vert="horz" lIns="91440" tIns="45720" rIns="91440" bIns="45720" rtlCol="0" anchor="t">
            <a:normAutofit/>
          </a:bodyPr>
          <a:lstStyle/>
          <a:p>
            <a:pPr marL="0" indent="0">
              <a:buNone/>
            </a:pPr>
            <a:r>
              <a:rPr lang="en-US" sz="6000" dirty="0">
                <a:latin typeface="+mj-lt"/>
                <a:cs typeface="Calibri" panose="020F0502020204030204"/>
              </a:rPr>
              <a:t>Goal 1:</a:t>
            </a:r>
          </a:p>
          <a:p>
            <a:pPr marL="0" indent="0">
              <a:buNone/>
            </a:pPr>
            <a:endParaRPr lang="en-US" sz="4400" dirty="0">
              <a:cs typeface="Calibri" panose="020F0502020204030204"/>
            </a:endParaRPr>
          </a:p>
          <a:p>
            <a:pPr marL="0" indent="0">
              <a:buNone/>
            </a:pPr>
            <a:r>
              <a:rPr lang="en-US" sz="4400" dirty="0">
                <a:cs typeface="Calibri" panose="020F0502020204030204"/>
              </a:rPr>
              <a:t>Share expertise of engaging young men with lessons on gender equality.</a:t>
            </a:r>
          </a:p>
        </p:txBody>
      </p:sp>
    </p:spTree>
    <p:extLst>
      <p:ext uri="{BB962C8B-B14F-4D97-AF65-F5344CB8AC3E}">
        <p14:creationId xmlns:p14="http://schemas.microsoft.com/office/powerpoint/2010/main" val="3864389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20B61-5D34-483C-9339-2391AA46798D}"/>
              </a:ext>
            </a:extLst>
          </p:cNvPr>
          <p:cNvSpPr>
            <a:spLocks noGrp="1"/>
          </p:cNvSpPr>
          <p:nvPr>
            <p:ph type="title"/>
          </p:nvPr>
        </p:nvSpPr>
        <p:spPr>
          <a:xfrm>
            <a:off x="846992" y="215655"/>
            <a:ext cx="10515600" cy="1325563"/>
          </a:xfrm>
        </p:spPr>
        <p:txBody>
          <a:bodyPr>
            <a:normAutofit/>
          </a:bodyPr>
          <a:lstStyle/>
          <a:p>
            <a:r>
              <a:rPr lang="en-US" sz="7200" dirty="0"/>
              <a:t>What we did</a:t>
            </a:r>
          </a:p>
        </p:txBody>
      </p:sp>
      <p:sp>
        <p:nvSpPr>
          <p:cNvPr id="3" name="Content Placeholder 2">
            <a:extLst>
              <a:ext uri="{FF2B5EF4-FFF2-40B4-BE49-F238E27FC236}">
                <a16:creationId xmlns:a16="http://schemas.microsoft.com/office/drawing/2014/main" id="{9858CE4A-625D-4766-B999-F7E45BE2AE20}"/>
              </a:ext>
            </a:extLst>
          </p:cNvPr>
          <p:cNvSpPr>
            <a:spLocks noGrp="1"/>
          </p:cNvSpPr>
          <p:nvPr>
            <p:ph idx="1"/>
          </p:nvPr>
        </p:nvSpPr>
        <p:spPr>
          <a:xfrm>
            <a:off x="218342" y="1834516"/>
            <a:ext cx="11755316" cy="5316782"/>
          </a:xfrm>
        </p:spPr>
        <p:txBody>
          <a:bodyPr vert="horz" lIns="91440" tIns="45720" rIns="91440" bIns="45720" rtlCol="0" anchor="t">
            <a:noAutofit/>
          </a:bodyPr>
          <a:lstStyle/>
          <a:p>
            <a:pPr algn="just">
              <a:lnSpc>
                <a:spcPct val="200000"/>
              </a:lnSpc>
            </a:pPr>
            <a:r>
              <a:rPr lang="en-US" sz="3200" dirty="0"/>
              <a:t>3 pastoral lessons </a:t>
            </a:r>
            <a:r>
              <a:rPr lang="en-US" sz="3200" dirty="0">
                <a:sym typeface="Wingdings" panose="05000000000000000000" pitchFamily="2" charset="2"/>
              </a:rPr>
              <a:t> </a:t>
            </a:r>
            <a:r>
              <a:rPr lang="en-GB" sz="3200" dirty="0"/>
              <a:t>@OnThisDayShe</a:t>
            </a:r>
          </a:p>
          <a:p>
            <a:pPr algn="just">
              <a:lnSpc>
                <a:spcPct val="200000"/>
              </a:lnSpc>
            </a:pPr>
            <a:r>
              <a:rPr lang="en-US" sz="3200" dirty="0"/>
              <a:t>Data gathered from over 800 young people aged 11-18.</a:t>
            </a:r>
          </a:p>
          <a:p>
            <a:pPr algn="just">
              <a:lnSpc>
                <a:spcPct val="200000"/>
              </a:lnSpc>
            </a:pPr>
            <a:r>
              <a:rPr lang="en-US" sz="3200" dirty="0"/>
              <a:t>‘Tweets’</a:t>
            </a:r>
          </a:p>
          <a:p>
            <a:pPr algn="just">
              <a:lnSpc>
                <a:spcPct val="200000"/>
              </a:lnSpc>
            </a:pPr>
            <a:r>
              <a:rPr lang="en-US" sz="3200" dirty="0"/>
              <a:t>Follow up work</a:t>
            </a:r>
          </a:p>
        </p:txBody>
      </p:sp>
    </p:spTree>
    <p:extLst>
      <p:ext uri="{BB962C8B-B14F-4D97-AF65-F5344CB8AC3E}">
        <p14:creationId xmlns:p14="http://schemas.microsoft.com/office/powerpoint/2010/main" val="3396285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33212"/>
          <a:stretch/>
        </p:blipFill>
        <p:spPr>
          <a:xfrm>
            <a:off x="3898176" y="111308"/>
            <a:ext cx="4129293" cy="6603039"/>
          </a:xfrm>
          <a:prstGeom prst="rect">
            <a:avLst/>
          </a:prstGeom>
        </p:spPr>
      </p:pic>
      <p:sp>
        <p:nvSpPr>
          <p:cNvPr id="6" name="Title 1"/>
          <p:cNvSpPr txBox="1">
            <a:spLocks/>
          </p:cNvSpPr>
          <p:nvPr/>
        </p:nvSpPr>
        <p:spPr>
          <a:xfrm>
            <a:off x="2147454" y="3832313"/>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109857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684C-0205-4DB3-826E-6F19730A9F6D}"/>
              </a:ext>
            </a:extLst>
          </p:cNvPr>
          <p:cNvSpPr>
            <a:spLocks noGrp="1"/>
          </p:cNvSpPr>
          <p:nvPr>
            <p:ph type="title"/>
          </p:nvPr>
        </p:nvSpPr>
        <p:spPr>
          <a:xfrm>
            <a:off x="413287" y="461532"/>
            <a:ext cx="10515600" cy="1806575"/>
          </a:xfrm>
        </p:spPr>
        <p:txBody>
          <a:bodyPr>
            <a:normAutofit/>
          </a:bodyPr>
          <a:lstStyle/>
          <a:p>
            <a:r>
              <a:rPr lang="en-GB" sz="6000" dirty="0"/>
              <a:t>@OnThisDayShe </a:t>
            </a:r>
          </a:p>
        </p:txBody>
      </p:sp>
      <p:pic>
        <p:nvPicPr>
          <p:cNvPr id="5" name="Picture 4">
            <a:extLst>
              <a:ext uri="{FF2B5EF4-FFF2-40B4-BE49-F238E27FC236}">
                <a16:creationId xmlns:a16="http://schemas.microsoft.com/office/drawing/2014/main" id="{8493FA77-93D8-49B3-9C3E-D42955FDDF64}"/>
              </a:ext>
            </a:extLst>
          </p:cNvPr>
          <p:cNvPicPr>
            <a:picLocks noChangeAspect="1"/>
          </p:cNvPicPr>
          <p:nvPr/>
        </p:nvPicPr>
        <p:blipFill rotWithShape="1">
          <a:blip r:embed="rId3"/>
          <a:srcRect l="22881" t="8115" r="31864" b="5303"/>
          <a:stretch/>
        </p:blipFill>
        <p:spPr>
          <a:xfrm>
            <a:off x="6096000" y="461532"/>
            <a:ext cx="5517398" cy="5934936"/>
          </a:xfrm>
          <a:prstGeom prst="rect">
            <a:avLst/>
          </a:prstGeom>
        </p:spPr>
      </p:pic>
    </p:spTree>
    <p:extLst>
      <p:ext uri="{BB962C8B-B14F-4D97-AF65-F5344CB8AC3E}">
        <p14:creationId xmlns:p14="http://schemas.microsoft.com/office/powerpoint/2010/main" val="3279296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F95C43BF-A97C-498D-80BA-871695171CAA}"/>
              </a:ext>
            </a:extLst>
          </p:cNvPr>
          <p:cNvSpPr>
            <a:spLocks noGrp="1"/>
          </p:cNvSpPr>
          <p:nvPr>
            <p:ph type="title"/>
          </p:nvPr>
        </p:nvSpPr>
        <p:spPr>
          <a:xfrm>
            <a:off x="61823" y="853955"/>
            <a:ext cx="12298392" cy="1339940"/>
          </a:xfrm>
        </p:spPr>
        <p:txBody>
          <a:bodyPr>
            <a:noAutofit/>
          </a:bodyPr>
          <a:lstStyle/>
          <a:p>
            <a:pPr algn="ctr"/>
            <a:r>
              <a:rPr lang="en-US" altLang="en-US" sz="4800" b="1" dirty="0">
                <a:latin typeface="+mn-lt"/>
              </a:rPr>
              <a:t>What do you think this lesson will be about?</a:t>
            </a:r>
            <a:br>
              <a:rPr lang="en-US" altLang="en-US" sz="4800" b="1" dirty="0">
                <a:latin typeface="+mn-lt"/>
              </a:rPr>
            </a:br>
            <a:br>
              <a:rPr lang="en-US" altLang="en-US" sz="4800" b="1" dirty="0">
                <a:latin typeface="+mn-lt"/>
              </a:rPr>
            </a:br>
            <a:r>
              <a:rPr lang="en-US" altLang="en-US" sz="4800" dirty="0">
                <a:latin typeface="+mn-lt"/>
              </a:rPr>
              <a:t>Answer the questions in the Google form in </a:t>
            </a:r>
            <a:r>
              <a:rPr lang="en-US" altLang="en-US" sz="4800" dirty="0" err="1">
                <a:latin typeface="+mn-lt"/>
              </a:rPr>
              <a:t>Showbie</a:t>
            </a:r>
            <a:r>
              <a:rPr lang="en-US" altLang="en-US" sz="4800" dirty="0">
                <a:latin typeface="+mn-lt"/>
              </a:rPr>
              <a:t>.</a:t>
            </a:r>
            <a:r>
              <a:rPr lang="en-US" altLang="en-US" sz="4800" b="1" dirty="0">
                <a:latin typeface="+mn-lt"/>
              </a:rPr>
              <a:t>  </a:t>
            </a:r>
          </a:p>
        </p:txBody>
      </p:sp>
      <p:graphicFrame>
        <p:nvGraphicFramePr>
          <p:cNvPr id="3" name="Content Placeholder 3"/>
          <p:cNvGraphicFramePr>
            <a:graphicFrameLocks noGrp="1"/>
          </p:cNvGraphicFramePr>
          <p:nvPr>
            <p:ph idx="1"/>
            <p:extLst>
              <p:ext uri="{D42A27DB-BD31-4B8C-83A1-F6EECF244321}">
                <p14:modId xmlns:p14="http://schemas.microsoft.com/office/powerpoint/2010/main" val="1464725888"/>
              </p:ext>
            </p:extLst>
          </p:nvPr>
        </p:nvGraphicFramePr>
        <p:xfrm>
          <a:off x="167949" y="3735568"/>
          <a:ext cx="11894003" cy="2732762"/>
        </p:xfrm>
        <a:graphic>
          <a:graphicData uri="http://schemas.openxmlformats.org/drawingml/2006/table">
            <a:tbl>
              <a:tblPr/>
              <a:tblGrid>
                <a:gridCol w="3043398">
                  <a:extLst>
                    <a:ext uri="{9D8B030D-6E8A-4147-A177-3AD203B41FA5}">
                      <a16:colId xmlns:a16="http://schemas.microsoft.com/office/drawing/2014/main" val="2901790286"/>
                    </a:ext>
                  </a:extLst>
                </a:gridCol>
                <a:gridCol w="2812450">
                  <a:extLst>
                    <a:ext uri="{9D8B030D-6E8A-4147-A177-3AD203B41FA5}">
                      <a16:colId xmlns:a16="http://schemas.microsoft.com/office/drawing/2014/main" val="2417448161"/>
                    </a:ext>
                  </a:extLst>
                </a:gridCol>
                <a:gridCol w="2812450">
                  <a:extLst>
                    <a:ext uri="{9D8B030D-6E8A-4147-A177-3AD203B41FA5}">
                      <a16:colId xmlns:a16="http://schemas.microsoft.com/office/drawing/2014/main" val="1097204951"/>
                    </a:ext>
                  </a:extLst>
                </a:gridCol>
                <a:gridCol w="3225705">
                  <a:extLst>
                    <a:ext uri="{9D8B030D-6E8A-4147-A177-3AD203B41FA5}">
                      <a16:colId xmlns:a16="http://schemas.microsoft.com/office/drawing/2014/main" val="2854882051"/>
                    </a:ext>
                  </a:extLst>
                </a:gridCol>
              </a:tblGrid>
              <a:tr h="2732762">
                <a:tc>
                  <a:txBody>
                    <a:bodyPr/>
                    <a:lstStyle/>
                    <a:p>
                      <a:pPr algn="ctr" fontAlgn="ctr"/>
                      <a:r>
                        <a:rPr lang="en-GB" sz="2800" b="0" i="0" u="none" strike="noStrike" dirty="0">
                          <a:solidFill>
                            <a:srgbClr val="000000"/>
                          </a:solidFill>
                          <a:effectLst/>
                          <a:latin typeface="+mn-lt"/>
                        </a:rPr>
                        <a:t>When you saw the title of this lesson how did you feel? Select all that apply.</a:t>
                      </a:r>
                    </a:p>
                  </a:txBody>
                  <a:tcPr marL="6661" marR="6661" marT="6661" marB="3197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800" b="0" i="0" u="none" strike="noStrike" dirty="0">
                          <a:solidFill>
                            <a:srgbClr val="000000"/>
                          </a:solidFill>
                          <a:effectLst/>
                          <a:latin typeface="+mn-lt"/>
                        </a:rPr>
                        <a:t>Please explain your answers.</a:t>
                      </a:r>
                    </a:p>
                  </a:txBody>
                  <a:tcPr marL="6661" marR="6661" marT="6661" marB="3197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800" b="0" i="0" u="none" strike="noStrike" dirty="0">
                          <a:solidFill>
                            <a:srgbClr val="000000"/>
                          </a:solidFill>
                          <a:effectLst/>
                          <a:latin typeface="+mn-lt"/>
                        </a:rPr>
                        <a:t>What do you think you will discuss in these lessons?</a:t>
                      </a:r>
                    </a:p>
                  </a:txBody>
                  <a:tcPr marL="6661" marR="6661" marT="6661" marB="3197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800" b="0" i="0" u="none" strike="noStrike" dirty="0">
                          <a:solidFill>
                            <a:srgbClr val="000000"/>
                          </a:solidFill>
                          <a:effectLst/>
                          <a:latin typeface="+mn-lt"/>
                        </a:rPr>
                        <a:t>Write the name of one woman who had a big impact in history. This could be positive or negative.</a:t>
                      </a:r>
                    </a:p>
                  </a:txBody>
                  <a:tcPr marL="6661" marR="6661" marT="6661" marB="3197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4734930"/>
                  </a:ext>
                </a:extLst>
              </a:tr>
            </a:tbl>
          </a:graphicData>
        </a:graphic>
      </p:graphicFrame>
    </p:spTree>
    <p:extLst>
      <p:ext uri="{BB962C8B-B14F-4D97-AF65-F5344CB8AC3E}">
        <p14:creationId xmlns:p14="http://schemas.microsoft.com/office/powerpoint/2010/main" val="21667644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FE316A9384B24C8E7B72FAA7FA4282" ma:contentTypeVersion="16" ma:contentTypeDescription="Create a new document." ma:contentTypeScope="" ma:versionID="9f9413840d46f0e97055b2087bea10f2">
  <xsd:schema xmlns:xsd="http://www.w3.org/2001/XMLSchema" xmlns:xs="http://www.w3.org/2001/XMLSchema" xmlns:p="http://schemas.microsoft.com/office/2006/metadata/properties" xmlns:ns1="http://schemas.microsoft.com/sharepoint/v3" xmlns:ns3="28260ac8-4b4c-4138-beb9-9228e13b4d86" xmlns:ns4="145bc125-0591-48f0-ba07-8a09e80ec7a9" targetNamespace="http://schemas.microsoft.com/office/2006/metadata/properties" ma:root="true" ma:fieldsID="2e97e72c6287270b92d9250d2063ff78" ns1:_="" ns3:_="" ns4:_="">
    <xsd:import namespace="http://schemas.microsoft.com/sharepoint/v3"/>
    <xsd:import namespace="28260ac8-4b4c-4138-beb9-9228e13b4d86"/>
    <xsd:import namespace="145bc125-0591-48f0-ba07-8a09e80ec7a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260ac8-4b4c-4138-beb9-9228e13b4d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45bc125-0591-48f0-ba07-8a09e80ec7a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3A1A08-CACA-49FD-800D-F899AF4B03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260ac8-4b4c-4138-beb9-9228e13b4d86"/>
    <ds:schemaRef ds:uri="145bc125-0591-48f0-ba07-8a09e80ec7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A08C6E-537B-4CC1-ACE9-3EEF29FB3E9B}">
  <ds:schemaRefs>
    <ds:schemaRef ds:uri="http://schemas.openxmlformats.org/package/2006/metadata/core-properties"/>
    <ds:schemaRef ds:uri="28260ac8-4b4c-4138-beb9-9228e13b4d86"/>
    <ds:schemaRef ds:uri="http://schemas.microsoft.com/office/2006/documentManagement/types"/>
    <ds:schemaRef ds:uri="http://schemas.microsoft.com/office/infopath/2007/PartnerControls"/>
    <ds:schemaRef ds:uri="http://purl.org/dc/dcmitype/"/>
    <ds:schemaRef ds:uri="145bc125-0591-48f0-ba07-8a09e80ec7a9"/>
    <ds:schemaRef ds:uri="http://purl.org/dc/elements/1.1/"/>
    <ds:schemaRef ds:uri="http://schemas.microsoft.com/office/2006/metadata/properties"/>
    <ds:schemaRef ds:uri="http://schemas.microsoft.com/sharepoint/v3"/>
    <ds:schemaRef ds:uri="http://www.w3.org/XML/1998/namespace"/>
    <ds:schemaRef ds:uri="http://purl.org/dc/terms/"/>
  </ds:schemaRefs>
</ds:datastoreItem>
</file>

<file path=customXml/itemProps3.xml><?xml version="1.0" encoding="utf-8"?>
<ds:datastoreItem xmlns:ds="http://schemas.openxmlformats.org/officeDocument/2006/customXml" ds:itemID="{72B2F578-0AE6-40F1-8CD2-C5A1009163C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2261</Words>
  <Application>Microsoft Office PowerPoint</Application>
  <PresentationFormat>Widescreen</PresentationFormat>
  <Paragraphs>183</Paragraphs>
  <Slides>20</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Gender equality: how we can positively engage young men.  Katharine Roddy     University of Manchester Inclusion Conference   Friday 13th January 2023 </vt:lpstr>
      <vt:lpstr>PowerPoint Presentation</vt:lpstr>
      <vt:lpstr>PowerPoint Presentation</vt:lpstr>
      <vt:lpstr>PowerPoint Presentation</vt:lpstr>
      <vt:lpstr>PowerPoint Presentation</vt:lpstr>
      <vt:lpstr>What we did</vt:lpstr>
      <vt:lpstr>PowerPoint Presentation</vt:lpstr>
      <vt:lpstr>@OnThisDayShe </vt:lpstr>
      <vt:lpstr>What do you think this lesson will be about?  Answer the questions in the Google form in Showbie.  </vt:lpstr>
      <vt:lpstr>PowerPoint Presentation</vt:lpstr>
      <vt:lpstr>PowerPoint Presentation</vt:lpstr>
      <vt:lpstr>Our findings </vt:lpstr>
      <vt:lpstr>How do we successfully engage young men? What we learnt:</vt:lpstr>
      <vt:lpstr>Follow-up work</vt:lpstr>
      <vt:lpstr>Moving forward </vt:lpstr>
      <vt:lpstr>PowerPoint Presentation</vt:lpstr>
      <vt:lpstr>PowerPoint Presentation</vt:lpstr>
      <vt:lpstr>Questions? </vt:lpstr>
      <vt:lpstr>PowerPoint Presentation</vt:lpstr>
      <vt:lpstr>Further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Miss K Roddy</dc:creator>
  <cp:lastModifiedBy>Smriti Gupta</cp:lastModifiedBy>
  <cp:revision>199</cp:revision>
  <dcterms:created xsi:type="dcterms:W3CDTF">2021-11-09T17:35:45Z</dcterms:created>
  <dcterms:modified xsi:type="dcterms:W3CDTF">2023-02-27T19:30:01Z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0x0101009DFE316A9384B24C8E7B72FAA7FA4282</vt:lpwstr>
  </property>
</Properties>
</file>