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36"/>
  </p:notesMasterIdLst>
  <p:sldIdLst>
    <p:sldId id="256" r:id="rId6"/>
    <p:sldId id="307" r:id="rId7"/>
    <p:sldId id="264" r:id="rId8"/>
    <p:sldId id="314" r:id="rId9"/>
    <p:sldId id="309" r:id="rId10"/>
    <p:sldId id="323" r:id="rId11"/>
    <p:sldId id="333" r:id="rId12"/>
    <p:sldId id="308" r:id="rId13"/>
    <p:sldId id="322" r:id="rId14"/>
    <p:sldId id="315" r:id="rId15"/>
    <p:sldId id="313" r:id="rId16"/>
    <p:sldId id="324" r:id="rId17"/>
    <p:sldId id="257" r:id="rId18"/>
    <p:sldId id="320" r:id="rId19"/>
    <p:sldId id="321" r:id="rId20"/>
    <p:sldId id="319" r:id="rId21"/>
    <p:sldId id="335" r:id="rId22"/>
    <p:sldId id="317" r:id="rId23"/>
    <p:sldId id="327" r:id="rId24"/>
    <p:sldId id="326" r:id="rId25"/>
    <p:sldId id="325" r:id="rId26"/>
    <p:sldId id="334" r:id="rId27"/>
    <p:sldId id="336" r:id="rId28"/>
    <p:sldId id="310" r:id="rId29"/>
    <p:sldId id="329" r:id="rId30"/>
    <p:sldId id="328" r:id="rId31"/>
    <p:sldId id="311" r:id="rId32"/>
    <p:sldId id="312" r:id="rId33"/>
    <p:sldId id="331" r:id="rId34"/>
    <p:sldId id="33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B8CBC9-4A90-46B1-9B12-ADD744F3FC12}" v="153" dt="2024-03-22T12:13:06.2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0599" autoAdjust="0"/>
  </p:normalViewPr>
  <p:slideViewPr>
    <p:cSldViewPr snapToGrid="0">
      <p:cViewPr varScale="1">
        <p:scale>
          <a:sx n="103" d="100"/>
          <a:sy n="103" d="100"/>
        </p:scale>
        <p:origin x="79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492613-B9F9-4DB8-B8FD-771A349FD379}" type="datetimeFigureOut">
              <a:rPr lang="en-GB" smtClean="0"/>
              <a:t>22/03/2024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447B04-5A49-4184-9DC5-9FA92300AACF}" type="slidenum">
              <a:rPr lang="en-GB" smtClean="0"/>
              <a:t>‹#›</a:t>
            </a:fld>
            <a:endParaRPr lang="en-GB"/>
          </a:p>
        </p:txBody>
      </p:sp>
    </p:spTree>
    <p:extLst>
      <p:ext uri="{BB962C8B-B14F-4D97-AF65-F5344CB8AC3E}">
        <p14:creationId xmlns:p14="http://schemas.microsoft.com/office/powerpoint/2010/main" val="190690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E91252-B8FA-488F-8653-B2CAB6E4FCF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60002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11</a:t>
            </a:fld>
            <a:endParaRPr lang="en-GB"/>
          </a:p>
        </p:txBody>
      </p:sp>
    </p:spTree>
    <p:extLst>
      <p:ext uri="{BB962C8B-B14F-4D97-AF65-F5344CB8AC3E}">
        <p14:creationId xmlns:p14="http://schemas.microsoft.com/office/powerpoint/2010/main" val="114066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Important to recognise the additional elements and reflects this broader focus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Continues direction from last REF more from individual to team focus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Retained environment assessment at unit level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IL owns key decisions affecting workforce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QR goes to the institution and is at their disposal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12</a:t>
            </a:fld>
            <a:endParaRPr lang="en-GB"/>
          </a:p>
        </p:txBody>
      </p:sp>
    </p:spTree>
    <p:extLst>
      <p:ext uri="{BB962C8B-B14F-4D97-AF65-F5344CB8AC3E}">
        <p14:creationId xmlns:p14="http://schemas.microsoft.com/office/powerpoint/2010/main" val="38177815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13</a:t>
            </a:fld>
            <a:endParaRPr lang="en-GB"/>
          </a:p>
        </p:txBody>
      </p:sp>
    </p:spTree>
    <p:extLst>
      <p:ext uri="{BB962C8B-B14F-4D97-AF65-F5344CB8AC3E}">
        <p14:creationId xmlns:p14="http://schemas.microsoft.com/office/powerpoint/2010/main" val="603717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14</a:t>
            </a:fld>
            <a:endParaRPr lang="en-GB"/>
          </a:p>
        </p:txBody>
      </p:sp>
    </p:spTree>
    <p:extLst>
      <p:ext uri="{BB962C8B-B14F-4D97-AF65-F5344CB8AC3E}">
        <p14:creationId xmlns:p14="http://schemas.microsoft.com/office/powerpoint/2010/main" val="2725423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15</a:t>
            </a:fld>
            <a:endParaRPr lang="en-GB"/>
          </a:p>
        </p:txBody>
      </p:sp>
    </p:spTree>
    <p:extLst>
      <p:ext uri="{BB962C8B-B14F-4D97-AF65-F5344CB8AC3E}">
        <p14:creationId xmlns:p14="http://schemas.microsoft.com/office/powerpoint/2010/main" val="4224019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16</a:t>
            </a:fld>
            <a:endParaRPr lang="en-GB"/>
          </a:p>
        </p:txBody>
      </p:sp>
    </p:spTree>
    <p:extLst>
      <p:ext uri="{BB962C8B-B14F-4D97-AF65-F5344CB8AC3E}">
        <p14:creationId xmlns:p14="http://schemas.microsoft.com/office/powerpoint/2010/main" val="1428547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18</a:t>
            </a:fld>
            <a:endParaRPr lang="en-GB"/>
          </a:p>
        </p:txBody>
      </p:sp>
    </p:spTree>
    <p:extLst>
      <p:ext uri="{BB962C8B-B14F-4D97-AF65-F5344CB8AC3E}">
        <p14:creationId xmlns:p14="http://schemas.microsoft.com/office/powerpoint/2010/main" val="26320211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19</a:t>
            </a:fld>
            <a:endParaRPr lang="en-GB"/>
          </a:p>
        </p:txBody>
      </p:sp>
    </p:spTree>
    <p:extLst>
      <p:ext uri="{BB962C8B-B14F-4D97-AF65-F5344CB8AC3E}">
        <p14:creationId xmlns:p14="http://schemas.microsoft.com/office/powerpoint/2010/main" val="36582016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20</a:t>
            </a:fld>
            <a:endParaRPr lang="en-GB"/>
          </a:p>
        </p:txBody>
      </p:sp>
    </p:spTree>
    <p:extLst>
      <p:ext uri="{BB962C8B-B14F-4D97-AF65-F5344CB8AC3E}">
        <p14:creationId xmlns:p14="http://schemas.microsoft.com/office/powerpoint/2010/main" val="2683953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21</a:t>
            </a:fld>
            <a:endParaRPr lang="en-GB"/>
          </a:p>
        </p:txBody>
      </p:sp>
    </p:spTree>
    <p:extLst>
      <p:ext uri="{BB962C8B-B14F-4D97-AF65-F5344CB8AC3E}">
        <p14:creationId xmlns:p14="http://schemas.microsoft.com/office/powerpoint/2010/main" val="3426108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CE91252-B8FA-488F-8653-B2CAB6E4FCF6}" type="slidenum">
              <a:rPr lang="en-GB" smtClean="0"/>
              <a:t>3</a:t>
            </a:fld>
            <a:endParaRPr lang="en-GB"/>
          </a:p>
        </p:txBody>
      </p:sp>
    </p:spTree>
    <p:extLst>
      <p:ext uri="{BB962C8B-B14F-4D97-AF65-F5344CB8AC3E}">
        <p14:creationId xmlns:p14="http://schemas.microsoft.com/office/powerpoint/2010/main" val="22183285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22</a:t>
            </a:fld>
            <a:endParaRPr lang="en-GB"/>
          </a:p>
        </p:txBody>
      </p:sp>
    </p:spTree>
    <p:extLst>
      <p:ext uri="{BB962C8B-B14F-4D97-AF65-F5344CB8AC3E}">
        <p14:creationId xmlns:p14="http://schemas.microsoft.com/office/powerpoint/2010/main" val="405986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23</a:t>
            </a:fld>
            <a:endParaRPr lang="en-GB"/>
          </a:p>
        </p:txBody>
      </p:sp>
    </p:spTree>
    <p:extLst>
      <p:ext uri="{BB962C8B-B14F-4D97-AF65-F5344CB8AC3E}">
        <p14:creationId xmlns:p14="http://schemas.microsoft.com/office/powerpoint/2010/main" val="5279534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Important to recognise the additional elements and reflects this broader focus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Continues direction from last REF more from individual to team focus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Retained environment assessment at unit level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IL owns key decisions affecting workforce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QR goes to the institution and is at their disposal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24</a:t>
            </a:fld>
            <a:endParaRPr lang="en-GB"/>
          </a:p>
        </p:txBody>
      </p:sp>
    </p:spTree>
    <p:extLst>
      <p:ext uri="{BB962C8B-B14F-4D97-AF65-F5344CB8AC3E}">
        <p14:creationId xmlns:p14="http://schemas.microsoft.com/office/powerpoint/2010/main" val="2995221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Important to recognise the additional elements and reflects this broader focus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Continues direction from last REF more from individual to team focus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Retained environment assessment at unit level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IL owns key decisions affecting workforce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QR goes to the institution and is at their disposal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25</a:t>
            </a:fld>
            <a:endParaRPr lang="en-GB"/>
          </a:p>
        </p:txBody>
      </p:sp>
    </p:spTree>
    <p:extLst>
      <p:ext uri="{BB962C8B-B14F-4D97-AF65-F5344CB8AC3E}">
        <p14:creationId xmlns:p14="http://schemas.microsoft.com/office/powerpoint/2010/main" val="39429960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Important to recognise the additional elements and reflects this broader focus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Continues direction from last REF more from individual to team focus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Retained environment assessment at unit level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IL owns key decisions affecting workforce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QR goes to the institution and is at their disposal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26</a:t>
            </a:fld>
            <a:endParaRPr lang="en-GB"/>
          </a:p>
        </p:txBody>
      </p:sp>
    </p:spTree>
    <p:extLst>
      <p:ext uri="{BB962C8B-B14F-4D97-AF65-F5344CB8AC3E}">
        <p14:creationId xmlns:p14="http://schemas.microsoft.com/office/powerpoint/2010/main" val="2293456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27</a:t>
            </a:fld>
            <a:endParaRPr lang="en-GB"/>
          </a:p>
        </p:txBody>
      </p:sp>
    </p:spTree>
    <p:extLst>
      <p:ext uri="{BB962C8B-B14F-4D97-AF65-F5344CB8AC3E}">
        <p14:creationId xmlns:p14="http://schemas.microsoft.com/office/powerpoint/2010/main" val="139991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28</a:t>
            </a:fld>
            <a:endParaRPr lang="en-GB"/>
          </a:p>
        </p:txBody>
      </p:sp>
    </p:spTree>
    <p:extLst>
      <p:ext uri="{BB962C8B-B14F-4D97-AF65-F5344CB8AC3E}">
        <p14:creationId xmlns:p14="http://schemas.microsoft.com/office/powerpoint/2010/main" val="31009261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29</a:t>
            </a:fld>
            <a:endParaRPr lang="en-GB"/>
          </a:p>
        </p:txBody>
      </p:sp>
    </p:spTree>
    <p:extLst>
      <p:ext uri="{BB962C8B-B14F-4D97-AF65-F5344CB8AC3E}">
        <p14:creationId xmlns:p14="http://schemas.microsoft.com/office/powerpoint/2010/main" val="6588047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30</a:t>
            </a:fld>
            <a:endParaRPr lang="en-GB"/>
          </a:p>
        </p:txBody>
      </p:sp>
    </p:spTree>
    <p:extLst>
      <p:ext uri="{BB962C8B-B14F-4D97-AF65-F5344CB8AC3E}">
        <p14:creationId xmlns:p14="http://schemas.microsoft.com/office/powerpoint/2010/main" val="3835941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4</a:t>
            </a:fld>
            <a:endParaRPr lang="en-GB"/>
          </a:p>
        </p:txBody>
      </p:sp>
    </p:spTree>
    <p:extLst>
      <p:ext uri="{BB962C8B-B14F-4D97-AF65-F5344CB8AC3E}">
        <p14:creationId xmlns:p14="http://schemas.microsoft.com/office/powerpoint/2010/main" val="4084527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5</a:t>
            </a:fld>
            <a:endParaRPr lang="en-GB"/>
          </a:p>
        </p:txBody>
      </p:sp>
    </p:spTree>
    <p:extLst>
      <p:ext uri="{BB962C8B-B14F-4D97-AF65-F5344CB8AC3E}">
        <p14:creationId xmlns:p14="http://schemas.microsoft.com/office/powerpoint/2010/main" val="302725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6</a:t>
            </a:fld>
            <a:endParaRPr lang="en-GB"/>
          </a:p>
        </p:txBody>
      </p:sp>
    </p:spTree>
    <p:extLst>
      <p:ext uri="{BB962C8B-B14F-4D97-AF65-F5344CB8AC3E}">
        <p14:creationId xmlns:p14="http://schemas.microsoft.com/office/powerpoint/2010/main" val="4288679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7</a:t>
            </a:fld>
            <a:endParaRPr lang="en-GB"/>
          </a:p>
        </p:txBody>
      </p:sp>
    </p:spTree>
    <p:extLst>
      <p:ext uri="{BB962C8B-B14F-4D97-AF65-F5344CB8AC3E}">
        <p14:creationId xmlns:p14="http://schemas.microsoft.com/office/powerpoint/2010/main" val="1764945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8</a:t>
            </a:fld>
            <a:endParaRPr lang="en-GB"/>
          </a:p>
        </p:txBody>
      </p:sp>
    </p:spTree>
    <p:extLst>
      <p:ext uri="{BB962C8B-B14F-4D97-AF65-F5344CB8AC3E}">
        <p14:creationId xmlns:p14="http://schemas.microsoft.com/office/powerpoint/2010/main" val="88605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9</a:t>
            </a:fld>
            <a:endParaRPr lang="en-GB"/>
          </a:p>
        </p:txBody>
      </p:sp>
    </p:spTree>
    <p:extLst>
      <p:ext uri="{BB962C8B-B14F-4D97-AF65-F5344CB8AC3E}">
        <p14:creationId xmlns:p14="http://schemas.microsoft.com/office/powerpoint/2010/main" val="17471942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F447B04-5A49-4184-9DC5-9FA92300AACF}" type="slidenum">
              <a:rPr lang="en-GB" smtClean="0"/>
              <a:t>10</a:t>
            </a:fld>
            <a:endParaRPr lang="en-GB"/>
          </a:p>
        </p:txBody>
      </p:sp>
    </p:spTree>
    <p:extLst>
      <p:ext uri="{BB962C8B-B14F-4D97-AF65-F5344CB8AC3E}">
        <p14:creationId xmlns:p14="http://schemas.microsoft.com/office/powerpoint/2010/main" val="3739589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46BF8-7800-5E9B-9F7A-7DC05312832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E9BDD85-EB34-1349-D2C8-69F7698606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981E5C-5209-580B-22A5-0A270A45E229}"/>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454D5EA5-922A-73FA-49B5-8EB0023A234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84CBAA-96E1-3278-5C99-AFE5746E0338}"/>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1854633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71647-6053-C66F-4A24-0C618E2CE35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9D526A2-09C0-A230-854F-AC07B5E3778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F06382-C97C-7082-97ED-D4B96DF7CB30}"/>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30653741-977E-66E9-2BE5-1791BBC090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D41AC4D-967C-4551-BB03-0D4760AF17A6}"/>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13706623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D3C3B4C-6D3B-BD5C-E65F-AB184556696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8808EFF-E469-433F-77EF-D998674FB6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A5CFA73-CECF-F64C-FA2F-AE0C92278CD6}"/>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5166B335-245E-E4A1-8282-E33BF28DAE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96F43D-7C54-87B4-11FA-BFC152AD1540}"/>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20844771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D410B-199B-B7B8-E939-32D0631828A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4D5E7C5C-9D60-EC49-5D8C-FBF0660273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Tree>
    <p:extLst>
      <p:ext uri="{BB962C8B-B14F-4D97-AF65-F5344CB8AC3E}">
        <p14:creationId xmlns:p14="http://schemas.microsoft.com/office/powerpoint/2010/main" val="9029425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18DCF-5CE2-1162-A0AB-9FC36328669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004E3CA-91C1-7D50-F771-D77870465B7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7863389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64FF0-1C0F-8728-4CB1-96FCEF6FF47B}"/>
              </a:ext>
            </a:extLst>
          </p:cNvPr>
          <p:cNvSpPr>
            <a:spLocks noGrp="1"/>
          </p:cNvSpPr>
          <p:nvPr>
            <p:ph type="title"/>
          </p:nvPr>
        </p:nvSpPr>
        <p:spPr>
          <a:xfrm>
            <a:off x="831850" y="721695"/>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72252DC-4675-EBA9-543A-CB66B01F18A2}"/>
              </a:ext>
            </a:extLst>
          </p:cNvPr>
          <p:cNvSpPr>
            <a:spLocks noGrp="1"/>
          </p:cNvSpPr>
          <p:nvPr>
            <p:ph type="body" idx="1"/>
          </p:nvPr>
        </p:nvSpPr>
        <p:spPr>
          <a:xfrm>
            <a:off x="831850" y="3601420"/>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Tree>
    <p:extLst>
      <p:ext uri="{BB962C8B-B14F-4D97-AF65-F5344CB8AC3E}">
        <p14:creationId xmlns:p14="http://schemas.microsoft.com/office/powerpoint/2010/main" val="2384119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2BF5C0-5375-28CE-7D90-B3CFA15F258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A6F8103-B683-17FB-0F7D-31F1FF9BE64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92A14D-1289-9A92-9300-4908A707E15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656978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E2CCA-9176-16FC-9564-B3FD2467C74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A0913E3-9689-F3ED-F230-4AFB5D00E7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BAE4895-E021-9E99-861B-01ABE68C487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294FBA3-0B46-B2ED-FEFD-92E1D74D5E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224C532-098A-CBC6-CB7C-923772D7E5D4}"/>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774905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DB3BB-F3DE-5B59-4332-78C1ECDD0329}"/>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652202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453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7A932-58E8-FE76-6864-A5AAC940073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987ABB2-5177-E56C-8FD7-58CB29A6FB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A6CF82D-03BA-CDB6-4F0D-459AB3AE47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7345974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DFEEF-A202-4905-A0AA-91645107335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723B429-82D7-49B6-7E5C-54399E4933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3754BEB-BBF8-7C85-F090-3025CF2B38DE}"/>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7CEA7BB1-4AEE-80DA-354D-B701B5D73C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5FD420B-DFF6-FAD2-B90D-B02A906414BB}"/>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19192582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8D5C5-008C-2379-91BE-BCBC4F7D27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6909A07-6592-4DC0-530B-6978428F10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900C962-2FE3-2609-D5FA-BDE8D5362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41960298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3488D-BA35-6B3D-C255-973CCDE16398}"/>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B52193C3-C5FB-A53C-E322-50C7155AA6B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5007692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74FABE-38EA-C6B7-9DCC-B1C891767A57}"/>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E657875-6668-2B0F-5691-A3631D619B8A}"/>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22819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39AED-F73B-5CC1-F55D-89B2DE30420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A411913-E5DF-58DC-061A-94187376AD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F00CF4-1532-B1B3-0325-882144CF4950}"/>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D9CE97F5-519F-8B10-6122-E82C8C7B2D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D0390E-6D38-796F-2C53-69B3FD14D450}"/>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691157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4DFF1-6728-3FBB-5484-D9B726143E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52D5CAF-C6D4-91A8-061A-E43CF37F86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AEC906E-E763-89C8-28C4-D53F7D8FCBC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D8959A1-E167-4D6A-2464-5859DF02E33C}"/>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6" name="Footer Placeholder 5">
            <a:extLst>
              <a:ext uri="{FF2B5EF4-FFF2-40B4-BE49-F238E27FC236}">
                <a16:creationId xmlns:a16="http://schemas.microsoft.com/office/drawing/2014/main" id="{97B18811-1989-D9A8-7587-CD4BE4EBAD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11355D7-BC80-1C62-E6BF-CB9EA3BF629C}"/>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729965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C8BCA-451E-528B-2168-F11EF151F11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515223-154E-C32C-83C9-BDF61383BC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332B12-FC01-85E3-4E7E-D10088DC07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4D2A0FD-74AB-C6C9-B98A-6E20E6CF472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EFC588-1C00-D7E2-F709-0386560FE9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5C5E55D-A01A-F697-1ECB-61ACCD49DF76}"/>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8" name="Footer Placeholder 7">
            <a:extLst>
              <a:ext uri="{FF2B5EF4-FFF2-40B4-BE49-F238E27FC236}">
                <a16:creationId xmlns:a16="http://schemas.microsoft.com/office/drawing/2014/main" id="{A8221281-A987-59A5-7695-FD590698484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7123017-1230-5C6E-3C4D-B909A0E292FC}"/>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380650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E43AE-20FA-4EC3-3EF3-C7726825636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593D21F-3FBF-26CD-327B-7548232B083A}"/>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4" name="Footer Placeholder 3">
            <a:extLst>
              <a:ext uri="{FF2B5EF4-FFF2-40B4-BE49-F238E27FC236}">
                <a16:creationId xmlns:a16="http://schemas.microsoft.com/office/drawing/2014/main" id="{E1A1A395-AA31-4678-5426-1B0B3EC32E8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717798C-E5A6-E6A2-175E-DC31A020378A}"/>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1560616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5001A5-3BF7-517C-BE38-3A01D22F7A42}"/>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3" name="Footer Placeholder 2">
            <a:extLst>
              <a:ext uri="{FF2B5EF4-FFF2-40B4-BE49-F238E27FC236}">
                <a16:creationId xmlns:a16="http://schemas.microsoft.com/office/drawing/2014/main" id="{3F2AB22D-C4FA-B66E-1B97-F2D4B99BB7B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BA26E4B-B3A4-5C57-E0AC-C101C68CE749}"/>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2921017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7A36A9-D840-C955-84C0-B837D79DE8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CB66EF8-9E57-95B9-64E2-1D423BFA97A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983A9D7-B8C6-F826-7500-AF0B58FAE2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5998E0-1872-B751-B154-3C8F3E6EC32A}"/>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6" name="Footer Placeholder 5">
            <a:extLst>
              <a:ext uri="{FF2B5EF4-FFF2-40B4-BE49-F238E27FC236}">
                <a16:creationId xmlns:a16="http://schemas.microsoft.com/office/drawing/2014/main" id="{E6264CD9-6886-6FDF-0ACC-4698ABC7A27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D395F73-0567-C3F3-EE9C-2BCFD98D7DA1}"/>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2789032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EFF39-890C-F398-D937-85FAB41A5B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D32A02F-AC31-3294-0A1D-73A462AA2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4F0C56A-353E-B154-4E53-FC46DC56A3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9D71F2-579A-6A99-74A3-6528E835CFAB}"/>
              </a:ext>
            </a:extLst>
          </p:cNvPr>
          <p:cNvSpPr>
            <a:spLocks noGrp="1"/>
          </p:cNvSpPr>
          <p:nvPr>
            <p:ph type="dt" sz="half" idx="10"/>
          </p:nvPr>
        </p:nvSpPr>
        <p:spPr/>
        <p:txBody>
          <a:bodyPr/>
          <a:lstStyle/>
          <a:p>
            <a:fld id="{A20F12FE-3AB4-4098-B829-57DB55555A9F}" type="datetimeFigureOut">
              <a:rPr lang="en-GB" smtClean="0"/>
              <a:t>22/03/2024</a:t>
            </a:fld>
            <a:endParaRPr lang="en-GB"/>
          </a:p>
        </p:txBody>
      </p:sp>
      <p:sp>
        <p:nvSpPr>
          <p:cNvPr id="6" name="Footer Placeholder 5">
            <a:extLst>
              <a:ext uri="{FF2B5EF4-FFF2-40B4-BE49-F238E27FC236}">
                <a16:creationId xmlns:a16="http://schemas.microsoft.com/office/drawing/2014/main" id="{8ADABA49-5214-14F1-A545-D7C8FC5D504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E8A082-E7E7-3166-C708-2CC2402FDA40}"/>
              </a:ext>
            </a:extLst>
          </p:cNvPr>
          <p:cNvSpPr>
            <a:spLocks noGrp="1"/>
          </p:cNvSpPr>
          <p:nvPr>
            <p:ph type="sldNum" sz="quarter" idx="12"/>
          </p:nvPr>
        </p:nvSpPr>
        <p:spPr/>
        <p:txBody>
          <a:bodyPr/>
          <a:lstStyle/>
          <a:p>
            <a:fld id="{E015B6EE-16B9-4A4F-9959-C1186A0B3D41}" type="slidenum">
              <a:rPr lang="en-GB" smtClean="0"/>
              <a:t>‹#›</a:t>
            </a:fld>
            <a:endParaRPr lang="en-GB"/>
          </a:p>
        </p:txBody>
      </p:sp>
    </p:spTree>
    <p:extLst>
      <p:ext uri="{BB962C8B-B14F-4D97-AF65-F5344CB8AC3E}">
        <p14:creationId xmlns:p14="http://schemas.microsoft.com/office/powerpoint/2010/main" val="1401550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570222-080B-6FA8-D63E-5B29C88F58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A755AB2-E5B2-7FA7-0333-8AD965D70B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DA2157-5380-B810-4724-345CD35E8E7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F12FE-3AB4-4098-B829-57DB55555A9F}" type="datetimeFigureOut">
              <a:rPr lang="en-GB" smtClean="0"/>
              <a:t>22/03/2024</a:t>
            </a:fld>
            <a:endParaRPr lang="en-GB"/>
          </a:p>
        </p:txBody>
      </p:sp>
      <p:sp>
        <p:nvSpPr>
          <p:cNvPr id="5" name="Footer Placeholder 4">
            <a:extLst>
              <a:ext uri="{FF2B5EF4-FFF2-40B4-BE49-F238E27FC236}">
                <a16:creationId xmlns:a16="http://schemas.microsoft.com/office/drawing/2014/main" id="{8317504D-4B9E-E1D9-DD7E-53505A48017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B02AE57-D45D-53BB-32B3-33F5B3734C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15B6EE-16B9-4A4F-9959-C1186A0B3D41}" type="slidenum">
              <a:rPr lang="en-GB" smtClean="0"/>
              <a:t>‹#›</a:t>
            </a:fld>
            <a:endParaRPr lang="en-GB"/>
          </a:p>
        </p:txBody>
      </p:sp>
    </p:spTree>
    <p:extLst>
      <p:ext uri="{BB962C8B-B14F-4D97-AF65-F5344CB8AC3E}">
        <p14:creationId xmlns:p14="http://schemas.microsoft.com/office/powerpoint/2010/main" val="3572551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A39DB4-EBAF-CB8A-A2A0-711E68CD8C4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B525C4F-6CF8-5151-9065-D9F2B105FA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11" name="Picture 10" descr="A picture containing text, font, graphics, screenshot&#10;&#10;Description automatically generated">
            <a:extLst>
              <a:ext uri="{FF2B5EF4-FFF2-40B4-BE49-F238E27FC236}">
                <a16:creationId xmlns:a16="http://schemas.microsoft.com/office/drawing/2014/main" id="{2956941D-DD68-12A4-8E59-41936A2012E6}"/>
              </a:ext>
            </a:extLst>
          </p:cNvPr>
          <p:cNvPicPr>
            <a:picLocks noChangeAspect="1"/>
          </p:cNvPicPr>
          <p:nvPr userDrawn="1"/>
        </p:nvPicPr>
        <p:blipFill>
          <a:blip r:embed="rId13"/>
          <a:stretch>
            <a:fillRect/>
          </a:stretch>
        </p:blipFill>
        <p:spPr>
          <a:xfrm>
            <a:off x="10476672" y="6176963"/>
            <a:ext cx="1549676" cy="546504"/>
          </a:xfrm>
          <a:prstGeom prst="rect">
            <a:avLst/>
          </a:prstGeom>
        </p:spPr>
      </p:pic>
      <p:sp>
        <p:nvSpPr>
          <p:cNvPr id="12" name="Rectangle 11">
            <a:extLst>
              <a:ext uri="{FF2B5EF4-FFF2-40B4-BE49-F238E27FC236}">
                <a16:creationId xmlns:a16="http://schemas.microsoft.com/office/drawing/2014/main" id="{50143373-8CE3-7C04-F4C2-E551871CAA62}"/>
              </a:ext>
            </a:extLst>
          </p:cNvPr>
          <p:cNvSpPr/>
          <p:nvPr userDrawn="1"/>
        </p:nvSpPr>
        <p:spPr>
          <a:xfrm>
            <a:off x="0" y="0"/>
            <a:ext cx="437322" cy="6858000"/>
          </a:xfrm>
          <a:prstGeom prst="rect">
            <a:avLst/>
          </a:prstGeom>
          <a:solidFill>
            <a:srgbClr val="44295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A close-up of a logo&#10;&#10;Description automatically generated">
            <a:extLst>
              <a:ext uri="{FF2B5EF4-FFF2-40B4-BE49-F238E27FC236}">
                <a16:creationId xmlns:a16="http://schemas.microsoft.com/office/drawing/2014/main" id="{9E733AD1-A2AE-F22B-170E-76A550C84421}"/>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0277475" y="6113375"/>
            <a:ext cx="1914525"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4986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44295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analysishttps://www.researchgate.net/publication/345992838_Open_Access_Monographs_in_the_UK_A_data_analysis%20-%20p4"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s://www.springernature.com/gp/open-research/journals-books/books"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gbr01.safelinks.protection.outlook.com/?url=https%3A%2F%2Fwww.universitiesuk.ac.uk%2Fsites%2Fdefault%2Ffiles%2Fuploads%2FReports%2FFullstopp-Final-October-2019.pdf&amp;data=05%7C02%7CMyles.Furr%40re.ukri.org%7C993408b73349472eaaf108dc48128947%7C8bb7e08edaa44a8e927efca38db04b7e%7C0%7C0%7C638464491658138576%7CUnknown%7CTWFpbGZsb3d8eyJWIjoiMC4wLjAwMDAiLCJQIjoiV2luMzIiLCJBTiI6Ik1haWwiLCJXVCI6Mn0%3D%7C0%7C%7C%7C&amp;sdata=i78vFIGLEK3DH1%2FMTWJNcyQzrbr%2FD4rp4wTd5gisRuk%3D&amp;reserved=0" TargetMode="External"/><Relationship Id="rId4" Type="http://schemas.openxmlformats.org/officeDocument/2006/relationships/hyperlink" Target="https://insights.uksg.org/articles/10.1629/uksg.558"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copim.pubpub.org/pub/wp3-report-revenue-models-for-oa-monographs-2020/release/2"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radicaloa.disruptivemedia.org.uk/resources/funding-opportunitie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knowledge-exchange.pubpub.org/pub/d9h2tp1x/release/1"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hyperlink" Target="https://www.ref.ac.uk/guidance/ref-2029-open-access-policy-consultatio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6F662-3ED1-069B-01B0-40CD33BCCE94}"/>
              </a:ext>
            </a:extLst>
          </p:cNvPr>
          <p:cNvSpPr>
            <a:spLocks noGrp="1"/>
          </p:cNvSpPr>
          <p:nvPr>
            <p:ph type="ctrTitle"/>
          </p:nvPr>
        </p:nvSpPr>
        <p:spPr>
          <a:xfrm>
            <a:off x="3680178" y="1817922"/>
            <a:ext cx="6987821" cy="2727148"/>
          </a:xfrm>
        </p:spPr>
        <p:txBody>
          <a:bodyPr>
            <a:normAutofit/>
          </a:bodyPr>
          <a:lstStyle/>
          <a:p>
            <a:pPr>
              <a:lnSpc>
                <a:spcPct val="100000"/>
              </a:lnSpc>
              <a:spcBef>
                <a:spcPts val="0"/>
              </a:spcBef>
              <a:defRPr/>
            </a:pPr>
            <a:r>
              <a:rPr lang="en-GB" sz="4000" b="1" dirty="0">
                <a:solidFill>
                  <a:srgbClr val="442951"/>
                </a:solidFill>
                <a:latin typeface="+mn-lt"/>
                <a:ea typeface="+mn-ea"/>
                <a:cs typeface="+mn-cs"/>
              </a:rPr>
              <a:t>REF 2029 Open Access</a:t>
            </a:r>
            <a:br>
              <a:rPr lang="en-GB" sz="4000" b="1" dirty="0">
                <a:solidFill>
                  <a:srgbClr val="442951"/>
                </a:solidFill>
                <a:latin typeface="+mn-lt"/>
                <a:ea typeface="+mn-ea"/>
                <a:cs typeface="+mn-cs"/>
              </a:rPr>
            </a:br>
            <a:endParaRPr lang="en-GB" sz="1800" b="1" dirty="0">
              <a:solidFill>
                <a:srgbClr val="442951"/>
              </a:solidFill>
              <a:latin typeface="+mn-lt"/>
              <a:ea typeface="+mn-ea"/>
              <a:cs typeface="+mn-cs"/>
            </a:endParaRPr>
          </a:p>
        </p:txBody>
      </p:sp>
      <p:sp>
        <p:nvSpPr>
          <p:cNvPr id="6" name="Rectangle 5">
            <a:extLst>
              <a:ext uri="{FF2B5EF4-FFF2-40B4-BE49-F238E27FC236}">
                <a16:creationId xmlns:a16="http://schemas.microsoft.com/office/drawing/2014/main" id="{6B8AC6D6-6BF7-3C32-71CF-1ACB6AEB026C}"/>
              </a:ext>
              <a:ext uri="{C183D7F6-B498-43B3-948B-1728B52AA6E4}">
                <adec:decorative xmlns:adec="http://schemas.microsoft.com/office/drawing/2017/decorative" val="1"/>
              </a:ext>
            </a:extLst>
          </p:cNvPr>
          <p:cNvSpPr/>
          <p:nvPr/>
        </p:nvSpPr>
        <p:spPr>
          <a:xfrm>
            <a:off x="0" y="0"/>
            <a:ext cx="3400989"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2" descr="A close-up of a logo&#10;&#10;Description automatically generated">
            <a:extLst>
              <a:ext uri="{FF2B5EF4-FFF2-40B4-BE49-F238E27FC236}">
                <a16:creationId xmlns:a16="http://schemas.microsoft.com/office/drawing/2014/main" id="{71529FE6-6BE3-79CD-6FEC-4D93B6B9DB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0800" y="450000"/>
            <a:ext cx="4959431" cy="1931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Subtitle 6">
            <a:extLst>
              <a:ext uri="{FF2B5EF4-FFF2-40B4-BE49-F238E27FC236}">
                <a16:creationId xmlns:a16="http://schemas.microsoft.com/office/drawing/2014/main" id="{989C7559-F99E-2C5A-289A-9CA237EB5CEA}"/>
              </a:ext>
            </a:extLst>
          </p:cNvPr>
          <p:cNvSpPr>
            <a:spLocks noGrp="1"/>
          </p:cNvSpPr>
          <p:nvPr>
            <p:ph type="subTitle" idx="1"/>
          </p:nvPr>
        </p:nvSpPr>
        <p:spPr/>
        <p:txBody>
          <a:bodyPr>
            <a:normAutofit/>
          </a:bodyPr>
          <a:lstStyle/>
          <a:p>
            <a:endParaRPr lang="en-GB" dirty="0"/>
          </a:p>
        </p:txBody>
      </p:sp>
    </p:spTree>
    <p:extLst>
      <p:ext uri="{BB962C8B-B14F-4D97-AF65-F5344CB8AC3E}">
        <p14:creationId xmlns:p14="http://schemas.microsoft.com/office/powerpoint/2010/main" val="135615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REF 2021 – OA policy exceptions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r>
              <a:rPr lang="en-GB" dirty="0"/>
              <a:t>A number of policy exceptions were allowed:</a:t>
            </a:r>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1461164-2D99-E364-B738-43A27D58FCC4}"/>
              </a:ext>
            </a:extLst>
          </p:cNvPr>
          <p:cNvSpPr txBox="1"/>
          <p:nvPr/>
        </p:nvSpPr>
        <p:spPr>
          <a:xfrm>
            <a:off x="1155440" y="2061165"/>
            <a:ext cx="4413380" cy="3745321"/>
          </a:xfrm>
          <a:prstGeom prst="rect">
            <a:avLst/>
          </a:prstGeom>
          <a:noFill/>
        </p:spPr>
        <p:txBody>
          <a:bodyPr wrap="square" rtlCol="0">
            <a:spAutoFit/>
          </a:bodyPr>
          <a:lstStyle/>
          <a:p>
            <a:pPr>
              <a:lnSpc>
                <a:spcPct val="107000"/>
              </a:lnSpc>
              <a:spcAft>
                <a:spcPts val="800"/>
              </a:spcAft>
            </a:pPr>
            <a:r>
              <a:rPr lang="en-GB" sz="1200" dirty="0">
                <a:effectLst/>
                <a:latin typeface="Arial" panose="020B0604020202020204" pitchFamily="34" charset="0"/>
                <a:ea typeface="Calibri" panose="020F0502020204030204" pitchFamily="34" charset="0"/>
                <a:cs typeface="Arial" panose="020B0604020202020204" pitchFamily="34" charset="0"/>
              </a:rPr>
              <a:t>Deposit exceptions: </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it was not possible to secure use of a repository within the timeframe</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there were delays in securing the final text</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the attributed staff members was no longer employed</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the deposit (or requesting deposit) would be unlawful</a:t>
            </a:r>
          </a:p>
          <a:p>
            <a:pPr marL="800100" lvl="1" indent="-342900">
              <a:lnSpc>
                <a:spcPct val="107000"/>
              </a:lnSpc>
              <a:spcAft>
                <a:spcPts val="800"/>
              </a:spcAft>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the deposit would present a security risk</a:t>
            </a:r>
          </a:p>
          <a:p>
            <a:pPr>
              <a:lnSpc>
                <a:spcPct val="107000"/>
              </a:lnSpc>
              <a:spcAft>
                <a:spcPts val="800"/>
              </a:spcAft>
            </a:pPr>
            <a:r>
              <a:rPr lang="en-GB" sz="1200" dirty="0">
                <a:effectLst/>
                <a:latin typeface="Arial" panose="020B0604020202020204" pitchFamily="34" charset="0"/>
                <a:ea typeface="Calibri" panose="020F0502020204030204" pitchFamily="34" charset="0"/>
                <a:cs typeface="Arial" panose="020B0604020202020204" pitchFamily="34" charset="0"/>
              </a:rPr>
              <a:t>Access exceptions: </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third-party content was included for which licenses could not be obtained</a:t>
            </a:r>
          </a:p>
          <a:p>
            <a:pPr marL="800100" lvl="1" indent="-342900">
              <a:lnSpc>
                <a:spcPct val="107000"/>
              </a:lnSpc>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required embargo periods exceed the given maxima</a:t>
            </a:r>
          </a:p>
          <a:p>
            <a:pPr marL="800100" lvl="1" indent="-342900">
              <a:lnSpc>
                <a:spcPct val="107000"/>
              </a:lnSpc>
              <a:spcAft>
                <a:spcPts val="800"/>
              </a:spcAft>
              <a:buFont typeface="Symbol" panose="05050102010706020507" pitchFamily="18" charset="2"/>
              <a:buChar char=""/>
            </a:pPr>
            <a:r>
              <a:rPr lang="en-GB" sz="1200" dirty="0">
                <a:effectLst/>
                <a:latin typeface="Arial" panose="020B0604020202020204" pitchFamily="34" charset="0"/>
                <a:ea typeface="Calibri" panose="020F0502020204030204" pitchFamily="34" charset="0"/>
                <a:cs typeface="Arial" panose="020B0604020202020204" pitchFamily="34" charset="0"/>
              </a:rPr>
              <a:t>the publication publishing the output was the most appropriate for publication but did not allow open-access deposit</a:t>
            </a:r>
          </a:p>
        </p:txBody>
      </p:sp>
      <p:sp>
        <p:nvSpPr>
          <p:cNvPr id="7" name="TextBox 6">
            <a:extLst>
              <a:ext uri="{FF2B5EF4-FFF2-40B4-BE49-F238E27FC236}">
                <a16:creationId xmlns:a16="http://schemas.microsoft.com/office/drawing/2014/main" id="{A7694D26-F43A-663C-C15A-6C3EF34B14AA}"/>
              </a:ext>
            </a:extLst>
          </p:cNvPr>
          <p:cNvSpPr txBox="1"/>
          <p:nvPr/>
        </p:nvSpPr>
        <p:spPr>
          <a:xfrm>
            <a:off x="5568820" y="2088257"/>
            <a:ext cx="4413380" cy="3350084"/>
          </a:xfrm>
          <a:prstGeom prst="rect">
            <a:avLst/>
          </a:prstGeom>
          <a:noFill/>
        </p:spPr>
        <p:txBody>
          <a:bodyPr wrap="square" rtlCol="0">
            <a:spAutoFit/>
          </a:bodyPr>
          <a:lstStyle/>
          <a:p>
            <a:pPr>
              <a:lnSpc>
                <a:spcPct val="107000"/>
              </a:lnSpc>
              <a:spcAft>
                <a:spcPts val="800"/>
              </a:spcAft>
            </a:pPr>
            <a:r>
              <a:rPr lang="en-GB" sz="1200" dirty="0">
                <a:latin typeface="Arial" panose="020B0604020202020204" pitchFamily="34" charset="0"/>
                <a:cs typeface="Arial" panose="020B0604020202020204" pitchFamily="34" charset="0"/>
              </a:rPr>
              <a:t>Technical exceptions included where: </a:t>
            </a:r>
          </a:p>
          <a:p>
            <a:pPr marL="800100" lvl="1" indent="-342900">
              <a:lnSpc>
                <a:spcPct val="107000"/>
              </a:lnSpc>
              <a:buFont typeface="Symbol" panose="05050102010706020507" pitchFamily="18" charset="2"/>
              <a:buChar char=""/>
            </a:pPr>
            <a:r>
              <a:rPr lang="en-GB" sz="1200" dirty="0">
                <a:latin typeface="Arial" panose="020B0604020202020204" pitchFamily="34" charset="0"/>
                <a:cs typeface="Arial" panose="020B0604020202020204" pitchFamily="34" charset="0"/>
              </a:rPr>
              <a:t>the author was then employed at another UK HEI, and it was not possible for the former employer to confirm open access arrangements</a:t>
            </a:r>
          </a:p>
          <a:p>
            <a:pPr marL="800100" lvl="1" indent="-342900">
              <a:lnSpc>
                <a:spcPct val="107000"/>
              </a:lnSpc>
              <a:buFont typeface="Symbol" panose="05050102010706020507" pitchFamily="18" charset="2"/>
              <a:buChar char=""/>
            </a:pPr>
            <a:r>
              <a:rPr lang="en-GB" sz="1200" dirty="0">
                <a:latin typeface="Arial" panose="020B0604020202020204" pitchFamily="34" charset="0"/>
                <a:cs typeface="Arial" panose="020B0604020202020204" pitchFamily="34" charset="0"/>
              </a:rPr>
              <a:t>short-term or transient technical issues which prevented upload in a timely manner</a:t>
            </a:r>
          </a:p>
          <a:p>
            <a:pPr marL="800100" lvl="1" indent="-342900">
              <a:lnSpc>
                <a:spcPct val="107000"/>
              </a:lnSpc>
              <a:spcAft>
                <a:spcPts val="800"/>
              </a:spcAft>
              <a:buFont typeface="Symbol" panose="05050102010706020507" pitchFamily="18" charset="2"/>
              <a:buChar char=""/>
            </a:pPr>
            <a:r>
              <a:rPr lang="en-GB" sz="1200" dirty="0">
                <a:latin typeface="Arial" panose="020B0604020202020204" pitchFamily="34" charset="0"/>
                <a:cs typeface="Arial" panose="020B0604020202020204" pitchFamily="34" charset="0"/>
              </a:rPr>
              <a:t>failures by an external service provider preventing compliance</a:t>
            </a:r>
          </a:p>
          <a:p>
            <a:pPr>
              <a:lnSpc>
                <a:spcPct val="107000"/>
              </a:lnSpc>
              <a:spcAft>
                <a:spcPts val="800"/>
              </a:spcAft>
            </a:pPr>
            <a:r>
              <a:rPr lang="en-GB" sz="1200" dirty="0">
                <a:latin typeface="Arial" panose="020B0604020202020204" pitchFamily="34" charset="0"/>
                <a:cs typeface="Arial" panose="020B0604020202020204" pitchFamily="34" charset="0"/>
              </a:rPr>
              <a:t>Further exceptions included: </a:t>
            </a:r>
          </a:p>
          <a:p>
            <a:pPr marL="800100" lvl="1" indent="-342900">
              <a:lnSpc>
                <a:spcPct val="107000"/>
              </a:lnSpc>
              <a:buFont typeface="Symbol" panose="05050102010706020507" pitchFamily="18" charset="2"/>
              <a:buChar char=""/>
            </a:pPr>
            <a:r>
              <a:rPr lang="en-GB" sz="1200" dirty="0">
                <a:latin typeface="Arial" panose="020B0604020202020204" pitchFamily="34" charset="0"/>
                <a:cs typeface="Arial" panose="020B0604020202020204" pitchFamily="34" charset="0"/>
              </a:rPr>
              <a:t>criteria beyond the control of the HEI (such as personal circumstances of the author, industrial action, closure days and software issues)</a:t>
            </a:r>
          </a:p>
          <a:p>
            <a:pPr marL="800100" lvl="1" indent="-342900">
              <a:lnSpc>
                <a:spcPct val="107000"/>
              </a:lnSpc>
              <a:spcAft>
                <a:spcPts val="800"/>
              </a:spcAft>
              <a:buFont typeface="Symbol" panose="05050102010706020507" pitchFamily="18" charset="2"/>
              <a:buChar char=""/>
            </a:pPr>
            <a:r>
              <a:rPr lang="en-GB" sz="1200" dirty="0">
                <a:latin typeface="Arial" panose="020B0604020202020204" pitchFamily="34" charset="0"/>
                <a:cs typeface="Arial" panose="020B0604020202020204" pitchFamily="34" charset="0"/>
              </a:rPr>
              <a:t>outputs which were deposited within three months of publication where they were not able to be deposited within three months of acceptance</a:t>
            </a:r>
          </a:p>
        </p:txBody>
      </p:sp>
    </p:spTree>
    <p:extLst>
      <p:ext uri="{BB962C8B-B14F-4D97-AF65-F5344CB8AC3E}">
        <p14:creationId xmlns:p14="http://schemas.microsoft.com/office/powerpoint/2010/main" val="432984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REF 2021 – OA policy compliance</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pPr>
              <a:lnSpc>
                <a:spcPct val="107000"/>
              </a:lnSpc>
              <a:spcAft>
                <a:spcPts val="800"/>
              </a:spcAft>
            </a:pPr>
            <a:r>
              <a:rPr lang="en-GB" sz="2600" dirty="0"/>
              <a:t>Analysis of HEIs flagging for output types D and E from April 2016, showed that approximately:</a:t>
            </a:r>
          </a:p>
          <a:p>
            <a:pPr marL="800100" lvl="1" indent="-342900">
              <a:lnSpc>
                <a:spcPct val="107000"/>
              </a:lnSpc>
              <a:buFont typeface="Symbol" panose="05050102010706020507" pitchFamily="18" charset="2"/>
              <a:buChar char=""/>
            </a:pPr>
            <a:r>
              <a:rPr lang="en-GB" sz="1900" dirty="0">
                <a:latin typeface="Arial" panose="020B0604020202020204" pitchFamily="34" charset="0"/>
                <a:cs typeface="Arial" panose="020B0604020202020204" pitchFamily="34" charset="0"/>
              </a:rPr>
              <a:t>75% of these in-scope outputs were flagged as fully open access compliant</a:t>
            </a:r>
          </a:p>
          <a:p>
            <a:pPr marL="800100" lvl="1" indent="-342900">
              <a:lnSpc>
                <a:spcPct val="107000"/>
              </a:lnSpc>
              <a:buFont typeface="Symbol" panose="05050102010706020507" pitchFamily="18" charset="2"/>
              <a:buChar char=""/>
            </a:pPr>
            <a:r>
              <a:rPr lang="en-GB" sz="1900" dirty="0">
                <a:latin typeface="Arial" panose="020B0604020202020204" pitchFamily="34" charset="0"/>
                <a:cs typeface="Arial" panose="020B0604020202020204" pitchFamily="34" charset="0"/>
              </a:rPr>
              <a:t>22% were submitted under the various exceptions</a:t>
            </a:r>
          </a:p>
          <a:p>
            <a:pPr marL="800100" lvl="1" indent="-342900">
              <a:lnSpc>
                <a:spcPct val="107000"/>
              </a:lnSpc>
              <a:spcAft>
                <a:spcPts val="800"/>
              </a:spcAft>
              <a:buFont typeface="Symbol" panose="05050102010706020507" pitchFamily="18" charset="2"/>
              <a:buChar char=""/>
            </a:pPr>
            <a:r>
              <a:rPr lang="en-GB" sz="1900" dirty="0">
                <a:latin typeface="Arial" panose="020B0604020202020204" pitchFamily="34" charset="0"/>
                <a:cs typeface="Arial" panose="020B0604020202020204" pitchFamily="34" charset="0"/>
              </a:rPr>
              <a:t>2% of in-scope submissions overall were flagged as non-compliant</a:t>
            </a:r>
          </a:p>
          <a:p>
            <a:pPr marL="800100" lvl="1" indent="-342900">
              <a:lnSpc>
                <a:spcPct val="107000"/>
              </a:lnSpc>
              <a:spcAft>
                <a:spcPts val="800"/>
              </a:spcAft>
              <a:buFont typeface="Symbol" panose="05050102010706020507" pitchFamily="18" charset="2"/>
              <a:buChar char=""/>
            </a:pPr>
            <a:r>
              <a:rPr lang="en-GB" sz="1900" dirty="0">
                <a:latin typeface="Arial" panose="020B0604020202020204" pitchFamily="34" charset="0"/>
                <a:cs typeface="Arial" panose="020B0604020202020204" pitchFamily="34" charset="0"/>
              </a:rPr>
              <a:t>1% of in-scope outputs were submitted with unclear/not identified open access status</a:t>
            </a:r>
          </a:p>
          <a:p>
            <a:r>
              <a:rPr lang="en-GB" sz="2600" dirty="0"/>
              <a:t>Relies on the accuracy of HEI recording in identifying compliance, but verification through audit.</a:t>
            </a:r>
          </a:p>
          <a:p>
            <a:r>
              <a:rPr lang="en-GB" sz="2600" dirty="0"/>
              <a:t>Strongly indicates a high degree of alignment with policy requirements</a:t>
            </a: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6335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REF 2021 – OA policy compliance, </a:t>
            </a:r>
            <a:r>
              <a:rPr lang="en-GB" sz="4000" b="1" dirty="0" err="1">
                <a:solidFill>
                  <a:srgbClr val="442951"/>
                </a:solidFill>
                <a:latin typeface="+mn-lt"/>
                <a:ea typeface="+mn-ea"/>
                <a:cs typeface="+mn-cs"/>
              </a:rPr>
              <a:t>ctd</a:t>
            </a:r>
            <a:endParaRPr lang="en-GB" sz="4000" b="1" dirty="0">
              <a:solidFill>
                <a:srgbClr val="442951"/>
              </a:solidFill>
              <a:latin typeface="+mn-lt"/>
              <a:ea typeface="+mn-ea"/>
              <a:cs typeface="+mn-cs"/>
            </a:endParaRP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Autofit/>
          </a:bodyPr>
          <a:lstStyle/>
          <a:p>
            <a:pPr>
              <a:lnSpc>
                <a:spcPct val="107000"/>
              </a:lnSpc>
              <a:spcBef>
                <a:spcPts val="600"/>
              </a:spcBef>
            </a:pPr>
            <a:r>
              <a:rPr lang="en-GB" sz="2600" dirty="0"/>
              <a:t>A 5% tolerance for non-compliant outputs. </a:t>
            </a:r>
          </a:p>
          <a:p>
            <a:pPr>
              <a:lnSpc>
                <a:spcPct val="107000"/>
              </a:lnSpc>
              <a:spcBef>
                <a:spcPts val="600"/>
              </a:spcBef>
            </a:pPr>
            <a:r>
              <a:rPr lang="en-GB" sz="2600" dirty="0"/>
              <a:t>Audit processes confirmed within HEI submissions. </a:t>
            </a:r>
          </a:p>
          <a:p>
            <a:pPr>
              <a:lnSpc>
                <a:spcPct val="107000"/>
              </a:lnSpc>
              <a:spcBef>
                <a:spcPts val="600"/>
              </a:spcBef>
            </a:pPr>
            <a:r>
              <a:rPr lang="en-GB" sz="2600" dirty="0"/>
              <a:t>At exercise level, well within tolerance, at only 3% of all in-scope outputs </a:t>
            </a:r>
          </a:p>
          <a:p>
            <a:pPr>
              <a:lnSpc>
                <a:spcPct val="107000"/>
              </a:lnSpc>
              <a:spcBef>
                <a:spcPts val="600"/>
              </a:spcBef>
            </a:pPr>
            <a:r>
              <a:rPr lang="en-GB" sz="2600" dirty="0"/>
              <a:t>This varied across main panels:</a:t>
            </a:r>
          </a:p>
          <a:p>
            <a:pPr lvl="1" indent="0">
              <a:lnSpc>
                <a:spcPct val="107000"/>
              </a:lnSpc>
              <a:spcBef>
                <a:spcPts val="0"/>
              </a:spcBef>
              <a:spcAft>
                <a:spcPts val="800"/>
              </a:spcAft>
              <a:buNone/>
            </a:pPr>
            <a:r>
              <a:rPr lang="en-GB" sz="1600" dirty="0">
                <a:cs typeface="Arial" panose="020B0604020202020204" pitchFamily="34" charset="0"/>
              </a:rPr>
              <a:t>Main panels A and C</a:t>
            </a:r>
          </a:p>
          <a:p>
            <a:pPr marL="1657350" lvl="3" indent="-285750">
              <a:lnSpc>
                <a:spcPct val="107000"/>
              </a:lnSpc>
              <a:spcBef>
                <a:spcPts val="0"/>
              </a:spcBef>
            </a:pPr>
            <a:r>
              <a:rPr lang="en-GB" sz="1400" dirty="0">
                <a:effectLst/>
                <a:ea typeface="Calibri" panose="020F0502020204030204" pitchFamily="34" charset="0"/>
                <a:cs typeface="Arial" panose="020B0604020202020204" pitchFamily="34" charset="0"/>
              </a:rPr>
              <a:t>2% non-compliant</a:t>
            </a:r>
          </a:p>
          <a:p>
            <a:pPr marL="1657350" lvl="3" indent="-285750">
              <a:lnSpc>
                <a:spcPct val="107000"/>
              </a:lnSpc>
              <a:spcBef>
                <a:spcPts val="0"/>
              </a:spcBef>
            </a:pPr>
            <a:r>
              <a:rPr lang="en-GB" sz="1400" dirty="0">
                <a:effectLst/>
                <a:ea typeface="Calibri" panose="020F0502020204030204" pitchFamily="34" charset="0"/>
                <a:cs typeface="Arial" panose="020B0604020202020204" pitchFamily="34" charset="0"/>
              </a:rPr>
              <a:t>0% unflagged (n&lt;50)	 </a:t>
            </a:r>
          </a:p>
          <a:p>
            <a:pPr lvl="1" indent="0">
              <a:lnSpc>
                <a:spcPct val="107000"/>
              </a:lnSpc>
              <a:spcBef>
                <a:spcPts val="0"/>
              </a:spcBef>
              <a:buNone/>
            </a:pPr>
            <a:r>
              <a:rPr lang="en-GB" sz="1600" dirty="0">
                <a:effectLst/>
                <a:ea typeface="Calibri" panose="020F0502020204030204" pitchFamily="34" charset="0"/>
                <a:cs typeface="Arial" panose="020B0604020202020204" pitchFamily="34" charset="0"/>
              </a:rPr>
              <a:t>Main panel D </a:t>
            </a:r>
          </a:p>
          <a:p>
            <a:pPr marL="1657350" lvl="3" indent="-285750">
              <a:lnSpc>
                <a:spcPct val="107000"/>
              </a:lnSpc>
              <a:spcBef>
                <a:spcPts val="0"/>
              </a:spcBef>
            </a:pPr>
            <a:r>
              <a:rPr lang="en-GB" sz="1400" dirty="0">
                <a:effectLst/>
                <a:ea typeface="Calibri" panose="020F0502020204030204" pitchFamily="34" charset="0"/>
                <a:cs typeface="Arial" panose="020B0604020202020204" pitchFamily="34" charset="0"/>
              </a:rPr>
              <a:t>3% non-compliant </a:t>
            </a:r>
          </a:p>
          <a:p>
            <a:pPr marL="1657350" lvl="3" indent="-285750">
              <a:lnSpc>
                <a:spcPct val="107000"/>
              </a:lnSpc>
              <a:spcBef>
                <a:spcPts val="0"/>
              </a:spcBef>
            </a:pPr>
            <a:r>
              <a:rPr lang="en-GB" sz="1400" dirty="0">
                <a:effectLst/>
                <a:ea typeface="Calibri" panose="020F0502020204030204" pitchFamily="34" charset="0"/>
                <a:cs typeface="Arial" panose="020B0604020202020204" pitchFamily="34" charset="0"/>
              </a:rPr>
              <a:t>1 % unflagged, </a:t>
            </a:r>
          </a:p>
          <a:p>
            <a:pPr lvl="1" indent="0">
              <a:lnSpc>
                <a:spcPct val="107000"/>
              </a:lnSpc>
              <a:spcBef>
                <a:spcPts val="0"/>
              </a:spcBef>
              <a:buNone/>
            </a:pPr>
            <a:r>
              <a:rPr lang="en-GB" sz="1600" dirty="0">
                <a:effectLst/>
                <a:ea typeface="Calibri" panose="020F0502020204030204" pitchFamily="34" charset="0"/>
                <a:cs typeface="Arial" panose="020B0604020202020204" pitchFamily="34" charset="0"/>
              </a:rPr>
              <a:t>Main panel B </a:t>
            </a:r>
          </a:p>
          <a:p>
            <a:pPr marL="1657350" lvl="3" indent="-285750">
              <a:lnSpc>
                <a:spcPct val="107000"/>
              </a:lnSpc>
              <a:spcBef>
                <a:spcPts val="0"/>
              </a:spcBef>
            </a:pPr>
            <a:r>
              <a:rPr lang="en-GB" sz="1400" dirty="0">
                <a:effectLst/>
                <a:ea typeface="Calibri" panose="020F0502020204030204" pitchFamily="34" charset="0"/>
                <a:cs typeface="Arial" panose="020B0604020202020204" pitchFamily="34" charset="0"/>
              </a:rPr>
              <a:t>2% non-compliant  </a:t>
            </a:r>
          </a:p>
          <a:p>
            <a:pPr marL="1657350" lvl="3" indent="-285750">
              <a:lnSpc>
                <a:spcPct val="107000"/>
              </a:lnSpc>
              <a:spcBef>
                <a:spcPts val="0"/>
              </a:spcBef>
              <a:spcAft>
                <a:spcPts val="800"/>
              </a:spcAft>
            </a:pPr>
            <a:r>
              <a:rPr lang="en-GB" sz="1400" dirty="0">
                <a:effectLst/>
                <a:ea typeface="Calibri" panose="020F0502020204030204" pitchFamily="34" charset="0"/>
                <a:cs typeface="Arial" panose="020B0604020202020204" pitchFamily="34" charset="0"/>
              </a:rPr>
              <a:t>2% unflagged</a:t>
            </a:r>
          </a:p>
          <a:p>
            <a:pPr lvl="2"/>
            <a:r>
              <a:rPr lang="en-GB" sz="1200" dirty="0">
                <a:effectLst/>
                <a:ea typeface="Calibri" panose="020F0502020204030204" pitchFamily="34" charset="0"/>
                <a:cs typeface="Arial" panose="020B0604020202020204" pitchFamily="34" charset="0"/>
              </a:rPr>
              <a:t>All unflagged outputs for main panel B were conference proceedings .</a:t>
            </a: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9348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0DCB0-A1F3-46DD-6F3B-D17D5F58D742}"/>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Open Access/Research in REF 2029</a:t>
            </a:r>
          </a:p>
        </p:txBody>
      </p:sp>
      <p:sp>
        <p:nvSpPr>
          <p:cNvPr id="3" name="Content Placeholder 2">
            <a:extLst>
              <a:ext uri="{FF2B5EF4-FFF2-40B4-BE49-F238E27FC236}">
                <a16:creationId xmlns:a16="http://schemas.microsoft.com/office/drawing/2014/main" id="{40CCC89C-1B96-5414-AE88-996F97545848}"/>
              </a:ext>
            </a:extLst>
          </p:cNvPr>
          <p:cNvSpPr>
            <a:spLocks noGrp="1"/>
          </p:cNvSpPr>
          <p:nvPr>
            <p:ph idx="1"/>
          </p:nvPr>
        </p:nvSpPr>
        <p:spPr>
          <a:xfrm>
            <a:off x="838200" y="1396774"/>
            <a:ext cx="10515600" cy="4486276"/>
          </a:xfrm>
        </p:spPr>
        <p:txBody>
          <a:bodyPr>
            <a:noAutofit/>
          </a:bodyPr>
          <a:lstStyle/>
          <a:p>
            <a:r>
              <a:rPr lang="en-GB" sz="3100" dirty="0"/>
              <a:t>Consultation and engagement show an appetite for greater focus on PCE more broadly, including focus on open access/ research</a:t>
            </a:r>
          </a:p>
          <a:p>
            <a:r>
              <a:rPr lang="en-GB" sz="3100" dirty="0"/>
              <a:t>No specific requirements on open research, but part of overall focus on research culture</a:t>
            </a:r>
          </a:p>
          <a:p>
            <a:r>
              <a:rPr lang="en-GB" sz="3100" dirty="0"/>
              <a:t>Open access consultation launch 18 Mar 24 </a:t>
            </a:r>
          </a:p>
          <a:p>
            <a:pPr lvl="1"/>
            <a:r>
              <a:rPr lang="en-GB" sz="2700" dirty="0"/>
              <a:t>For 12 weeks</a:t>
            </a:r>
          </a:p>
          <a:p>
            <a:pPr lvl="1"/>
            <a:r>
              <a:rPr lang="en-GB" sz="2700" dirty="0"/>
              <a:t>Engagement through the consultation period</a:t>
            </a:r>
          </a:p>
          <a:p>
            <a:pPr lvl="1"/>
            <a:r>
              <a:rPr lang="en-GB" sz="2700" dirty="0"/>
              <a:t>Will continue to work with sector through development of assessment</a:t>
            </a:r>
          </a:p>
        </p:txBody>
      </p:sp>
      <p:sp>
        <p:nvSpPr>
          <p:cNvPr id="4" name="Rectangle 3">
            <a:extLst>
              <a:ext uri="{FF2B5EF4-FFF2-40B4-BE49-F238E27FC236}">
                <a16:creationId xmlns:a16="http://schemas.microsoft.com/office/drawing/2014/main" id="{936E3AE9-3B7F-6EEA-2FE6-67B9C663D655}"/>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5997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normAutofit fontScale="90000"/>
          </a:bodyPr>
          <a:lstStyle/>
          <a:p>
            <a:pPr>
              <a:lnSpc>
                <a:spcPct val="100000"/>
              </a:lnSpc>
              <a:spcBef>
                <a:spcPts val="0"/>
              </a:spcBef>
              <a:defRPr/>
            </a:pPr>
            <a:br>
              <a:rPr lang="en-GB" sz="4000" b="1" dirty="0">
                <a:solidFill>
                  <a:srgbClr val="442951"/>
                </a:solidFill>
                <a:latin typeface="+mn-lt"/>
                <a:ea typeface="+mn-ea"/>
                <a:cs typeface="+mn-cs"/>
              </a:rPr>
            </a:br>
            <a:r>
              <a:rPr lang="en-GB" sz="4000" b="1" dirty="0">
                <a:solidFill>
                  <a:srgbClr val="442951"/>
                </a:solidFill>
                <a:latin typeface="+mn-lt"/>
                <a:ea typeface="+mn-ea"/>
                <a:cs typeface="+mn-cs"/>
              </a:rPr>
              <a:t>Review in light of…</a:t>
            </a:r>
            <a:br>
              <a:rPr lang="en-GB" sz="4000" dirty="0"/>
            </a:br>
            <a:endParaRPr lang="en-GB" sz="4000" b="1" dirty="0">
              <a:solidFill>
                <a:srgbClr val="442951"/>
              </a:solidFill>
              <a:latin typeface="+mn-lt"/>
              <a:ea typeface="+mn-ea"/>
              <a:cs typeface="+mn-cs"/>
            </a:endParaRP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396392"/>
            <a:ext cx="10515600" cy="4641778"/>
          </a:xfrm>
        </p:spPr>
        <p:txBody>
          <a:bodyPr>
            <a:normAutofit/>
          </a:bodyPr>
          <a:lstStyle/>
          <a:p>
            <a:r>
              <a:rPr lang="en-GB" sz="3600" dirty="0"/>
              <a:t>Effectiveness and lessons learned from OA in REF 2021 </a:t>
            </a:r>
          </a:p>
          <a:p>
            <a:r>
              <a:rPr lang="en-GB" sz="3600" dirty="0"/>
              <a:t>Evolving landscape of OA, nationally and internationally</a:t>
            </a:r>
          </a:p>
          <a:p>
            <a:r>
              <a:rPr lang="en-GB" sz="3600" dirty="0"/>
              <a:t>Continuing direction of travel set out previously</a:t>
            </a:r>
          </a:p>
          <a:p>
            <a:pPr lvl="1"/>
            <a:r>
              <a:rPr lang="en-GB" sz="3200" dirty="0"/>
              <a:t>i.e. longform outputs</a:t>
            </a:r>
          </a:p>
          <a:p>
            <a:r>
              <a:rPr lang="en-GB" sz="3600" dirty="0"/>
              <a:t>Embedding good practice</a:t>
            </a:r>
          </a:p>
          <a:p>
            <a:r>
              <a:rPr lang="en-GB" sz="3600" dirty="0"/>
              <a:t>Alignment (within bounds) with the UKRI OA policy</a:t>
            </a:r>
          </a:p>
          <a:p>
            <a:endParaRPr lang="en-GB" dirty="0"/>
          </a:p>
          <a:p>
            <a:endParaRPr lang="en-GB" dirty="0"/>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2923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normAutofit/>
          </a:bodyPr>
          <a:lstStyle/>
          <a:p>
            <a:pPr>
              <a:lnSpc>
                <a:spcPct val="100000"/>
              </a:lnSpc>
              <a:spcBef>
                <a:spcPts val="0"/>
              </a:spcBef>
              <a:defRPr/>
            </a:pPr>
            <a:r>
              <a:rPr lang="en-GB" sz="4000" b="1" dirty="0">
                <a:solidFill>
                  <a:srgbClr val="442951"/>
                </a:solidFill>
                <a:latin typeface="+mn-lt"/>
                <a:ea typeface="+mn-ea"/>
                <a:cs typeface="+mn-cs"/>
              </a:rPr>
              <a:t>Consultation on proposed policy for REF 2029:</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r>
              <a:rPr lang="en-GB" dirty="0"/>
              <a:t>Focused on determination of, and rules and requirements for eligible outputs in-scope of the (open access) requirements for submission. </a:t>
            </a:r>
          </a:p>
          <a:p>
            <a:pPr lvl="1"/>
            <a:r>
              <a:rPr lang="en-GB" dirty="0"/>
              <a:t>Provide deeper understanding of sector perspectives on key issues and impacts</a:t>
            </a:r>
          </a:p>
          <a:p>
            <a:pPr lvl="1"/>
            <a:r>
              <a:rPr lang="en-GB" dirty="0"/>
              <a:t>Learning from open access in REF 2021.</a:t>
            </a:r>
          </a:p>
          <a:p>
            <a:r>
              <a:rPr lang="en-GB" dirty="0"/>
              <a:t>Following the consultation, we will develop and implement the final REF 2029 Open Access Policy .</a:t>
            </a:r>
          </a:p>
          <a:p>
            <a:r>
              <a:rPr lang="en-GB" dirty="0"/>
              <a:t>Summer/Autumn 2024 </a:t>
            </a:r>
          </a:p>
          <a:p>
            <a:endParaRPr lang="en-GB" dirty="0"/>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911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Open Access policy for REF 2029</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r>
              <a:rPr lang="en-GB" sz="2400" dirty="0">
                <a:latin typeface="Arial" panose="020B0604020202020204" pitchFamily="34" charset="0"/>
                <a:cs typeface="Arial" panose="020B0604020202020204" pitchFamily="34" charset="0"/>
              </a:rPr>
              <a:t>The purpose of the REF 2029 Open Access Policy is to set out open access requirements for in scope outputs. </a:t>
            </a:r>
          </a:p>
          <a:p>
            <a:r>
              <a:rPr lang="en-GB" sz="2400" dirty="0">
                <a:latin typeface="Arial" panose="020B0604020202020204" pitchFamily="34" charset="0"/>
                <a:cs typeface="Arial" panose="020B0604020202020204" pitchFamily="34" charset="0"/>
              </a:rPr>
              <a:t>The policy aims to: </a:t>
            </a:r>
          </a:p>
          <a:p>
            <a:pPr lvl="1"/>
            <a:r>
              <a:rPr lang="en-GB" sz="2000" dirty="0">
                <a:latin typeface="Arial" panose="020B0604020202020204" pitchFamily="34" charset="0"/>
                <a:cs typeface="Arial" panose="020B0604020202020204" pitchFamily="34" charset="0"/>
              </a:rPr>
              <a:t>embed and build on progress in the sector for journal publications. </a:t>
            </a:r>
          </a:p>
          <a:p>
            <a:pPr lvl="1"/>
            <a:r>
              <a:rPr lang="en-GB" sz="2000" dirty="0">
                <a:latin typeface="Arial" panose="020B0604020202020204" pitchFamily="34" charset="0"/>
                <a:cs typeface="Arial" panose="020B0604020202020204" pitchFamily="34" charset="0"/>
              </a:rPr>
              <a:t>introduce an open access requirement for longform publications, including REF output types A, B, C and R:</a:t>
            </a:r>
          </a:p>
          <a:p>
            <a:pPr lvl="2"/>
            <a:r>
              <a:rPr lang="en-GB" dirty="0">
                <a:latin typeface="Arial" panose="020B0604020202020204" pitchFamily="34" charset="0"/>
                <a:cs typeface="Arial" panose="020B0604020202020204" pitchFamily="34" charset="0"/>
              </a:rPr>
              <a:t>monographs</a:t>
            </a:r>
          </a:p>
          <a:p>
            <a:pPr lvl="2"/>
            <a:r>
              <a:rPr lang="en-GB" dirty="0">
                <a:latin typeface="Arial" panose="020B0604020202020204" pitchFamily="34" charset="0"/>
                <a:cs typeface="Arial" panose="020B0604020202020204" pitchFamily="34" charset="0"/>
              </a:rPr>
              <a:t>book chapters</a:t>
            </a:r>
          </a:p>
          <a:p>
            <a:pPr lvl="2"/>
            <a:r>
              <a:rPr lang="en-GB" dirty="0">
                <a:latin typeface="Arial" panose="020B0604020202020204" pitchFamily="34" charset="0"/>
                <a:cs typeface="Arial" panose="020B0604020202020204" pitchFamily="34" charset="0"/>
              </a:rPr>
              <a:t>edited books</a:t>
            </a:r>
          </a:p>
          <a:p>
            <a:pPr lvl="2"/>
            <a:r>
              <a:rPr lang="en-GB" dirty="0">
                <a:latin typeface="Arial" panose="020B0604020202020204" pitchFamily="34" charset="0"/>
                <a:cs typeface="Arial" panose="020B0604020202020204" pitchFamily="34" charset="0"/>
              </a:rPr>
              <a:t>scholarly editions </a:t>
            </a:r>
          </a:p>
          <a:p>
            <a:r>
              <a:rPr lang="en-GB" sz="2400" dirty="0">
                <a:latin typeface="Arial" panose="020B0604020202020204" pitchFamily="34" charset="0"/>
                <a:cs typeface="Arial" panose="020B0604020202020204" pitchFamily="34" charset="0"/>
              </a:rPr>
              <a:t>Introduction of longform outputs discussed in development of REF 2021 - intention to introduce them in the next REF (2029) signalled. </a:t>
            </a:r>
          </a:p>
          <a:p>
            <a:endParaRPr lang="en-GB" dirty="0">
              <a:latin typeface="Arial" panose="020B0604020202020204" pitchFamily="34" charset="0"/>
              <a:cs typeface="Arial" panose="020B0604020202020204" pitchFamily="34" charset="0"/>
            </a:endParaRPr>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9747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DF42-88AB-7B7A-74D3-834853DA936C}"/>
              </a:ext>
            </a:extLst>
          </p:cNvPr>
          <p:cNvSpPr>
            <a:spLocks noGrp="1"/>
          </p:cNvSpPr>
          <p:nvPr>
            <p:ph type="title"/>
          </p:nvPr>
        </p:nvSpPr>
        <p:spPr/>
        <p:txBody>
          <a:bodyPr>
            <a:normAutofit/>
          </a:bodyPr>
          <a:lstStyle/>
          <a:p>
            <a:r>
              <a:rPr lang="en-GB" sz="4000" b="1" dirty="0">
                <a:solidFill>
                  <a:srgbClr val="442951"/>
                </a:solidFill>
                <a:latin typeface="+mn-lt"/>
                <a:ea typeface="+mn-ea"/>
                <a:cs typeface="+mn-cs"/>
              </a:rPr>
              <a:t>Trade books – not in-scope</a:t>
            </a:r>
          </a:p>
        </p:txBody>
      </p:sp>
      <p:sp>
        <p:nvSpPr>
          <p:cNvPr id="3" name="Content Placeholder 2">
            <a:extLst>
              <a:ext uri="{FF2B5EF4-FFF2-40B4-BE49-F238E27FC236}">
                <a16:creationId xmlns:a16="http://schemas.microsoft.com/office/drawing/2014/main" id="{24BE11F7-FBD4-A13C-CD01-57DE08354E4F}"/>
              </a:ext>
            </a:extLst>
          </p:cNvPr>
          <p:cNvSpPr>
            <a:spLocks noGrp="1"/>
          </p:cNvSpPr>
          <p:nvPr>
            <p:ph idx="1"/>
          </p:nvPr>
        </p:nvSpPr>
        <p:spPr>
          <a:xfrm>
            <a:off x="838200" y="1548882"/>
            <a:ext cx="10515600" cy="4628081"/>
          </a:xfrm>
        </p:spPr>
        <p:txBody>
          <a:bodyPr>
            <a:normAutofit fontScale="70000" lnSpcReduction="20000"/>
          </a:bodyPr>
          <a:lstStyle/>
          <a:p>
            <a:pPr>
              <a:lnSpc>
                <a:spcPct val="127000"/>
              </a:lnSpc>
            </a:pPr>
            <a:r>
              <a:rPr lang="en-GB" sz="2100" dirty="0">
                <a:latin typeface="Arial" panose="020B0604020202020204" pitchFamily="34" charset="0"/>
              </a:rPr>
              <a:t>Considerations of author’s interests and income associated with books drawing together research and scholarship, which are more accessible to a general  readership (‘trade books’).  </a:t>
            </a:r>
          </a:p>
          <a:p>
            <a:pPr>
              <a:lnSpc>
                <a:spcPct val="127000"/>
              </a:lnSpc>
              <a:spcAft>
                <a:spcPts val="800"/>
              </a:spcAft>
            </a:pPr>
            <a:r>
              <a:rPr lang="en-GB" sz="2100" dirty="0">
                <a:latin typeface="Arial" panose="020B0604020202020204" pitchFamily="34" charset="0"/>
              </a:rPr>
              <a:t>Trade book = “an academic monograph or edited collection rooted in original scholarship that has a broad public audience”. </a:t>
            </a:r>
          </a:p>
          <a:p>
            <a:pPr>
              <a:lnSpc>
                <a:spcPct val="127000"/>
              </a:lnSpc>
              <a:spcAft>
                <a:spcPts val="800"/>
              </a:spcAft>
            </a:pPr>
            <a:r>
              <a:rPr lang="en-GB" sz="2100" dirty="0">
                <a:latin typeface="Arial" panose="020B0604020202020204" pitchFamily="34" charset="0"/>
              </a:rPr>
              <a:t>Some considerations in identifying trade books may be: </a:t>
            </a:r>
          </a:p>
          <a:p>
            <a:pPr marL="800100" lvl="1" indent="-342900">
              <a:lnSpc>
                <a:spcPct val="107000"/>
              </a:lnSpc>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the intended audience for the publication is the broader public and not primarily an academic audience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marketing activities that seek to reach a broad public readership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sales and pricing models which may include large discounts to retailers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breadth of distribution channels and networks to reach a broad public audience and not primarily via scholarly channels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07000"/>
              </a:lnSpc>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inclusion (or not) of additional scholarly materials such as appendices, citations, and footnotes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800100" lvl="1" indent="-342900">
              <a:lnSpc>
                <a:spcPct val="107000"/>
              </a:lnSpc>
              <a:spcAft>
                <a:spcPts val="800"/>
              </a:spcAft>
              <a:buFont typeface="Symbol" panose="05050102010706020507" pitchFamily="18" charset="2"/>
              <a:buChar char=""/>
            </a:pPr>
            <a:r>
              <a:rPr lang="en-GB" sz="1400" dirty="0">
                <a:effectLst/>
                <a:latin typeface="Arial" panose="020B0604020202020204" pitchFamily="34" charset="0"/>
                <a:ea typeface="Calibri" panose="020F0502020204030204" pitchFamily="34" charset="0"/>
                <a:cs typeface="Arial" panose="020B0604020202020204" pitchFamily="34" charset="0"/>
              </a:rPr>
              <a:t>inclusion of materials for marketability</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Trade books are generally excluded from open access policy requirements. </a:t>
            </a: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Trade books represented circa 9% of longform outputs submitted to main panels C and D in REF 2014, for details see </a:t>
            </a:r>
            <a:r>
              <a:rPr lang="en-GB" sz="1800" u="sng" dirty="0">
                <a:solidFill>
                  <a:srgbClr val="0000FF"/>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Open Access Monographs in the UK: A data</a:t>
            </a:r>
            <a:r>
              <a:rPr lang="en-GB" sz="1800" u="sng" dirty="0">
                <a:solidFill>
                  <a:srgbClr val="0000FF"/>
                </a:solidFill>
                <a:latin typeface="Arial" panose="020B0604020202020204" pitchFamily="34" charset="0"/>
                <a:cs typeface="Arial" panose="020B0604020202020204" pitchFamily="34" charset="0"/>
              </a:rPr>
              <a:t> </a:t>
            </a:r>
            <a:r>
              <a:rPr lang="en-GB" sz="1800" u="sng" dirty="0" err="1">
                <a:solidFill>
                  <a:srgbClr val="0000FF"/>
                </a:solidFill>
                <a:latin typeface="Arial" panose="020B0604020202020204" pitchFamily="34" charset="0"/>
                <a:cs typeface="Arial" panose="020B0604020202020204" pitchFamily="34" charset="0"/>
              </a:rPr>
              <a:t>andalysis</a:t>
            </a:r>
            <a:r>
              <a:rPr lang="en-GB" sz="1800" u="sng" dirty="0">
                <a:solidFill>
                  <a:srgbClr val="0000FF"/>
                </a:solidFill>
                <a:latin typeface="Arial" panose="020B0604020202020204" pitchFamily="34" charset="0"/>
                <a:cs typeface="Arial" panose="020B0604020202020204" pitchFamily="34" charset="0"/>
              </a:rPr>
              <a:t>. </a:t>
            </a:r>
          </a:p>
          <a:p>
            <a:pPr>
              <a:lnSpc>
                <a:spcPct val="107000"/>
              </a:lnSpc>
              <a:spcAft>
                <a:spcPts val="800"/>
              </a:spcAft>
            </a:pPr>
            <a:r>
              <a:rPr lang="en-GB" sz="1800" dirty="0">
                <a:effectLst/>
                <a:latin typeface="Arial" panose="020B0604020202020204" pitchFamily="34" charset="0"/>
                <a:ea typeface="Calibri" panose="020F0502020204030204" pitchFamily="34" charset="0"/>
                <a:cs typeface="Arial" panose="020B0604020202020204" pitchFamily="34" charset="0"/>
              </a:rPr>
              <a:t>Trade books are not in-scope of the REF 2029 open access policy, as will also be the </a:t>
            </a:r>
            <a:r>
              <a:rPr lang="en-GB" sz="1800" dirty="0">
                <a:latin typeface="Arial" panose="020B0604020202020204" pitchFamily="34" charset="0"/>
                <a:cs typeface="Arial" panose="020B0604020202020204" pitchFamily="34" charset="0"/>
              </a:rPr>
              <a:t>case for creative works.   </a:t>
            </a:r>
          </a:p>
          <a:p>
            <a:endParaRPr lang="en-GB" dirty="0"/>
          </a:p>
        </p:txBody>
      </p:sp>
      <p:sp>
        <p:nvSpPr>
          <p:cNvPr id="4" name="Rectangle 3">
            <a:extLst>
              <a:ext uri="{FF2B5EF4-FFF2-40B4-BE49-F238E27FC236}">
                <a16:creationId xmlns:a16="http://schemas.microsoft.com/office/drawing/2014/main" id="{822EE751-4E94-7EEC-9563-C188446CB20E}"/>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45489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a:xfrm>
            <a:off x="754225" y="209622"/>
            <a:ext cx="10515600" cy="1325563"/>
          </a:xfrm>
        </p:spPr>
        <p:txBody>
          <a:bodyPr>
            <a:normAutofit/>
          </a:bodyPr>
          <a:lstStyle/>
          <a:p>
            <a:pPr>
              <a:lnSpc>
                <a:spcPct val="107000"/>
              </a:lnSpc>
              <a:spcBef>
                <a:spcPts val="200"/>
              </a:spcBef>
            </a:pPr>
            <a:r>
              <a:rPr lang="en-GB" sz="4000" b="1" dirty="0">
                <a:solidFill>
                  <a:srgbClr val="442951"/>
                </a:solidFill>
                <a:latin typeface="+mn-lt"/>
                <a:ea typeface="+mn-ea"/>
                <a:cs typeface="+mn-cs"/>
              </a:rPr>
              <a:t>Challenges for OA longform publications    </a:t>
            </a:r>
            <a:br>
              <a:rPr lang="en-GB" sz="1800" b="1" dirty="0">
                <a:solidFill>
                  <a:srgbClr val="2F5496"/>
                </a:solidFill>
                <a:effectLst/>
                <a:latin typeface="Calibri Light" panose="020F0302020204030204" pitchFamily="34" charset="0"/>
                <a:ea typeface="Yu Gothic Light" panose="020B0300000000000000" pitchFamily="34" charset="-128"/>
                <a:cs typeface="Times New Roman" panose="02020603050405020304" pitchFamily="18" charset="0"/>
              </a:rPr>
            </a:br>
            <a:r>
              <a:rPr lang="en-GB" sz="1800" dirty="0">
                <a:effectLst/>
                <a:latin typeface="Arial" panose="020B0604020202020204" pitchFamily="34" charset="0"/>
                <a:ea typeface="Calibri" panose="020F0502020204030204" pitchFamily="34" charset="0"/>
                <a:cs typeface="Arial" panose="020B0604020202020204" pitchFamily="34" charset="0"/>
              </a:rPr>
              <a:t>  </a:t>
            </a:r>
            <a:br>
              <a:rPr lang="en-GB" sz="1800" dirty="0">
                <a:effectLst/>
                <a:latin typeface="Arial" panose="020B0604020202020204" pitchFamily="34" charset="0"/>
                <a:ea typeface="Calibri" panose="020F0502020204030204" pitchFamily="34" charset="0"/>
                <a:cs typeface="Arial" panose="020B0604020202020204" pitchFamily="34" charset="0"/>
              </a:rPr>
            </a:br>
            <a:r>
              <a:rPr lang="en-GB" sz="1800" dirty="0">
                <a:effectLst/>
                <a:latin typeface="Arial" panose="020B0604020202020204" pitchFamily="34" charset="0"/>
                <a:ea typeface="Calibri" panose="020F0502020204030204" pitchFamily="34" charset="0"/>
                <a:cs typeface="Arial" panose="020B0604020202020204" pitchFamily="34" charset="0"/>
              </a:rPr>
              <a:t> </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25000" lnSpcReduction="20000"/>
          </a:bodyPr>
          <a:lstStyle/>
          <a:p>
            <a:pPr>
              <a:lnSpc>
                <a:spcPct val="130000"/>
              </a:lnSpc>
            </a:pPr>
            <a:r>
              <a:rPr lang="en-GB" sz="11200" dirty="0"/>
              <a:t>Published books or book chapters communicate more complex ideas that may be the product of significant time and expertise.</a:t>
            </a:r>
          </a:p>
          <a:p>
            <a:pPr>
              <a:lnSpc>
                <a:spcPct val="130000"/>
              </a:lnSpc>
            </a:pPr>
            <a:r>
              <a:rPr lang="en-GB" sz="11200" dirty="0"/>
              <a:t>Publishing models are different for longform outputs and publishing costs are generally higher. </a:t>
            </a:r>
          </a:p>
          <a:p>
            <a:pPr>
              <a:lnSpc>
                <a:spcPct val="130000"/>
              </a:lnSpc>
            </a:pPr>
            <a:r>
              <a:rPr lang="en-GB" sz="11200" dirty="0"/>
              <a:t>Limited supplemental funding to support open access in disciplinary areas most likely to publish longform. </a:t>
            </a:r>
          </a:p>
          <a:p>
            <a:pPr>
              <a:lnSpc>
                <a:spcPct val="130000"/>
              </a:lnSpc>
            </a:pPr>
            <a:r>
              <a:rPr lang="en-GB" sz="11200" dirty="0"/>
              <a:t>Could impose potentially substantial costs to institutions and authors to meet book processing charges.</a:t>
            </a: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6335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Longform outputs, challenges, </a:t>
            </a:r>
            <a:r>
              <a:rPr lang="en-GB" sz="4000" b="1" dirty="0" err="1">
                <a:solidFill>
                  <a:srgbClr val="442951"/>
                </a:solidFill>
                <a:latin typeface="+mn-lt"/>
                <a:ea typeface="+mn-ea"/>
                <a:cs typeface="+mn-cs"/>
              </a:rPr>
              <a:t>ctd</a:t>
            </a:r>
            <a:r>
              <a:rPr lang="en-GB" sz="4000" b="1" dirty="0">
                <a:solidFill>
                  <a:srgbClr val="442951"/>
                </a:solidFill>
                <a:latin typeface="+mn-lt"/>
                <a:ea typeface="+mn-ea"/>
                <a:cs typeface="+mn-cs"/>
              </a:rPr>
              <a:t>…</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pPr>
              <a:lnSpc>
                <a:spcPct val="110000"/>
              </a:lnSpc>
            </a:pPr>
            <a:r>
              <a:rPr lang="en-GB" dirty="0"/>
              <a:t>I</a:t>
            </a:r>
            <a:r>
              <a:rPr lang="en-GB" sz="2800" dirty="0"/>
              <a:t>ncreased burden on individual authors in undertaking administrative work associated with open access. </a:t>
            </a:r>
          </a:p>
          <a:p>
            <a:pPr>
              <a:lnSpc>
                <a:spcPct val="110000"/>
              </a:lnSpc>
            </a:pPr>
            <a:r>
              <a:rPr lang="en-GB" sz="2800" dirty="0"/>
              <a:t>Potentially risks high quality outputs in effect inadmissible, limiting author choice of publication venue or both.</a:t>
            </a:r>
          </a:p>
          <a:p>
            <a:pPr>
              <a:lnSpc>
                <a:spcPct val="110000"/>
              </a:lnSpc>
            </a:pPr>
            <a:r>
              <a:rPr lang="en-GB" sz="2800" dirty="0"/>
              <a:t> Licensing conditions may have restrictive use conditions e.g. third-party licensing.</a:t>
            </a:r>
          </a:p>
          <a:p>
            <a:pPr>
              <a:lnSpc>
                <a:spcPct val="110000"/>
              </a:lnSpc>
            </a:pPr>
            <a:r>
              <a:rPr lang="en-GB" dirty="0"/>
              <a:t>The impact of the policy changes to main panels C and D </a:t>
            </a:r>
          </a:p>
          <a:p>
            <a:pPr lvl="1">
              <a:lnSpc>
                <a:spcPct val="110000"/>
              </a:lnSpc>
            </a:pPr>
            <a:r>
              <a:rPr lang="en-GB" dirty="0"/>
              <a:t>In REF 2021, these panels received over 99% of the total longform submissions. </a:t>
            </a:r>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3919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B34B-D07A-73A3-6F9C-D3FCF4701862}"/>
              </a:ext>
            </a:extLst>
          </p:cNvPr>
          <p:cNvSpPr>
            <a:spLocks noGrp="1"/>
          </p:cNvSpPr>
          <p:nvPr>
            <p:ph type="title"/>
          </p:nvPr>
        </p:nvSpPr>
        <p:spPr>
          <a:xfrm>
            <a:off x="838200" y="223334"/>
            <a:ext cx="10515600" cy="1325563"/>
          </a:xfrm>
        </p:spPr>
        <p:txBody>
          <a:bodyPr/>
          <a:lstStyle/>
          <a:p>
            <a:r>
              <a:rPr lang="en-US" dirty="0">
                <a:latin typeface="Calibri" panose="020F0502020204030204" pitchFamily="34" charset="0"/>
                <a:cs typeface="Calibri" panose="020F0502020204030204" pitchFamily="34" charset="0"/>
              </a:rPr>
              <a:t>REF</a:t>
            </a:r>
            <a:endParaRPr lang="en-US" sz="2400"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25DF6A42-350F-47CD-A769-2A2E6CC1220A}"/>
              </a:ext>
            </a:extLst>
          </p:cNvPr>
          <p:cNvSpPr>
            <a:spLocks noGrp="1"/>
          </p:cNvSpPr>
          <p:nvPr>
            <p:ph idx="1"/>
          </p:nvPr>
        </p:nvSpPr>
        <p:spPr>
          <a:xfrm>
            <a:off x="838200" y="1548897"/>
            <a:ext cx="10896600" cy="4765675"/>
          </a:xfrm>
        </p:spPr>
        <p:txBody>
          <a:bodyPr>
            <a:normAutofit lnSpcReduction="10000"/>
          </a:bodyPr>
          <a:lstStyle/>
          <a:p>
            <a:r>
              <a:rPr lang="en-US" dirty="0">
                <a:latin typeface="Calibri" panose="020F0502020204030204" pitchFamily="34" charset="0"/>
                <a:cs typeface="Calibri" panose="020F0502020204030204" pitchFamily="34" charset="0"/>
              </a:rPr>
              <a:t>REF is a significant policy instrument driving research excellence across the UK</a:t>
            </a:r>
          </a:p>
          <a:p>
            <a:r>
              <a:rPr lang="en-US" dirty="0">
                <a:latin typeface="Calibri" panose="020F0502020204030204" pitchFamily="34" charset="0"/>
                <a:cs typeface="Calibri" panose="020F0502020204030204" pitchFamily="34" charset="0"/>
              </a:rPr>
              <a:t>REF informs allocation of around £2bn of block-grant funding each year and provides accountability for this public investment</a:t>
            </a:r>
          </a:p>
          <a:p>
            <a:r>
              <a:rPr lang="en-US" dirty="0">
                <a:latin typeface="Calibri" panose="020F0502020204030204" pitchFamily="34" charset="0"/>
                <a:cs typeface="Calibri" panose="020F0502020204030204" pitchFamily="34" charset="0"/>
              </a:rPr>
              <a:t>Development between exercises is necessary to reflect the changing research landscape</a:t>
            </a:r>
          </a:p>
          <a:p>
            <a:r>
              <a:rPr lang="en-US" dirty="0">
                <a:latin typeface="Calibri" panose="020F0502020204030204" pitchFamily="34" charset="0"/>
                <a:cs typeface="Calibri" panose="020F0502020204030204" pitchFamily="34" charset="0"/>
              </a:rPr>
              <a:t>The four UK higher education funding bodies gathered evidence and consult with the sector to inform the development of the next REF</a:t>
            </a:r>
          </a:p>
          <a:p>
            <a:r>
              <a:rPr lang="en-US" dirty="0">
                <a:latin typeface="Calibri" panose="020F0502020204030204" pitchFamily="34" charset="0"/>
                <a:cs typeface="Calibri" panose="020F0502020204030204" pitchFamily="34" charset="0"/>
              </a:rPr>
              <a:t>Published initial decisions on high-level design of the next REF (REF 2029) and issues for further consultation</a:t>
            </a:r>
          </a:p>
          <a:p>
            <a:r>
              <a:rPr lang="en-US" dirty="0">
                <a:latin typeface="Calibri" panose="020F0502020204030204" pitchFamily="34" charset="0"/>
                <a:cs typeface="Calibri" panose="020F0502020204030204" pitchFamily="34" charset="0"/>
              </a:rPr>
              <a:t>Commitment to consult on the open access policy for REF 2029 </a:t>
            </a:r>
          </a:p>
          <a:p>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885936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Drivers and developments in longform</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a:bodyPr>
          <a:lstStyle/>
          <a:p>
            <a:r>
              <a:rPr lang="en-GB" sz="2000" dirty="0">
                <a:effectLst/>
                <a:ea typeface="Times New Roman" panose="02020603050405020304" pitchFamily="18" charset="0"/>
                <a:cs typeface="Arial" panose="020B0604020202020204" pitchFamily="34" charset="0"/>
              </a:rPr>
              <a:t>Major funders, including UKRI and Wellcome, include longform outputs in their open access policies.</a:t>
            </a:r>
            <a:endParaRPr lang="en-GB" sz="2000" dirty="0">
              <a:effectLst/>
              <a:ea typeface="Calibri" panose="020F0502020204030204" pitchFamily="34" charset="0"/>
              <a:cs typeface="Arial" panose="020B0604020202020204" pitchFamily="34" charset="0"/>
            </a:endParaRPr>
          </a:p>
          <a:p>
            <a:r>
              <a:rPr lang="en-GB" sz="2000" dirty="0">
                <a:effectLst/>
                <a:ea typeface="Times New Roman" panose="02020603050405020304" pitchFamily="18" charset="0"/>
                <a:cs typeface="Arial" panose="020B0604020202020204" pitchFamily="34" charset="0"/>
              </a:rPr>
              <a:t>Communities of researchers engage with materials online, including annotation and discussion in broad and inclusive ways not possible without freely available access with rights control and licensing. </a:t>
            </a:r>
          </a:p>
          <a:p>
            <a:r>
              <a:rPr lang="en-GB" sz="2000" dirty="0">
                <a:effectLst/>
                <a:ea typeface="Times New Roman" panose="02020603050405020304" pitchFamily="18" charset="0"/>
                <a:cs typeface="Arial" panose="020B0604020202020204" pitchFamily="34" charset="0"/>
              </a:rPr>
              <a:t>Timely access for researchers in less economic developed areas, independent researchers with more limited resources, and wider publics. </a:t>
            </a:r>
            <a:endParaRPr lang="en-GB" sz="2000" dirty="0">
              <a:effectLst/>
              <a:ea typeface="Calibri" panose="020F0502020204030204" pitchFamily="34" charset="0"/>
              <a:cs typeface="Arial" panose="020B0604020202020204" pitchFamily="34" charset="0"/>
            </a:endParaRPr>
          </a:p>
          <a:p>
            <a:r>
              <a:rPr lang="en-GB" sz="2000" dirty="0">
                <a:effectLst/>
                <a:ea typeface="Calibri" panose="020F0502020204030204" pitchFamily="34" charset="0"/>
                <a:cs typeface="Arial" panose="020B0604020202020204" pitchFamily="34" charset="0"/>
              </a:rPr>
              <a:t> </a:t>
            </a:r>
            <a:r>
              <a:rPr lang="en-GB" sz="2000" u="sng" dirty="0">
                <a:solidFill>
                  <a:srgbClr val="0000FF"/>
                </a:solidFill>
                <a:effectLst/>
                <a:ea typeface="Calibri" panose="020F0502020204030204" pitchFamily="34" charset="0"/>
                <a:cs typeface="Arial" panose="020B0604020202020204" pitchFamily="34" charset="0"/>
                <a:hlinkClick r:id="rId3"/>
              </a:rPr>
              <a:t>Research from Springer Nature in 2017</a:t>
            </a:r>
            <a:r>
              <a:rPr lang="en-GB" sz="2000" dirty="0">
                <a:effectLst/>
                <a:ea typeface="Calibri" panose="020F0502020204030204" pitchFamily="34" charset="0"/>
                <a:cs typeface="Arial" panose="020B0604020202020204" pitchFamily="34" charset="0"/>
              </a:rPr>
              <a:t> shows that open access books receive 2.4 times more citations, 10 times more downloads and 10 times more online mentions than books not published open access. </a:t>
            </a:r>
          </a:p>
          <a:p>
            <a:r>
              <a:rPr lang="en-GB" sz="2000" dirty="0">
                <a:effectLst/>
                <a:ea typeface="Calibri" panose="020F0502020204030204" pitchFamily="34" charset="0"/>
                <a:cs typeface="Arial" panose="020B0604020202020204" pitchFamily="34" charset="0"/>
              </a:rPr>
              <a:t>This is supported by more recent research in ‘</a:t>
            </a:r>
            <a:r>
              <a:rPr lang="en-GB" sz="2000" u="sng" dirty="0">
                <a:solidFill>
                  <a:srgbClr val="0000FF"/>
                </a:solidFill>
                <a:effectLst/>
                <a:ea typeface="Calibri" panose="020F0502020204030204" pitchFamily="34" charset="0"/>
                <a:cs typeface="Arial" panose="020B0604020202020204" pitchFamily="34" charset="0"/>
                <a:hlinkClick r:id="rId4"/>
              </a:rPr>
              <a:t>More readers in more places: the benefits of open access for scholarly books</a:t>
            </a:r>
            <a:r>
              <a:rPr lang="en-GB" sz="2000" dirty="0">
                <a:effectLst/>
                <a:ea typeface="Calibri" panose="020F0502020204030204" pitchFamily="34" charset="0"/>
                <a:cs typeface="Arial" panose="020B0604020202020204" pitchFamily="34" charset="0"/>
              </a:rPr>
              <a:t>’ which shows that greater usage over time and in a wider geographical spread. </a:t>
            </a:r>
          </a:p>
          <a:p>
            <a:r>
              <a:rPr lang="en-GB" sz="2000" dirty="0">
                <a:ea typeface="Times New Roman" panose="02020603050405020304" pitchFamily="18" charset="0"/>
                <a:cs typeface="Arial" panose="020B0604020202020204" pitchFamily="34" charset="0"/>
              </a:rPr>
              <a:t>For much academic publication, over 70% of revenue is accrued within the first two years following publication. Embargo periods can therefore support publishers to generate income and enable open access.</a:t>
            </a:r>
            <a:r>
              <a:rPr lang="en-GB" sz="2000" u="sng" dirty="0">
                <a:solidFill>
                  <a:srgbClr val="0000FF"/>
                </a:solidFill>
                <a:ea typeface="Calibri" panose="020F0502020204030204" pitchFamily="34" charset="0"/>
                <a:hlinkClick r:id="rId5"/>
              </a:rPr>
              <a:t> https://www.universitiesuk.ac.uk/sites/default/files/uploads/Reports/Fullstopp-Final-October-2019.pdf</a:t>
            </a:r>
            <a:endParaRPr lang="en-GB" sz="2000" dirty="0">
              <a:ea typeface="Calibri" panose="020F0502020204030204" pitchFamily="34" charset="0"/>
            </a:endParaRPr>
          </a:p>
          <a:p>
            <a:endParaRPr lang="en-GB" sz="2000" dirty="0"/>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71332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Longform OA publishing models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lnSpcReduction="10000"/>
          </a:bodyPr>
          <a:lstStyle/>
          <a:p>
            <a:r>
              <a:rPr lang="en-GB" i="1" dirty="0">
                <a:effectLst/>
                <a:ea typeface="Calibri" panose="020F0502020204030204" pitchFamily="34" charset="0"/>
              </a:rPr>
              <a:t>“one essential truth must always stand as a starting point: there is enough money within the total global system to cover the current rate of publication.”</a:t>
            </a:r>
            <a:r>
              <a:rPr lang="en-GB" i="1" dirty="0">
                <a:ea typeface="Calibri" panose="020F0502020204030204" pitchFamily="34" charset="0"/>
              </a:rPr>
              <a:t> Martin Eve</a:t>
            </a:r>
            <a:endParaRPr lang="en-GB" dirty="0">
              <a:effectLst/>
              <a:ea typeface="Times New Roman" panose="02020603050405020304" pitchFamily="18" charset="0"/>
            </a:endParaRPr>
          </a:p>
          <a:p>
            <a:r>
              <a:rPr lang="en-GB" sz="2600" dirty="0">
                <a:effectLst/>
                <a:ea typeface="Times New Roman" panose="02020603050405020304" pitchFamily="18" charset="0"/>
                <a:cs typeface="Arial" panose="020B0604020202020204" pitchFamily="34" charset="0"/>
              </a:rPr>
              <a:t>There is a viable publication economy in place already. </a:t>
            </a:r>
          </a:p>
          <a:p>
            <a:r>
              <a:rPr lang="en-GB" sz="2600" dirty="0">
                <a:ea typeface="Times New Roman" panose="02020603050405020304" pitchFamily="18" charset="0"/>
                <a:cs typeface="Arial" panose="020B0604020202020204" pitchFamily="34" charset="0"/>
              </a:rPr>
              <a:t>Development of publishing models </a:t>
            </a:r>
            <a:r>
              <a:rPr lang="en-GB" sz="2600" dirty="0">
                <a:effectLst/>
                <a:ea typeface="Times New Roman" panose="02020603050405020304" pitchFamily="18" charset="0"/>
                <a:cs typeface="Arial" panose="020B0604020202020204" pitchFamily="34" charset="0"/>
              </a:rPr>
              <a:t>to recoup costs without direct charge to author including:</a:t>
            </a:r>
            <a:endParaRPr lang="en-GB" sz="26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2200" dirty="0">
                <a:effectLst/>
                <a:ea typeface="Times New Roman" panose="02020603050405020304" pitchFamily="18" charset="0"/>
                <a:cs typeface="Arial" panose="020B0604020202020204" pitchFamily="34" charset="0"/>
              </a:rPr>
              <a:t>earned revenue models: service provision, trading or other activities finance operations and avoid direct charging to authors</a:t>
            </a:r>
            <a:endParaRPr lang="en-GB" sz="22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2200" dirty="0">
                <a:effectLst/>
                <a:ea typeface="Times New Roman" panose="02020603050405020304" pitchFamily="18" charset="0"/>
                <a:cs typeface="Arial" panose="020B0604020202020204" pitchFamily="34" charset="0"/>
              </a:rPr>
              <a:t>embedded institutional support: open access activities funded through a subsidy from parent organisation (e.g. university, or OA publications from commercial and scholarly organisations)</a:t>
            </a:r>
            <a:endParaRPr lang="en-GB" sz="22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2200" dirty="0">
                <a:effectLst/>
                <a:ea typeface="Times New Roman" panose="02020603050405020304" pitchFamily="18" charset="0"/>
                <a:cs typeface="Arial" panose="020B0604020202020204" pitchFamily="34" charset="0"/>
              </a:rPr>
              <a:t>third party subsidies: which rely on grants from external stakeholder</a:t>
            </a:r>
            <a:endParaRPr lang="en-GB" sz="22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2200" dirty="0">
                <a:effectLst/>
                <a:ea typeface="Times New Roman" panose="02020603050405020304" pitchFamily="18" charset="0"/>
                <a:cs typeface="Arial" panose="020B0604020202020204" pitchFamily="34" charset="0"/>
              </a:rPr>
              <a:t>consortia models: funded by collective of organisations, for instance university libraries, which may also be part of a number of funding or subscription consortia</a:t>
            </a:r>
            <a:endParaRPr lang="en-GB" sz="2200" dirty="0">
              <a:effectLst/>
              <a:ea typeface="Calibri" panose="020F0502020204030204" pitchFamily="34" charset="0"/>
              <a:cs typeface="Arial" panose="020B0604020202020204" pitchFamily="34" charset="0"/>
            </a:endParaRPr>
          </a:p>
          <a:p>
            <a:pPr lvl="1"/>
            <a:endParaRPr lang="en-GB"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1343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Open Access models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436914"/>
            <a:ext cx="10515600" cy="5131837"/>
          </a:xfrm>
        </p:spPr>
        <p:txBody>
          <a:bodyPr>
            <a:normAutofit fontScale="62500" lnSpcReduction="20000"/>
          </a:bodyPr>
          <a:lstStyle/>
          <a:p>
            <a:pPr>
              <a:lnSpc>
                <a:spcPct val="120000"/>
              </a:lnSpc>
            </a:pPr>
            <a:r>
              <a:rPr lang="en-GB" sz="3400" dirty="0">
                <a:cs typeface="Arial" panose="020B0604020202020204" pitchFamily="34" charset="0"/>
              </a:rPr>
              <a:t>For more information about the different non-BCP models </a:t>
            </a:r>
            <a:r>
              <a:rPr lang="en-GB" sz="3400" u="sng" dirty="0">
                <a:solidFill>
                  <a:srgbClr val="0000FF"/>
                </a:solidFill>
                <a:cs typeface="Arial" panose="020B0604020202020204" pitchFamily="34" charset="0"/>
              </a:rPr>
              <a:t>see </a:t>
            </a:r>
            <a:r>
              <a:rPr lang="en-GB" sz="3400" u="sng" dirty="0">
                <a:solidFill>
                  <a:srgbClr val="0000FF"/>
                </a:solidFill>
                <a:cs typeface="Arial" panose="020B0604020202020204" pitchFamily="34" charset="0"/>
                <a:hlinkClick r:id="rId3">
                  <a:extLst>
                    <a:ext uri="{A12FA001-AC4F-418D-AE19-62706E023703}">
                      <ahyp:hlinkClr xmlns:ahyp="http://schemas.microsoft.com/office/drawing/2018/hyperlinkcolor" val="tx"/>
                    </a:ext>
                  </a:extLst>
                </a:hlinkClick>
              </a:rPr>
              <a:t>COPIM Revenue models for open access monographs</a:t>
            </a:r>
            <a:r>
              <a:rPr lang="en-GB" sz="3400" u="sng" dirty="0">
                <a:solidFill>
                  <a:srgbClr val="0000FF"/>
                </a:solidFill>
                <a:cs typeface="Arial" panose="020B0604020202020204" pitchFamily="34" charset="0"/>
              </a:rPr>
              <a:t> </a:t>
            </a:r>
            <a:r>
              <a:rPr lang="en-GB" sz="3400" dirty="0">
                <a:cs typeface="Arial" panose="020B0604020202020204" pitchFamily="34" charset="0"/>
              </a:rPr>
              <a:t>.</a:t>
            </a:r>
          </a:p>
          <a:p>
            <a:pPr>
              <a:lnSpc>
                <a:spcPct val="120000"/>
              </a:lnSpc>
            </a:pPr>
            <a:r>
              <a:rPr lang="en-GB" sz="3400" dirty="0">
                <a:cs typeface="Arial" panose="020B0604020202020204" pitchFamily="34" charset="0"/>
              </a:rPr>
              <a:t>The growth of </a:t>
            </a:r>
            <a:r>
              <a:rPr lang="en-GB" sz="3400" u="sng" dirty="0">
                <a:solidFill>
                  <a:srgbClr val="0000FF"/>
                </a:solidFill>
                <a:cs typeface="Arial" panose="020B0604020202020204" pitchFamily="34" charset="0"/>
              </a:rPr>
              <a:t>new university presses (NUP) </a:t>
            </a:r>
            <a:r>
              <a:rPr lang="en-GB" sz="3400" dirty="0">
                <a:cs typeface="Arial" panose="020B0604020202020204" pitchFamily="34" charset="0"/>
              </a:rPr>
              <a:t>  which are often established with the aim of open access publication.</a:t>
            </a:r>
          </a:p>
          <a:p>
            <a:pPr>
              <a:lnSpc>
                <a:spcPct val="120000"/>
              </a:lnSpc>
            </a:pPr>
            <a:r>
              <a:rPr lang="en-GB" sz="3400" dirty="0">
                <a:cs typeface="Arial" panose="020B0604020202020204" pitchFamily="34" charset="0"/>
              </a:rPr>
              <a:t>Authors may be able to  obtain subsidy to cover publishing costs (for example, BCPs).    </a:t>
            </a:r>
            <a:r>
              <a:rPr lang="en-GB" sz="3400" u="sng" dirty="0">
                <a:solidFill>
                  <a:srgbClr val="0000FF"/>
                </a:solidFill>
                <a:cs typeface="Arial" panose="020B0604020202020204" pitchFamily="34" charset="0"/>
                <a:hlinkClick r:id="rId4">
                  <a:extLst>
                    <a:ext uri="{A12FA001-AC4F-418D-AE19-62706E023703}">
                      <ahyp:hlinkClr xmlns:ahyp="http://schemas.microsoft.com/office/drawing/2018/hyperlinkcolor" val="tx"/>
                    </a:ext>
                  </a:extLst>
                </a:hlinkClick>
              </a:rPr>
              <a:t>https://radicaloa.disruptivemedia.org.uk/resources/funding-opportunities</a:t>
            </a:r>
            <a:endParaRPr lang="en-GB" sz="3400" u="sng" dirty="0">
              <a:solidFill>
                <a:srgbClr val="0000FF"/>
              </a:solidFill>
              <a:cs typeface="Arial" panose="020B0604020202020204" pitchFamily="34" charset="0"/>
            </a:endParaRPr>
          </a:p>
          <a:p>
            <a:pPr>
              <a:lnSpc>
                <a:spcPct val="120000"/>
              </a:lnSpc>
            </a:pPr>
            <a:r>
              <a:rPr lang="en-GB" sz="3200" dirty="0">
                <a:effectLst/>
                <a:ea typeface="Times New Roman" panose="02020603050405020304" pitchFamily="18" charset="0"/>
                <a:cs typeface="Arial" panose="020B0604020202020204" pitchFamily="34" charset="0"/>
              </a:rPr>
              <a:t>Alternative open access platforms have emerged, which represent a move away from the dominant model of scholarly publishing. </a:t>
            </a:r>
            <a:endParaRPr lang="en-GB" sz="3200" dirty="0">
              <a:effectLst/>
              <a:ea typeface="Calibri" panose="020F0502020204030204" pitchFamily="34" charset="0"/>
              <a:cs typeface="Arial" panose="020B0604020202020204" pitchFamily="34" charset="0"/>
            </a:endParaRPr>
          </a:p>
          <a:p>
            <a:pPr lvl="1">
              <a:lnSpc>
                <a:spcPct val="120000"/>
              </a:lnSpc>
            </a:pPr>
            <a:r>
              <a:rPr lang="en-GB" sz="2900" dirty="0">
                <a:effectLst/>
                <a:ea typeface="Times New Roman" panose="02020603050405020304" pitchFamily="18" charset="0"/>
                <a:cs typeface="Arial" panose="020B0604020202020204" pitchFamily="34" charset="0"/>
              </a:rPr>
              <a:t> Some seek to disaggregate aspects of the publication process. </a:t>
            </a:r>
            <a:endParaRPr lang="en-GB" sz="2900" dirty="0">
              <a:effectLst/>
              <a:ea typeface="Calibri" panose="020F0502020204030204" pitchFamily="34" charset="0"/>
              <a:cs typeface="Arial" panose="020B0604020202020204" pitchFamily="34" charset="0"/>
            </a:endParaRPr>
          </a:p>
          <a:p>
            <a:pPr lvl="1">
              <a:lnSpc>
                <a:spcPct val="120000"/>
              </a:lnSpc>
            </a:pPr>
            <a:r>
              <a:rPr lang="en-GB" sz="2900" dirty="0">
                <a:effectLst/>
                <a:ea typeface="Times New Roman" panose="02020603050405020304" pitchFamily="18" charset="0"/>
                <a:cs typeface="Arial" panose="020B0604020202020204" pitchFamily="34" charset="0"/>
              </a:rPr>
              <a:t> Some focus on improving transparency and quality, by enabling open or post-publication peer-review. </a:t>
            </a:r>
            <a:endParaRPr lang="en-GB" sz="2900" dirty="0">
              <a:effectLst/>
              <a:ea typeface="Calibri" panose="020F0502020204030204" pitchFamily="34" charset="0"/>
              <a:cs typeface="Arial" panose="020B0604020202020204" pitchFamily="34" charset="0"/>
            </a:endParaRPr>
          </a:p>
          <a:p>
            <a:pPr lvl="1">
              <a:lnSpc>
                <a:spcPct val="120000"/>
              </a:lnSpc>
            </a:pPr>
            <a:r>
              <a:rPr lang="en-GB" sz="2900" dirty="0">
                <a:effectLst/>
                <a:ea typeface="Times New Roman" panose="02020603050405020304" pitchFamily="18" charset="0"/>
                <a:cs typeface="Arial" panose="020B0604020202020204" pitchFamily="34" charset="0"/>
              </a:rPr>
              <a:t> Some enable publication of outputs in formats other than articles or books.</a:t>
            </a:r>
            <a:endParaRPr lang="en-GB" sz="2900" dirty="0">
              <a:effectLst/>
              <a:ea typeface="Calibri" panose="020F0502020204030204" pitchFamily="34" charset="0"/>
              <a:cs typeface="Arial" panose="020B0604020202020204" pitchFamily="34" charset="0"/>
            </a:endParaRPr>
          </a:p>
          <a:p>
            <a:pPr>
              <a:lnSpc>
                <a:spcPct val="120000"/>
              </a:lnSpc>
            </a:pPr>
            <a:r>
              <a:rPr lang="en-GB" sz="3400" dirty="0">
                <a:effectLst/>
                <a:ea typeface="Times New Roman" panose="02020603050405020304" pitchFamily="18" charset="0"/>
                <a:cs typeface="Arial" panose="020B0604020202020204" pitchFamily="34" charset="0"/>
              </a:rPr>
              <a:t>Several UK universities have introduced rights retention for outputs produced by researchers. Authors retain rather than assign rights over their work to publishers. This allows greater flexibility in how researchers can share outputs and the formats and platforms they can use. </a:t>
            </a:r>
            <a:endParaRPr lang="en-GB" sz="3400" dirty="0">
              <a:effectLst/>
              <a:ea typeface="Calibri" panose="020F0502020204030204" pitchFamily="34" charset="0"/>
              <a:cs typeface="Arial" panose="020B0604020202020204" pitchFamily="34" charset="0"/>
            </a:endParaRPr>
          </a:p>
          <a:p>
            <a:pPr lvl="1">
              <a:lnSpc>
                <a:spcPct val="120000"/>
              </a:lnSpc>
            </a:pPr>
            <a:endParaRPr lang="en-GB" sz="2600" dirty="0"/>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9099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Alternative publication models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436914"/>
            <a:ext cx="10515600" cy="5131837"/>
          </a:xfrm>
        </p:spPr>
        <p:txBody>
          <a:bodyPr>
            <a:normAutofit/>
          </a:bodyPr>
          <a:lstStyle/>
          <a:p>
            <a:pPr>
              <a:lnSpc>
                <a:spcPct val="120000"/>
              </a:lnSpc>
            </a:pPr>
            <a:r>
              <a:rPr lang="en-GB" dirty="0">
                <a:effectLst/>
                <a:ea typeface="Times New Roman" panose="02020603050405020304" pitchFamily="18" charset="0"/>
                <a:cs typeface="Arial" panose="020B0604020202020204" pitchFamily="34" charset="0"/>
              </a:rPr>
              <a:t>A </a:t>
            </a:r>
            <a:r>
              <a:rPr lang="en-GB" u="sng" dirty="0">
                <a:solidFill>
                  <a:srgbClr val="0000FF"/>
                </a:solidFill>
                <a:effectLst/>
                <a:ea typeface="Times New Roman" panose="02020603050405020304" pitchFamily="18" charset="0"/>
                <a:cs typeface="Arial" panose="020B0604020202020204" pitchFamily="34" charset="0"/>
                <a:hlinkClick r:id="rId3"/>
              </a:rPr>
              <a:t>recent review of alternative publication platforms by Knowledge Exchange</a:t>
            </a:r>
            <a:r>
              <a:rPr lang="en-GB" dirty="0">
                <a:effectLst/>
                <a:ea typeface="Times New Roman" panose="02020603050405020304" pitchFamily="18" charset="0"/>
                <a:cs typeface="Arial" panose="020B0604020202020204" pitchFamily="34" charset="0"/>
              </a:rPr>
              <a:t> sets out key features of a number of these platforms based on a typology of funder-provided, stakeholder-governed, and experimental publishing platforms. </a:t>
            </a:r>
            <a:endParaRPr lang="en-GB" dirty="0">
              <a:effectLst/>
              <a:ea typeface="Calibri" panose="020F0502020204030204" pitchFamily="34" charset="0"/>
              <a:cs typeface="Arial" panose="020B0604020202020204" pitchFamily="34" charset="0"/>
            </a:endParaRPr>
          </a:p>
          <a:p>
            <a:pPr lvl="1">
              <a:lnSpc>
                <a:spcPct val="120000"/>
              </a:lnSpc>
            </a:pPr>
            <a:r>
              <a:rPr lang="en-GB" dirty="0">
                <a:cs typeface="Arial" panose="020B0604020202020204" pitchFamily="34" charset="0"/>
              </a:rPr>
              <a:t>In some cases, these platforms could be seen to hold a distinct and alternative role to traditional publication approaches.</a:t>
            </a:r>
          </a:p>
          <a:p>
            <a:pPr lvl="1">
              <a:lnSpc>
                <a:spcPct val="120000"/>
              </a:lnSpc>
            </a:pPr>
            <a:r>
              <a:rPr lang="en-GB" dirty="0">
                <a:cs typeface="Arial" panose="020B0604020202020204" pitchFamily="34" charset="0"/>
              </a:rPr>
              <a:t>We recognise that the REF 2029 Open Access Policy can impact publication choices by authors, which could increase the take up of such platforms.</a:t>
            </a:r>
          </a:p>
          <a:p>
            <a:pPr lvl="1"/>
            <a:endParaRPr lang="en-GB" dirty="0"/>
          </a:p>
          <a:p>
            <a:pPr lvl="1"/>
            <a:endParaRPr lang="en-GB" dirty="0"/>
          </a:p>
          <a:p>
            <a:pPr lvl="1"/>
            <a:endParaRPr lang="en-GB" dirty="0"/>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15731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Journal articles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lnSpcReduction="20000"/>
          </a:bodyPr>
          <a:lstStyle/>
          <a:p>
            <a:pPr marL="0" lvl="0" indent="0">
              <a:lnSpc>
                <a:spcPct val="107000"/>
              </a:lnSpc>
              <a:buNone/>
            </a:pPr>
            <a:r>
              <a:rPr lang="en-GB" sz="2000" dirty="0">
                <a:effectLst/>
                <a:ea typeface="Calibri" panose="020F0502020204030204" pitchFamily="34" charset="0"/>
                <a:cs typeface="Arial" panose="020B0604020202020204" pitchFamily="34" charset="0"/>
              </a:rPr>
              <a:t>The four UK higher education funding bodies, for submission of in-scope journal-based publications for REF 2029, propose the following requirements:</a:t>
            </a:r>
          </a:p>
          <a:p>
            <a:pPr marL="342900" lvl="0" indent="-342900">
              <a:lnSpc>
                <a:spcPct val="150000"/>
              </a:lnSpc>
              <a:buFont typeface="+mj-lt"/>
              <a:buAutoNum type="alphaLcParenR"/>
            </a:pPr>
            <a:r>
              <a:rPr lang="en-GB" sz="2000" dirty="0">
                <a:effectLst/>
                <a:ea typeface="Calibri" panose="020F0502020204030204" pitchFamily="34" charset="0"/>
                <a:cs typeface="Arial" panose="020B0604020202020204" pitchFamily="34" charset="0"/>
              </a:rPr>
              <a:t>where not published as immediately open access, in-scope journal-based outputs should be available to read, download and search no longer than six (A&amp;B) or 12 (C&amp;D) months after the date of publication</a:t>
            </a:r>
          </a:p>
          <a:p>
            <a:pPr marL="342900" lvl="0" indent="-342900">
              <a:lnSpc>
                <a:spcPct val="150000"/>
              </a:lnSpc>
              <a:buFont typeface="+mj-lt"/>
              <a:buAutoNum type="alphaLcParenR"/>
            </a:pPr>
            <a:r>
              <a:rPr lang="en-GB" sz="2000" dirty="0">
                <a:effectLst/>
                <a:ea typeface="Calibri" panose="020F0502020204030204" pitchFamily="34" charset="0"/>
                <a:cs typeface="Arial" panose="020B0604020202020204" pitchFamily="34" charset="0"/>
              </a:rPr>
              <a:t>must be the version of record or the author’s accepted manuscript</a:t>
            </a:r>
          </a:p>
          <a:p>
            <a:pPr marL="342900" lvl="0" indent="-342900">
              <a:lnSpc>
                <a:spcPct val="150000"/>
              </a:lnSpc>
              <a:buFont typeface="+mj-lt"/>
              <a:buAutoNum type="alphaLcParenR"/>
            </a:pPr>
            <a:r>
              <a:rPr lang="en-GB" sz="2000" dirty="0">
                <a:effectLst/>
                <a:ea typeface="Calibri" panose="020F0502020204030204" pitchFamily="34" charset="0"/>
                <a:cs typeface="Arial" panose="020B0604020202020204" pitchFamily="34" charset="0"/>
              </a:rPr>
              <a:t>should be available via a journal website, repository or other appropriate publishing platform.</a:t>
            </a:r>
          </a:p>
          <a:p>
            <a:pPr marL="342900" lvl="0" indent="-342900">
              <a:lnSpc>
                <a:spcPct val="150000"/>
              </a:lnSpc>
              <a:buFont typeface="+mj-lt"/>
              <a:buAutoNum type="alphaLcParenR"/>
            </a:pPr>
            <a:r>
              <a:rPr lang="en-GB" sz="2000" dirty="0">
                <a:effectLst/>
                <a:ea typeface="Calibri" panose="020F0502020204030204" pitchFamily="34" charset="0"/>
                <a:cs typeface="Arial" panose="020B0604020202020204" pitchFamily="34" charset="0"/>
              </a:rPr>
              <a:t>the preferred licence is CC-BY or equivalent; CC-BY-ND will also be accepted</a:t>
            </a:r>
          </a:p>
          <a:p>
            <a:pPr marL="342900" lvl="0" indent="-342900">
              <a:lnSpc>
                <a:spcPct val="150000"/>
              </a:lnSpc>
              <a:spcAft>
                <a:spcPts val="800"/>
              </a:spcAft>
              <a:buFont typeface="+mj-lt"/>
              <a:buAutoNum type="alphaLcParenR"/>
            </a:pPr>
            <a:r>
              <a:rPr lang="en-GB" sz="2000" dirty="0">
                <a:effectLst/>
                <a:ea typeface="Calibri" panose="020F0502020204030204" pitchFamily="34" charset="0"/>
                <a:cs typeface="Arial" panose="020B0604020202020204" pitchFamily="34" charset="0"/>
              </a:rPr>
              <a:t>the tolerance band of 5% for non-compliance at submission level will be retained</a:t>
            </a:r>
          </a:p>
          <a:p>
            <a:pPr marL="0" lvl="0" indent="0">
              <a:lnSpc>
                <a:spcPct val="150000"/>
              </a:lnSpc>
              <a:spcAft>
                <a:spcPts val="800"/>
              </a:spcAft>
              <a:buNone/>
            </a:pPr>
            <a:r>
              <a:rPr lang="en-GB" sz="2000" dirty="0">
                <a:ea typeface="Calibri" panose="020F0502020204030204" pitchFamily="34" charset="0"/>
                <a:cs typeface="Arial" panose="020B0604020202020204" pitchFamily="34" charset="0"/>
              </a:rPr>
              <a:t>Policy changes to take effect from 1</a:t>
            </a:r>
            <a:r>
              <a:rPr lang="en-GB" sz="2000" baseline="30000" dirty="0">
                <a:ea typeface="Calibri" panose="020F0502020204030204" pitchFamily="34" charset="0"/>
                <a:cs typeface="Arial" panose="020B0604020202020204" pitchFamily="34" charset="0"/>
              </a:rPr>
              <a:t>st</a:t>
            </a:r>
            <a:r>
              <a:rPr lang="en-GB" sz="2000" dirty="0">
                <a:ea typeface="Calibri" panose="020F0502020204030204" pitchFamily="34" charset="0"/>
                <a:cs typeface="Arial" panose="020B0604020202020204" pitchFamily="34" charset="0"/>
              </a:rPr>
              <a:t> Jan 2025</a:t>
            </a:r>
            <a:endParaRPr lang="en-GB" sz="1000" dirty="0">
              <a:effectLst/>
              <a:ea typeface="Calibri" panose="020F0502020204030204" pitchFamily="34" charset="0"/>
              <a:cs typeface="Arial" panose="020B0604020202020204" pitchFamily="34" charset="0"/>
            </a:endParaRPr>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7475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Journal exceptions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85000" lnSpcReduction="20000"/>
          </a:bodyPr>
          <a:lstStyle/>
          <a:p>
            <a:pPr marL="0" lvl="0" indent="0">
              <a:lnSpc>
                <a:spcPct val="150000"/>
              </a:lnSpc>
              <a:buNone/>
            </a:pPr>
            <a:r>
              <a:rPr lang="en-GB" sz="2800" dirty="0">
                <a:effectLst/>
                <a:latin typeface="Calibri" panose="020F0502020204030204" pitchFamily="34" charset="0"/>
                <a:ea typeface="Calibri" panose="020F0502020204030204" pitchFamily="34" charset="0"/>
                <a:cs typeface="Arial" panose="020B0604020202020204" pitchFamily="34" charset="0"/>
              </a:rPr>
              <a:t>Allowable exceptions proposed for journal articles and conference proceedings are: </a:t>
            </a:r>
          </a:p>
          <a:p>
            <a:pPr marL="342900" marR="419100" lvl="0" indent="-342900" eaLnBrk="0" hangingPunct="0">
              <a:lnSpc>
                <a:spcPct val="115000"/>
              </a:lnSpc>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third-party content was included for which licenses could not be obtained</a:t>
            </a:r>
          </a:p>
          <a:p>
            <a:pPr marL="342900" marR="419100" lvl="0" indent="-342900" eaLnBrk="0" hangingPunct="0">
              <a:lnSpc>
                <a:spcPct val="115000"/>
              </a:lnSpc>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outputs were authored in whole by one or more non-volume contributing staff prior to implementation of the open access policy for REF 2029</a:t>
            </a:r>
          </a:p>
          <a:p>
            <a:pPr marL="342900" marR="419100" lvl="0" indent="-342900" eaLnBrk="0" hangingPunct="0">
              <a:lnSpc>
                <a:spcPct val="115000"/>
              </a:lnSpc>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criteria beyond the control of the HEI (such as personal circumstances of the author, industrial action, closure days and software issues</a:t>
            </a:r>
          </a:p>
          <a:p>
            <a:pPr marL="342900" marR="419100" lvl="0" indent="-342900" eaLnBrk="0" hangingPunct="0">
              <a:lnSpc>
                <a:spcPct val="115000"/>
              </a:lnSpc>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output has a demonstrable and substantive connection to the submitting institution but was published following the end of the author's period of employment, and it has not been possible to determine compliance with the criteria</a:t>
            </a:r>
          </a:p>
          <a:p>
            <a:pPr marL="342900" marR="419100" lvl="0" indent="-342900" eaLnBrk="0" hangingPunct="0">
              <a:lnSpc>
                <a:spcPct val="115000"/>
              </a:lnSpc>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It would be unlawful to deposit, or request the deposit of, the output or to otherwise make this available</a:t>
            </a:r>
          </a:p>
          <a:p>
            <a:pPr marL="342900" marR="419100" lvl="0" indent="-342900" eaLnBrk="0" hangingPunct="0">
              <a:lnSpc>
                <a:spcPct val="115000"/>
              </a:lnSpc>
              <a:spcAft>
                <a:spcPts val="800"/>
              </a:spcAft>
              <a:buFont typeface="+mj-lt"/>
              <a:buAutoNum type="romanLcPeriod"/>
              <a:tabLst>
                <a:tab pos="354965" algn="l"/>
              </a:tabLst>
            </a:pPr>
            <a:r>
              <a:rPr lang="en-GB" sz="2100" dirty="0">
                <a:effectLst/>
                <a:ea typeface="Calibri" panose="020F0502020204030204" pitchFamily="34" charset="0"/>
                <a:cs typeface="Arial" panose="020B0604020202020204" pitchFamily="34" charset="0"/>
              </a:rPr>
              <a:t>the publication concerned requires an embargo period that exceeds the stated maxima and was the most appropriate publication for the output</a:t>
            </a:r>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5596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Longform</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lnSpcReduction="10000"/>
          </a:bodyPr>
          <a:lstStyle/>
          <a:p>
            <a:pPr marL="0" lvl="0" indent="0">
              <a:lnSpc>
                <a:spcPct val="107000"/>
              </a:lnSpc>
              <a:buNone/>
            </a:pPr>
            <a:r>
              <a:rPr lang="en-GB" sz="2000" dirty="0">
                <a:effectLst/>
                <a:ea typeface="Calibri" panose="020F0502020204030204" pitchFamily="34" charset="0"/>
              </a:rPr>
              <a:t>For submission of in-scope longform publications for REF 2029, the four UK higher education funding bodies propose the following requirements:</a:t>
            </a:r>
          </a:p>
          <a:p>
            <a:pPr marL="342900" lvl="0" indent="-342900">
              <a:lnSpc>
                <a:spcPct val="107000"/>
              </a:lnSpc>
              <a:buFont typeface="+mj-lt"/>
              <a:buAutoNum type="alphaLcPeriod"/>
            </a:pPr>
            <a:r>
              <a:rPr lang="en-GB" sz="2000" dirty="0">
                <a:effectLst/>
                <a:ea typeface="Calibri" panose="020F0502020204030204" pitchFamily="34" charset="0"/>
                <a:cs typeface="Arial" panose="020B0604020202020204" pitchFamily="34" charset="0"/>
              </a:rPr>
              <a:t>if not published as immediately open access, in-scope longform publications must be made available to read, download and search no longer than 24 months after the date of publication</a:t>
            </a:r>
          </a:p>
          <a:p>
            <a:pPr marL="342900" lvl="0" indent="-342900">
              <a:lnSpc>
                <a:spcPct val="107000"/>
              </a:lnSpc>
              <a:buFont typeface="+mj-lt"/>
              <a:buAutoNum type="alphaLcPeriod"/>
            </a:pPr>
            <a:r>
              <a:rPr lang="en-GB" sz="2000" dirty="0">
                <a:effectLst/>
                <a:ea typeface="Calibri" panose="020F0502020204030204" pitchFamily="34" charset="0"/>
                <a:cs typeface="Arial" panose="020B0604020202020204" pitchFamily="34" charset="0"/>
              </a:rPr>
              <a:t>should be the version of record or the author’s accepted manuscript</a:t>
            </a:r>
          </a:p>
          <a:p>
            <a:pPr marL="342900" lvl="0" indent="-342900">
              <a:lnSpc>
                <a:spcPct val="107000"/>
              </a:lnSpc>
              <a:buFont typeface="+mj-lt"/>
              <a:buAutoNum type="alphaLcPeriod"/>
            </a:pPr>
            <a:r>
              <a:rPr lang="en-GB" sz="2000" dirty="0">
                <a:effectLst/>
                <a:ea typeface="Calibri" panose="020F0502020204030204" pitchFamily="34" charset="0"/>
                <a:cs typeface="Arial" panose="020B0604020202020204" pitchFamily="34" charset="0"/>
              </a:rPr>
              <a:t>available on a publisher website, repository or other appropriate platform</a:t>
            </a:r>
          </a:p>
          <a:p>
            <a:pPr marL="342900" lvl="0" indent="-342900">
              <a:lnSpc>
                <a:spcPct val="107000"/>
              </a:lnSpc>
              <a:buFont typeface="+mj-lt"/>
              <a:buAutoNum type="alphaLcPeriod"/>
            </a:pPr>
            <a:r>
              <a:rPr lang="en-GB" sz="2000" dirty="0">
                <a:effectLst/>
                <a:ea typeface="Calibri" panose="020F0502020204030204" pitchFamily="34" charset="0"/>
                <a:cs typeface="Arial" panose="020B0604020202020204" pitchFamily="34" charset="0"/>
              </a:rPr>
              <a:t>preferable licenced CC-BY or equivalent, but will accept licensing equivalent to CC-BY-ND, CC-BY-NC and CC-BY-NC-ND </a:t>
            </a:r>
          </a:p>
          <a:p>
            <a:pPr marL="342900" lvl="0" indent="-342900">
              <a:lnSpc>
                <a:spcPct val="107000"/>
              </a:lnSpc>
              <a:buFont typeface="+mj-lt"/>
              <a:buAutoNum type="alphaLcPeriod"/>
            </a:pPr>
            <a:r>
              <a:rPr lang="en-GB" sz="2000" dirty="0">
                <a:effectLst/>
                <a:ea typeface="Calibri" panose="020F0502020204030204" pitchFamily="34" charset="0"/>
                <a:cs typeface="Arial" panose="020B0604020202020204" pitchFamily="34" charset="0"/>
              </a:rPr>
              <a:t>there will be a tolerance band of 10% at submission level</a:t>
            </a:r>
          </a:p>
          <a:p>
            <a:pPr marL="342900" lvl="0" indent="-342900">
              <a:lnSpc>
                <a:spcPct val="107000"/>
              </a:lnSpc>
              <a:spcAft>
                <a:spcPts val="800"/>
              </a:spcAft>
              <a:buFont typeface="+mj-lt"/>
              <a:buAutoNum type="alphaLcPeriod"/>
            </a:pPr>
            <a:r>
              <a:rPr lang="en-GB" sz="2000" dirty="0">
                <a:effectLst/>
                <a:ea typeface="Calibri" panose="020F0502020204030204" pitchFamily="34" charset="0"/>
                <a:cs typeface="Arial" panose="020B0604020202020204" pitchFamily="34" charset="0"/>
              </a:rPr>
              <a:t>can exclude third party materials, if licensing can’t be obtained</a:t>
            </a:r>
          </a:p>
          <a:p>
            <a:pPr marL="0" lvl="0" indent="0">
              <a:lnSpc>
                <a:spcPct val="107000"/>
              </a:lnSpc>
              <a:spcAft>
                <a:spcPts val="800"/>
              </a:spcAft>
              <a:buNone/>
            </a:pPr>
            <a:r>
              <a:rPr lang="en-GB" sz="2000" dirty="0">
                <a:ea typeface="Calibri" panose="020F0502020204030204" pitchFamily="34" charset="0"/>
                <a:cs typeface="Arial" panose="020B0604020202020204" pitchFamily="34" charset="0"/>
              </a:rPr>
              <a:t>Implementation with effect from 1</a:t>
            </a:r>
            <a:r>
              <a:rPr lang="en-GB" sz="2000" baseline="30000" dirty="0">
                <a:ea typeface="Calibri" panose="020F0502020204030204" pitchFamily="34" charset="0"/>
                <a:cs typeface="Arial" panose="020B0604020202020204" pitchFamily="34" charset="0"/>
              </a:rPr>
              <a:t>st</a:t>
            </a:r>
            <a:r>
              <a:rPr lang="en-GB" sz="2000" dirty="0">
                <a:ea typeface="Calibri" panose="020F0502020204030204" pitchFamily="34" charset="0"/>
                <a:cs typeface="Arial" panose="020B0604020202020204" pitchFamily="34" charset="0"/>
              </a:rPr>
              <a:t> Jan 2026</a:t>
            </a:r>
            <a:endParaRPr lang="en-GB" sz="2000" dirty="0">
              <a:effectLst/>
              <a:ea typeface="Calibri" panose="020F0502020204030204" pitchFamily="34" charset="0"/>
              <a:cs typeface="Arial" panose="020B0604020202020204" pitchFamily="34" charset="0"/>
            </a:endParaRPr>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6174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Longform exceptions</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47500" lnSpcReduction="20000"/>
          </a:bodyPr>
          <a:lstStyle/>
          <a:p>
            <a:pPr marL="342900" lvl="0" indent="-342900">
              <a:lnSpc>
                <a:spcPct val="107000"/>
              </a:lnSpc>
              <a:buFont typeface="+mj-lt"/>
              <a:buAutoNum type="romanLcPeriod"/>
            </a:pPr>
            <a:r>
              <a:rPr lang="en-GB" sz="3300" dirty="0">
                <a:effectLst/>
                <a:ea typeface="Calibri" panose="020F0502020204030204" pitchFamily="34" charset="0"/>
                <a:cs typeface="Arial" panose="020B0604020202020204" pitchFamily="34" charset="0"/>
              </a:rPr>
              <a:t>where the only appropriate publisher, after liaison and consideration, is unable to offer an open access option that complies with the REF policy </a:t>
            </a:r>
          </a:p>
          <a:p>
            <a:pPr marL="342900" lvl="0" indent="-342900">
              <a:lnSpc>
                <a:spcPct val="107000"/>
              </a:lnSpc>
              <a:buFont typeface="+mj-lt"/>
              <a:buAutoNum type="romanLcPeriod"/>
            </a:pPr>
            <a:r>
              <a:rPr lang="en-GB" sz="3300" dirty="0">
                <a:effectLst/>
                <a:ea typeface="Calibri" panose="020F0502020204030204" pitchFamily="34" charset="0"/>
                <a:cs typeface="Arial" panose="020B0604020202020204" pitchFamily="34" charset="0"/>
              </a:rPr>
              <a:t>reuse permissions for third-party materials cannot be obtained and there is no suitable alternative option available to enable open access publication.</a:t>
            </a:r>
          </a:p>
          <a:p>
            <a:pPr marL="342900" lvl="0" indent="-342900">
              <a:lnSpc>
                <a:spcPct val="107000"/>
              </a:lnSpc>
              <a:buFont typeface="+mj-lt"/>
              <a:buAutoNum type="romanLcPeriod"/>
            </a:pPr>
            <a:r>
              <a:rPr lang="en-GB" sz="3300" dirty="0">
                <a:effectLst/>
                <a:ea typeface="Calibri" panose="020F0502020204030204" pitchFamily="34" charset="0"/>
                <a:cs typeface="Arial" panose="020B0604020202020204" pitchFamily="34" charset="0"/>
              </a:rPr>
              <a:t>outputs published before 1 January 2026</a:t>
            </a:r>
          </a:p>
          <a:p>
            <a:pPr marL="342900" lvl="0" indent="-342900">
              <a:lnSpc>
                <a:spcPct val="107000"/>
              </a:lnSpc>
              <a:buFont typeface="+mj-lt"/>
              <a:buAutoNum type="romanLcPeriod"/>
            </a:pPr>
            <a:r>
              <a:rPr lang="en-GB" sz="3300" dirty="0">
                <a:effectLst/>
                <a:ea typeface="Calibri" panose="020F0502020204030204" pitchFamily="34" charset="0"/>
                <a:cs typeface="Arial" panose="020B0604020202020204" pitchFamily="34" charset="0"/>
              </a:rPr>
              <a:t>outputs for which publication agreements were put in place before 1 January 2026</a:t>
            </a:r>
          </a:p>
          <a:p>
            <a:pPr marL="342900" marR="419100" lvl="0" indent="-342900" eaLnBrk="0" hangingPunct="0">
              <a:lnSpc>
                <a:spcPct val="150000"/>
              </a:lnSpc>
              <a:buFont typeface="+mj-lt"/>
              <a:buAutoNum type="romanLcPeriod"/>
              <a:tabLst>
                <a:tab pos="354965" algn="l"/>
              </a:tabLst>
            </a:pPr>
            <a:r>
              <a:rPr lang="en-GB" sz="3300" dirty="0">
                <a:effectLst/>
                <a:ea typeface="Calibri" panose="020F0502020204030204" pitchFamily="34" charset="0"/>
                <a:cs typeface="Arial" panose="020B0604020202020204" pitchFamily="34" charset="0"/>
              </a:rPr>
              <a:t>output has a demonstrable and substantive connection to the submitting institution but was published following the end of the author's period of employment, and it has not been possible to determine compliance with the criteria</a:t>
            </a:r>
          </a:p>
          <a:p>
            <a:pPr marL="342900" marR="419100" lvl="0" indent="-342900" eaLnBrk="0" hangingPunct="0">
              <a:lnSpc>
                <a:spcPct val="150000"/>
              </a:lnSpc>
              <a:buFont typeface="+mj-lt"/>
              <a:buAutoNum type="romanLcPeriod"/>
              <a:tabLst>
                <a:tab pos="354965" algn="l"/>
              </a:tabLst>
            </a:pPr>
            <a:r>
              <a:rPr lang="en-GB" sz="3300" dirty="0">
                <a:effectLst/>
                <a:ea typeface="Calibri" panose="020F0502020204030204" pitchFamily="34" charset="0"/>
                <a:cs typeface="Arial" panose="020B0604020202020204" pitchFamily="34" charset="0"/>
              </a:rPr>
              <a:t>it would be unlawful to deposit, or request the deposit of, the output or to otherwise make this available</a:t>
            </a:r>
          </a:p>
          <a:p>
            <a:pPr marL="342900" marR="419100" lvl="0" indent="-342900" eaLnBrk="0" hangingPunct="0">
              <a:lnSpc>
                <a:spcPct val="150000"/>
              </a:lnSpc>
              <a:spcAft>
                <a:spcPts val="800"/>
              </a:spcAft>
              <a:buFont typeface="+mj-lt"/>
              <a:buAutoNum type="romanLcPeriod"/>
              <a:tabLst>
                <a:tab pos="354965" algn="l"/>
              </a:tabLst>
            </a:pPr>
            <a:r>
              <a:rPr lang="en-GB" sz="3300" dirty="0">
                <a:effectLst/>
                <a:ea typeface="Calibri" panose="020F0502020204030204" pitchFamily="34" charset="0"/>
                <a:cs typeface="Arial" panose="020B0604020202020204" pitchFamily="34" charset="0"/>
              </a:rPr>
              <a:t>the publication concerned requires an embargo period that exceeds the stated maxima and was the most appropriate publication venue for the output</a:t>
            </a:r>
          </a:p>
          <a:p>
            <a:pPr>
              <a:lnSpc>
                <a:spcPct val="110000"/>
              </a:lnSpc>
            </a:pPr>
            <a:endParaRPr lang="en-GB" sz="3300"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546671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Implementing the new policy</a:t>
            </a:r>
            <a:br>
              <a:rPr lang="en-GB" sz="4000" b="1" dirty="0">
                <a:solidFill>
                  <a:srgbClr val="442951"/>
                </a:solidFill>
                <a:latin typeface="+mn-lt"/>
                <a:ea typeface="+mn-ea"/>
                <a:cs typeface="+mn-cs"/>
              </a:rPr>
            </a:br>
            <a:r>
              <a:rPr lang="en-GB" sz="4000" b="1" dirty="0">
                <a:solidFill>
                  <a:srgbClr val="442951"/>
                </a:solidFill>
                <a:latin typeface="+mn-lt"/>
                <a:ea typeface="+mn-ea"/>
                <a:cs typeface="+mn-cs"/>
              </a:rPr>
              <a:t> </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lnSpcReduction="20000"/>
          </a:bodyPr>
          <a:lstStyle/>
          <a:p>
            <a:r>
              <a:rPr lang="en-GB" sz="2400" dirty="0">
                <a:effectLst/>
                <a:ea typeface="Calibri" panose="020F0502020204030204" pitchFamily="34" charset="0"/>
                <a:cs typeface="Arial" panose="020B0604020202020204" pitchFamily="34" charset="0"/>
              </a:rPr>
              <a:t>A considered approach to introducing significant policy changes to allow the sector to adapt. </a:t>
            </a:r>
          </a:p>
          <a:p>
            <a:pPr lvl="1"/>
            <a:r>
              <a:rPr lang="en-GB" sz="1900" dirty="0">
                <a:effectLst/>
                <a:ea typeface="Calibri" panose="020F0502020204030204" pitchFamily="34" charset="0"/>
                <a:cs typeface="Arial" panose="020B0604020202020204" pitchFamily="34" charset="0"/>
              </a:rPr>
              <a:t>For REF 2021 we allowed exceptions and set tolerance levels for open access journal submissions</a:t>
            </a:r>
          </a:p>
          <a:p>
            <a:pPr lvl="1"/>
            <a:r>
              <a:rPr lang="en-GB" sz="1900" dirty="0">
                <a:effectLst/>
                <a:ea typeface="Calibri" panose="020F0502020204030204" pitchFamily="34" charset="0"/>
                <a:cs typeface="Arial" panose="020B0604020202020204" pitchFamily="34" charset="0"/>
              </a:rPr>
              <a:t>we signalled the likely direction of travel on this policy area for the next (2029) REF cycle </a:t>
            </a:r>
          </a:p>
          <a:p>
            <a:r>
              <a:rPr lang="en-GB" sz="2400" dirty="0">
                <a:effectLst/>
                <a:ea typeface="Times New Roman" panose="02020603050405020304" pitchFamily="18" charset="0"/>
                <a:cs typeface="Arial" panose="020B0604020202020204" pitchFamily="34" charset="0"/>
              </a:rPr>
              <a:t>We are taking the same flexible approach to the incorporation of longform outputs in scope for REF 2029. We recognise that the policy is likely to apply to a limited number of outputs due to:</a:t>
            </a:r>
            <a:endParaRPr lang="en-GB" sz="24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1900" dirty="0">
                <a:effectLst/>
                <a:ea typeface="Times New Roman" panose="02020603050405020304" pitchFamily="18" charset="0"/>
                <a:cs typeface="Arial" panose="020B0604020202020204" pitchFamily="34" charset="0"/>
              </a:rPr>
              <a:t>the short time between policy implementation and the final submission date</a:t>
            </a:r>
            <a:endParaRPr lang="en-GB" sz="19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1900" dirty="0">
                <a:effectLst/>
                <a:ea typeface="Times New Roman" panose="02020603050405020304" pitchFamily="18" charset="0"/>
                <a:cs typeface="Arial" panose="020B0604020202020204" pitchFamily="34" charset="0"/>
              </a:rPr>
              <a:t>longer lead times for publication compared to journal articles</a:t>
            </a:r>
            <a:endParaRPr lang="en-GB" sz="19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1900" dirty="0">
                <a:effectLst/>
                <a:ea typeface="Times New Roman" panose="02020603050405020304" pitchFamily="18" charset="0"/>
                <a:cs typeface="Arial" panose="020B0604020202020204" pitchFamily="34" charset="0"/>
              </a:rPr>
              <a:t>embargo periods </a:t>
            </a:r>
            <a:endParaRPr lang="en-GB" sz="1900" dirty="0">
              <a:effectLst/>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en-GB" sz="1900" dirty="0">
                <a:effectLst/>
                <a:ea typeface="Times New Roman" panose="02020603050405020304" pitchFamily="18" charset="0"/>
                <a:cs typeface="Arial" panose="020B0604020202020204" pitchFamily="34" charset="0"/>
              </a:rPr>
              <a:t>application of exceptions and a generous tolerance band for policy non-compliance</a:t>
            </a:r>
          </a:p>
          <a:p>
            <a:pPr marL="342900" indent="-342900">
              <a:buFont typeface="Symbol" panose="05050102010706020507" pitchFamily="18" charset="2"/>
              <a:buChar char=""/>
            </a:pPr>
            <a:r>
              <a:rPr lang="en-GB" sz="2400" dirty="0">
                <a:effectLst/>
                <a:ea typeface="Times New Roman" panose="02020603050405020304" pitchFamily="18" charset="0"/>
                <a:cs typeface="Arial" panose="020B0604020202020204" pitchFamily="34" charset="0"/>
              </a:rPr>
              <a:t>The 24-month embargo begins for longform where publication agreements are made after Jan 2026. </a:t>
            </a:r>
          </a:p>
          <a:p>
            <a:pPr marL="342900" indent="-342900">
              <a:buFont typeface="Symbol" panose="05050102010706020507" pitchFamily="18" charset="2"/>
              <a:buChar char=""/>
            </a:pPr>
            <a:r>
              <a:rPr lang="en-GB" sz="2400" dirty="0">
                <a:ea typeface="Times New Roman" panose="02020603050405020304" pitchFamily="18" charset="0"/>
                <a:cs typeface="Arial" panose="020B0604020202020204" pitchFamily="34" charset="0"/>
              </a:rPr>
              <a:t>T</a:t>
            </a:r>
            <a:r>
              <a:rPr lang="en-GB" sz="2400" dirty="0">
                <a:effectLst/>
                <a:ea typeface="Times New Roman" panose="02020603050405020304" pitchFamily="18" charset="0"/>
                <a:cs typeface="Arial" panose="020B0604020202020204" pitchFamily="34" charset="0"/>
              </a:rPr>
              <a:t>he reality on this is that it’s likely that only a small proportion of publications submitted for this REF will be captured by this policy </a:t>
            </a:r>
          </a:p>
          <a:p>
            <a:pPr marL="342900" indent="-342900">
              <a:buFont typeface="Symbol" panose="05050102010706020507" pitchFamily="18" charset="2"/>
              <a:buChar char=""/>
            </a:pPr>
            <a:r>
              <a:rPr lang="en-GB" sz="2400" dirty="0">
                <a:effectLst/>
                <a:ea typeface="Times New Roman" panose="02020603050405020304" pitchFamily="18" charset="0"/>
                <a:cs typeface="Arial" panose="020B0604020202020204" pitchFamily="34" charset="0"/>
              </a:rPr>
              <a:t>But it will be established for REF 203X... </a:t>
            </a:r>
            <a:endParaRPr lang="en-GB" sz="2400" dirty="0">
              <a:effectLst/>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26546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Implementation</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lnSpcReduction="10000"/>
          </a:bodyPr>
          <a:lstStyle/>
          <a:p>
            <a:r>
              <a:rPr lang="en-GB" sz="2400" dirty="0">
                <a:effectLst/>
                <a:ea typeface="Times New Roman" panose="02020603050405020304" pitchFamily="18" charset="0"/>
                <a:cs typeface="Arial" panose="020B0604020202020204" pitchFamily="34" charset="0"/>
              </a:rPr>
              <a:t>HEIs should continue to apply the REF 2021 Open Access Policy until the final REF 2029 Open Access Policy is implemented. </a:t>
            </a:r>
            <a:endParaRPr lang="en-GB" sz="2400" dirty="0">
              <a:effectLst/>
              <a:ea typeface="Calibri" panose="020F0502020204030204" pitchFamily="34" charset="0"/>
              <a:cs typeface="Arial" panose="020B0604020202020204" pitchFamily="34" charset="0"/>
            </a:endParaRPr>
          </a:p>
          <a:p>
            <a:r>
              <a:rPr lang="en-GB" sz="2400" dirty="0">
                <a:effectLst/>
                <a:ea typeface="Calibri" panose="020F0502020204030204" pitchFamily="34" charset="0"/>
                <a:cs typeface="Arial" panose="020B0604020202020204" pitchFamily="34" charset="0"/>
              </a:rPr>
              <a:t>In addition to outputs in scope of the proposed Open Access Policy, we strongly encourage submission of a wide range of output types, formats, and platforms. </a:t>
            </a:r>
          </a:p>
          <a:p>
            <a:r>
              <a:rPr lang="en-GB" sz="2400" dirty="0">
                <a:effectLst/>
                <a:ea typeface="Calibri" panose="020F0502020204030204" pitchFamily="34" charset="0"/>
                <a:cs typeface="Arial" panose="020B0604020202020204" pitchFamily="34" charset="0"/>
              </a:rPr>
              <a:t>This includes :</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datasets</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reports</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physical objects</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recordings</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compositions</a:t>
            </a:r>
          </a:p>
          <a:p>
            <a:pPr marL="800100" lvl="1" indent="-342900">
              <a:lnSpc>
                <a:spcPct val="107000"/>
              </a:lnSpc>
              <a:buFont typeface="Symbol" panose="05050102010706020507" pitchFamily="18" charset="2"/>
              <a:buChar char=""/>
            </a:pPr>
            <a:r>
              <a:rPr lang="en-GB" sz="2000" dirty="0">
                <a:effectLst/>
                <a:ea typeface="Calibri" panose="020F0502020204030204" pitchFamily="34" charset="0"/>
                <a:cs typeface="Arial" panose="020B0604020202020204" pitchFamily="34" charset="0"/>
              </a:rPr>
              <a:t>designs</a:t>
            </a:r>
          </a:p>
          <a:p>
            <a:pPr marL="800100" lvl="1" indent="-342900">
              <a:lnSpc>
                <a:spcPct val="107000"/>
              </a:lnSpc>
              <a:spcAft>
                <a:spcPts val="800"/>
              </a:spcAft>
              <a:buFont typeface="Symbol" panose="05050102010706020507" pitchFamily="18" charset="2"/>
              <a:buChar char=""/>
            </a:pPr>
            <a:r>
              <a:rPr lang="en-GB" sz="2000" dirty="0">
                <a:effectLst/>
                <a:ea typeface="Calibri" panose="020F0502020204030204" pitchFamily="34" charset="0"/>
                <a:cs typeface="Arial" panose="020B0604020202020204" pitchFamily="34" charset="0"/>
              </a:rPr>
              <a:t>software</a:t>
            </a:r>
            <a:endParaRPr lang="en-GB" sz="2000"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9101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7B34B-D07A-73A3-6F9C-D3FCF4701862}"/>
              </a:ext>
            </a:extLst>
          </p:cNvPr>
          <p:cNvSpPr>
            <a:spLocks noGrp="1"/>
          </p:cNvSpPr>
          <p:nvPr>
            <p:ph type="title"/>
          </p:nvPr>
        </p:nvSpPr>
        <p:spPr/>
        <p:txBody>
          <a:bodyPr>
            <a:normAutofit/>
          </a:bodyPr>
          <a:lstStyle/>
          <a:p>
            <a:r>
              <a:rPr lang="en-US" sz="3200" dirty="0"/>
              <a:t>The funding bodies have agreed a vision for a future research system</a:t>
            </a:r>
          </a:p>
        </p:txBody>
      </p:sp>
      <p:sp>
        <p:nvSpPr>
          <p:cNvPr id="3" name="Content Placeholder 2">
            <a:extLst>
              <a:ext uri="{FF2B5EF4-FFF2-40B4-BE49-F238E27FC236}">
                <a16:creationId xmlns:a16="http://schemas.microsoft.com/office/drawing/2014/main" id="{25DF6A42-350F-47CD-A769-2A2E6CC1220A}"/>
              </a:ext>
            </a:extLst>
          </p:cNvPr>
          <p:cNvSpPr>
            <a:spLocks noGrp="1"/>
          </p:cNvSpPr>
          <p:nvPr>
            <p:ph idx="1"/>
          </p:nvPr>
        </p:nvSpPr>
        <p:spPr/>
        <p:txBody>
          <a:bodyPr/>
          <a:lstStyle/>
          <a:p>
            <a:pPr marL="0" indent="0">
              <a:buNone/>
            </a:pPr>
            <a:r>
              <a:rPr lang="en-US"/>
              <a:t>A future assessment exercise should seek to underpin:</a:t>
            </a:r>
          </a:p>
          <a:p>
            <a:r>
              <a:rPr lang="en-US"/>
              <a:t>A system that produces </a:t>
            </a:r>
            <a:r>
              <a:rPr lang="en-US" b="1"/>
              <a:t>high-quality</a:t>
            </a:r>
            <a:r>
              <a:rPr lang="en-US"/>
              <a:t>, </a:t>
            </a:r>
            <a:r>
              <a:rPr lang="en-US" b="1"/>
              <a:t>rigorous</a:t>
            </a:r>
            <a:r>
              <a:rPr lang="en-US"/>
              <a:t> research that is </a:t>
            </a:r>
            <a:r>
              <a:rPr lang="en-US" b="1"/>
              <a:t>open</a:t>
            </a:r>
            <a:r>
              <a:rPr lang="en-US"/>
              <a:t> to all</a:t>
            </a:r>
          </a:p>
          <a:p>
            <a:r>
              <a:rPr lang="en-US"/>
              <a:t>An </a:t>
            </a:r>
            <a:r>
              <a:rPr lang="en-US" b="1"/>
              <a:t>inclusive</a:t>
            </a:r>
            <a:r>
              <a:rPr lang="en-US"/>
              <a:t> and </a:t>
            </a:r>
            <a:r>
              <a:rPr lang="en-US" b="1"/>
              <a:t>collaborative</a:t>
            </a:r>
            <a:r>
              <a:rPr lang="en-US"/>
              <a:t> system that supports a </a:t>
            </a:r>
            <a:r>
              <a:rPr lang="en-US" b="1"/>
              <a:t>diversity</a:t>
            </a:r>
            <a:r>
              <a:rPr lang="en-US"/>
              <a:t> of people, institutions, ideas, methodologies, outputs, activities</a:t>
            </a:r>
          </a:p>
          <a:p>
            <a:r>
              <a:rPr lang="en-US"/>
              <a:t>An </a:t>
            </a:r>
            <a:r>
              <a:rPr lang="en-US" b="1"/>
              <a:t>engaged</a:t>
            </a:r>
            <a:r>
              <a:rPr lang="en-US"/>
              <a:t> and </a:t>
            </a:r>
            <a:r>
              <a:rPr lang="en-US" b="1"/>
              <a:t>impactful</a:t>
            </a:r>
            <a:r>
              <a:rPr lang="en-US"/>
              <a:t> system that connects research with wide society to bring about positive socio-economic change</a:t>
            </a:r>
          </a:p>
        </p:txBody>
      </p:sp>
    </p:spTree>
    <p:extLst>
      <p:ext uri="{BB962C8B-B14F-4D97-AF65-F5344CB8AC3E}">
        <p14:creationId xmlns:p14="http://schemas.microsoft.com/office/powerpoint/2010/main" val="28403041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Responding to the consultation</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r>
              <a:rPr lang="en-GB" sz="1800" dirty="0">
                <a:effectLst/>
                <a:latin typeface="Arial" panose="020B0604020202020204" pitchFamily="34" charset="0"/>
                <a:ea typeface="Calibri" panose="020F0502020204030204" pitchFamily="34" charset="0"/>
                <a:cs typeface="Arial" panose="020B0604020202020204" pitchFamily="34" charset="0"/>
              </a:rPr>
              <a:t>We intend on publishing the final REF 2029 Open Access Policy in the summer of 2024.</a:t>
            </a:r>
          </a:p>
          <a:p>
            <a:r>
              <a:rPr lang="en-GB" sz="1800" dirty="0">
                <a:effectLst/>
                <a:latin typeface="Arial" panose="020B0604020202020204" pitchFamily="34" charset="0"/>
                <a:ea typeface="Calibri" panose="020F0502020204030204" pitchFamily="34" charset="0"/>
                <a:cs typeface="Arial" panose="020B0604020202020204" pitchFamily="34" charset="0"/>
              </a:rPr>
              <a:t> This will inform the development of submission processes, panel development of the guidance on submissions, and panel criteria prior to the REF submission period.</a:t>
            </a:r>
          </a:p>
          <a:p>
            <a:pPr marL="0" indent="0">
              <a:buNone/>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0" indent="0">
              <a:lnSpc>
                <a:spcPct val="100000"/>
              </a:lnSpc>
              <a:spcBef>
                <a:spcPts val="0"/>
              </a:spcBef>
              <a:buNone/>
              <a:defRPr/>
            </a:pPr>
            <a:r>
              <a:rPr lang="en-GB" b="1" dirty="0">
                <a:solidFill>
                  <a:srgbClr val="442951"/>
                </a:solidFill>
              </a:rPr>
              <a:t>Submitting a consultation response</a:t>
            </a:r>
          </a:p>
          <a:p>
            <a:r>
              <a:rPr lang="en-GB" sz="1800" dirty="0">
                <a:effectLst/>
                <a:latin typeface="Arial" panose="020B0604020202020204" pitchFamily="34" charset="0"/>
                <a:ea typeface="Calibri" panose="020F0502020204030204" pitchFamily="34" charset="0"/>
                <a:cs typeface="Arial" panose="020B0604020202020204" pitchFamily="34" charset="0"/>
              </a:rPr>
              <a:t>We invite responses from any organisation, group or individual with an interest in research or scholarly publishing. </a:t>
            </a:r>
          </a:p>
          <a:p>
            <a:endParaRPr lang="en-GB" sz="1800" dirty="0">
              <a:effectLst/>
              <a:latin typeface="Arial" panose="020B060402020202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Calibri" panose="020F0502020204030204" pitchFamily="34" charset="0"/>
                <a:cs typeface="Arial" panose="020B0604020202020204" pitchFamily="34" charset="0"/>
              </a:rPr>
              <a:t>Responses should be made at: </a:t>
            </a:r>
            <a:r>
              <a:rPr lang="en-GB" sz="1800" dirty="0">
                <a:effectLst/>
                <a:latin typeface="Arial" panose="020B0604020202020204" pitchFamily="34" charset="0"/>
                <a:ea typeface="Calibri" panose="020F0502020204030204" pitchFamily="34" charset="0"/>
                <a:cs typeface="Arial" panose="020B0604020202020204" pitchFamily="34" charset="0"/>
                <a:hlinkClick r:id="rId3"/>
              </a:rPr>
              <a:t>https://www.ref.ac.uk/guidance/ref-2029-open-access-policy-consultation/</a:t>
            </a:r>
            <a:r>
              <a:rPr lang="en-GB" sz="1800" dirty="0">
                <a:effectLst/>
                <a:latin typeface="Arial" panose="020B0604020202020204" pitchFamily="34" charset="0"/>
                <a:ea typeface="Calibri" panose="020F0502020204030204" pitchFamily="34" charset="0"/>
                <a:cs typeface="Arial" panose="020B0604020202020204" pitchFamily="34" charset="0"/>
              </a:rPr>
              <a:t> </a:t>
            </a:r>
          </a:p>
          <a:p>
            <a:endParaRPr lang="en-GB" sz="1800" dirty="0">
              <a:effectLst/>
              <a:latin typeface="Arial" panose="020B0604020202020204" pitchFamily="34" charset="0"/>
              <a:ea typeface="Calibri" panose="020F0502020204030204" pitchFamily="34" charset="0"/>
              <a:cs typeface="Arial" panose="020B0604020202020204" pitchFamily="34" charset="0"/>
            </a:endParaRPr>
          </a:p>
          <a:p>
            <a:r>
              <a:rPr lang="en-GB" sz="1800" dirty="0">
                <a:effectLst/>
                <a:latin typeface="Arial" panose="020B0604020202020204" pitchFamily="34" charset="0"/>
                <a:ea typeface="Calibri" panose="020F0502020204030204" pitchFamily="34" charset="0"/>
                <a:cs typeface="Arial" panose="020B0604020202020204" pitchFamily="34" charset="0"/>
              </a:rPr>
              <a:t>You have until Midday Monday 17</a:t>
            </a:r>
            <a:r>
              <a:rPr lang="en-GB" sz="1800" baseline="30000" dirty="0">
                <a:effectLst/>
                <a:latin typeface="Arial" panose="020B0604020202020204" pitchFamily="34" charset="0"/>
                <a:ea typeface="Calibri" panose="020F0502020204030204" pitchFamily="34" charset="0"/>
                <a:cs typeface="Arial" panose="020B0604020202020204" pitchFamily="34" charset="0"/>
              </a:rPr>
              <a:t>th</a:t>
            </a:r>
            <a:r>
              <a:rPr lang="en-GB" sz="1800" dirty="0">
                <a:effectLst/>
                <a:latin typeface="Arial" panose="020B0604020202020204" pitchFamily="34" charset="0"/>
                <a:ea typeface="Calibri" panose="020F0502020204030204" pitchFamily="34" charset="0"/>
                <a:cs typeface="Arial" panose="020B0604020202020204" pitchFamily="34" charset="0"/>
              </a:rPr>
              <a:t> June 2024 to respond.</a:t>
            </a:r>
          </a:p>
          <a:p>
            <a:pPr marL="800100" lvl="1" indent="-342900">
              <a:lnSpc>
                <a:spcPct val="107000"/>
              </a:lnSpc>
              <a:spcAft>
                <a:spcPts val="800"/>
              </a:spcAft>
              <a:buFont typeface="Symbol" panose="05050102010706020507" pitchFamily="18" charset="2"/>
              <a:buChar char=""/>
            </a:pPr>
            <a:endParaRPr lang="en-GB" sz="2000"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57081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a:xfrm>
            <a:off x="838200" y="209622"/>
            <a:ext cx="10515600" cy="1325563"/>
          </a:xfrm>
        </p:spPr>
        <p:txBody>
          <a:bodyPr/>
          <a:lstStyle/>
          <a:p>
            <a:pPr>
              <a:lnSpc>
                <a:spcPct val="100000"/>
              </a:lnSpc>
              <a:spcBef>
                <a:spcPts val="0"/>
              </a:spcBef>
              <a:defRPr/>
            </a:pPr>
            <a:r>
              <a:rPr lang="en-GB" sz="4000" b="1" dirty="0">
                <a:solidFill>
                  <a:srgbClr val="442951"/>
                </a:solidFill>
                <a:latin typeface="+mn-lt"/>
                <a:ea typeface="+mn-ea"/>
                <a:cs typeface="+mn-cs"/>
              </a:rPr>
              <a:t>Development of the REF and changing open access requirements </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70000" lnSpcReduction="20000"/>
          </a:bodyPr>
          <a:lstStyle/>
          <a:p>
            <a:pPr>
              <a:lnSpc>
                <a:spcPct val="110000"/>
              </a:lnSpc>
              <a:spcAft>
                <a:spcPts val="800"/>
              </a:spcAft>
            </a:pPr>
            <a:r>
              <a:rPr lang="en-GB" sz="3800" dirty="0">
                <a:latin typeface="Calibri" panose="020F0502020204030204" pitchFamily="34" charset="0"/>
                <a:cs typeface="Calibri" panose="020F0502020204030204" pitchFamily="34" charset="0"/>
              </a:rPr>
              <a:t>Through the REF, the UK holds a leading position in global research assessment. </a:t>
            </a:r>
          </a:p>
          <a:p>
            <a:pPr>
              <a:lnSpc>
                <a:spcPct val="110000"/>
              </a:lnSpc>
              <a:spcAft>
                <a:spcPts val="800"/>
              </a:spcAft>
            </a:pPr>
            <a:r>
              <a:rPr lang="en-GB" sz="3800" dirty="0">
                <a:latin typeface="Calibri" panose="020F0502020204030204" pitchFamily="34" charset="0"/>
                <a:cs typeface="Calibri" panose="020F0502020204030204" pitchFamily="34" charset="0"/>
              </a:rPr>
              <a:t>We  pioneered the assessment of research impact as part of REF 2014, which is now a standard element for assessing the quality of research. </a:t>
            </a:r>
          </a:p>
          <a:p>
            <a:pPr>
              <a:lnSpc>
                <a:spcPct val="110000"/>
              </a:lnSpc>
              <a:spcAft>
                <a:spcPts val="800"/>
              </a:spcAft>
            </a:pPr>
            <a:r>
              <a:rPr lang="en-GB" sz="3800" dirty="0">
                <a:latin typeface="Calibri" panose="020F0502020204030204" pitchFamily="34" charset="0"/>
                <a:cs typeface="Calibri" panose="020F0502020204030204" pitchFamily="34" charset="0"/>
              </a:rPr>
              <a:t>We introduced a policy for open access journal submissions for REF 2021. There has been much progress across the sector since the introduction of that policy. </a:t>
            </a:r>
          </a:p>
          <a:p>
            <a:pPr>
              <a:lnSpc>
                <a:spcPct val="110000"/>
              </a:lnSpc>
              <a:spcAft>
                <a:spcPts val="800"/>
              </a:spcAft>
            </a:pPr>
            <a:r>
              <a:rPr lang="en-GB" sz="3800" dirty="0">
                <a:latin typeface="Calibri" panose="020F0502020204030204" pitchFamily="34" charset="0"/>
                <a:cs typeface="Calibri" panose="020F0502020204030204" pitchFamily="34" charset="0"/>
              </a:rPr>
              <a:t>REF 2029 provides another opportunity to enable progress and support the sector to evolve.   </a:t>
            </a:r>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8735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Increased weighting for PCE</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a:bodyPr>
          <a:lstStyle/>
          <a:p>
            <a:r>
              <a:rPr lang="en-GB" dirty="0"/>
              <a:t>Increased weighting from 15% to 25% </a:t>
            </a:r>
          </a:p>
          <a:p>
            <a:pPr lvl="1"/>
            <a:r>
              <a:rPr lang="en-GB" dirty="0"/>
              <a:t>Signals support for institutions that support staff to produce excellent research and impacts</a:t>
            </a:r>
          </a:p>
          <a:p>
            <a:r>
              <a:rPr lang="en-GB" dirty="0"/>
              <a:t>Broader focus for PCE in 2029:</a:t>
            </a:r>
          </a:p>
          <a:p>
            <a:pPr lvl="1"/>
            <a:r>
              <a:rPr lang="en-GB" dirty="0"/>
              <a:t>Increased recognition in supporting equity, equality, diversity, and inclusion in addition to infrastructure and supporting services</a:t>
            </a:r>
          </a:p>
          <a:p>
            <a:pPr lvl="1"/>
            <a:r>
              <a:rPr lang="en-GB" dirty="0"/>
              <a:t>Inclusion of IL environment assessment </a:t>
            </a:r>
          </a:p>
          <a:p>
            <a:r>
              <a:rPr lang="en-GB" dirty="0"/>
              <a:t>Research culture, values and leadership</a:t>
            </a:r>
          </a:p>
          <a:p>
            <a:pPr lvl="1"/>
            <a:r>
              <a:rPr lang="en-GB" dirty="0"/>
              <a:t>Support for staff, enabling collaboration, research integrity, open research… </a:t>
            </a:r>
          </a:p>
          <a:p>
            <a:pPr>
              <a:lnSpc>
                <a:spcPct val="120000"/>
              </a:lnSpc>
            </a:pPr>
            <a:r>
              <a:rPr lang="en-GB" dirty="0"/>
              <a:t>Focussing more on teams and on institutions </a:t>
            </a:r>
          </a:p>
          <a:p>
            <a:pPr lvl="1">
              <a:lnSpc>
                <a:spcPct val="120000"/>
              </a:lnSpc>
            </a:pPr>
            <a:r>
              <a:rPr lang="en-GB" dirty="0"/>
              <a:t>Positive research cultures and processes more likely to create high quality research</a:t>
            </a:r>
          </a:p>
          <a:p>
            <a:pPr>
              <a:lnSpc>
                <a:spcPct val="110000"/>
              </a:lnSpc>
            </a:pPr>
            <a:endParaRPr lang="en-GB" dirty="0"/>
          </a:p>
          <a:p>
            <a:endParaRPr lang="en-GB" dirty="0"/>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6569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Drivers for open access policy</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a:bodyPr>
          <a:lstStyle/>
          <a:p>
            <a:r>
              <a:rPr lang="en-GB" sz="2400" dirty="0">
                <a:effectLst/>
                <a:latin typeface="Calibri" panose="020F0502020204030204" pitchFamily="34" charset="0"/>
                <a:ea typeface="Calibri" panose="020F0502020204030204" pitchFamily="34" charset="0"/>
                <a:cs typeface="Calibri" panose="020F0502020204030204" pitchFamily="34" charset="0"/>
              </a:rPr>
              <a:t>Open access has the potential to make research more efficient and impactful. It delivers better value for money to funders.</a:t>
            </a:r>
          </a:p>
          <a:p>
            <a:r>
              <a:rPr lang="en-GB" sz="2400" dirty="0">
                <a:effectLst/>
                <a:latin typeface="Calibri" panose="020F0502020204030204" pitchFamily="34" charset="0"/>
                <a:ea typeface="Calibri" panose="020F0502020204030204" pitchFamily="34" charset="0"/>
                <a:cs typeface="Calibri" panose="020F0502020204030204" pitchFamily="34" charset="0"/>
              </a:rPr>
              <a:t>The proposed policy aligns with wider attitudes and approaches to open access. This includes:</a:t>
            </a:r>
          </a:p>
          <a:p>
            <a:pPr lvl="1"/>
            <a:r>
              <a:rPr lang="en-GB" dirty="0">
                <a:effectLst/>
                <a:latin typeface="Calibri" panose="020F0502020204030204" pitchFamily="34" charset="0"/>
                <a:ea typeface="Calibri" panose="020F0502020204030204" pitchFamily="34" charset="0"/>
                <a:cs typeface="Calibri" panose="020F0502020204030204" pitchFamily="34" charset="0"/>
              </a:rPr>
              <a:t>UK Research and Innovation’s (UKRI) Open Access Policy</a:t>
            </a:r>
          </a:p>
          <a:p>
            <a:pPr lvl="1"/>
            <a:r>
              <a:rPr lang="en-GB" dirty="0">
                <a:effectLst/>
                <a:latin typeface="Calibri" panose="020F0502020204030204" pitchFamily="34" charset="0"/>
                <a:ea typeface="Calibri" panose="020F0502020204030204" pitchFamily="34" charset="0"/>
                <a:cs typeface="Calibri" panose="020F0502020204030204" pitchFamily="34" charset="0"/>
              </a:rPr>
              <a:t>wide-spread support for Coalition S and other national/international initiatives </a:t>
            </a:r>
          </a:p>
          <a:p>
            <a:pPr lvl="1"/>
            <a:r>
              <a:rPr lang="en-GB" dirty="0">
                <a:effectLst/>
                <a:latin typeface="Calibri" panose="020F0502020204030204" pitchFamily="34" charset="0"/>
                <a:ea typeface="Calibri" panose="020F0502020204030204" pitchFamily="34" charset="0"/>
                <a:cs typeface="Calibri" panose="020F0502020204030204" pitchFamily="34" charset="0"/>
              </a:rPr>
              <a:t>funding conditions of charitable and other research funders</a:t>
            </a:r>
          </a:p>
          <a:p>
            <a:r>
              <a:rPr lang="en-GB" sz="2400" dirty="0">
                <a:effectLst/>
                <a:latin typeface="Calibri" panose="020F0502020204030204" pitchFamily="34" charset="0"/>
                <a:ea typeface="Calibri" panose="020F0502020204030204" pitchFamily="34" charset="0"/>
                <a:cs typeface="Calibri" panose="020F0502020204030204" pitchFamily="34" charset="0"/>
              </a:rPr>
              <a:t>Engagement and consultation from Future Research Assessment Programme (FRAP) activities indicated a favourable view about inclusion of open access requirements and support for open research.</a:t>
            </a:r>
          </a:p>
          <a:p>
            <a:pPr>
              <a:spcAft>
                <a:spcPts val="8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03449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Drivers for open access policy</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92500" lnSpcReduction="10000"/>
          </a:bodyPr>
          <a:lstStyle/>
          <a:p>
            <a:pPr>
              <a:lnSpc>
                <a:spcPct val="110000"/>
              </a:lnSpc>
              <a:spcAft>
                <a:spcPts val="800"/>
              </a:spcAft>
            </a:pPr>
            <a:r>
              <a:rPr lang="en-GB" sz="3000" dirty="0">
                <a:latin typeface="Arial" panose="020B0604020202020204" pitchFamily="34" charset="0"/>
                <a:cs typeface="Arial" panose="020B0604020202020204" pitchFamily="34" charset="0"/>
              </a:rPr>
              <a:t>The funding bodies position is that the outputs of publicly funded research should be freely accessible and widely available. </a:t>
            </a:r>
          </a:p>
          <a:p>
            <a:pPr>
              <a:lnSpc>
                <a:spcPct val="110000"/>
              </a:lnSpc>
              <a:spcAft>
                <a:spcPts val="800"/>
              </a:spcAft>
            </a:pPr>
            <a:r>
              <a:rPr lang="en-GB" sz="3000" dirty="0">
                <a:latin typeface="Arial" panose="020B0604020202020204" pitchFamily="34" charset="0"/>
                <a:cs typeface="Arial" panose="020B0604020202020204" pitchFamily="34" charset="0"/>
              </a:rPr>
              <a:t>Open access to research brings benefits to:</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researchers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students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institutions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governments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public bodies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professionals and practitioners</a:t>
            </a:r>
          </a:p>
          <a:p>
            <a:pPr marL="800100" lvl="1" indent="-342900">
              <a:buFont typeface="Symbol" panose="05050102010706020507" pitchFamily="18" charset="2"/>
              <a:buChar char=""/>
            </a:pPr>
            <a:r>
              <a:rPr lang="en-GB" sz="2100" dirty="0">
                <a:effectLst/>
                <a:latin typeface="Arial" panose="020B0604020202020204" pitchFamily="34" charset="0"/>
                <a:ea typeface="Calibri" panose="020F0502020204030204" pitchFamily="34" charset="0"/>
                <a:cs typeface="Arial" panose="020B0604020202020204" pitchFamily="34" charset="0"/>
              </a:rPr>
              <a:t>citizen scientists</a:t>
            </a:r>
          </a:p>
          <a:p>
            <a:pPr marL="800100" lvl="1" indent="-342900">
              <a:buFont typeface="Symbol" panose="05050102010706020507" pitchFamily="18" charset="2"/>
              <a:buChar char=""/>
            </a:pPr>
            <a:r>
              <a:rPr lang="en-GB" sz="2100" dirty="0">
                <a:latin typeface="Arial" panose="020B0604020202020204" pitchFamily="34" charset="0"/>
                <a:ea typeface="Calibri" panose="020F0502020204030204" pitchFamily="34" charset="0"/>
                <a:cs typeface="Arial" panose="020B0604020202020204" pitchFamily="34" charset="0"/>
              </a:rPr>
              <a:t>many others…</a:t>
            </a:r>
            <a:endParaRPr lang="en-GB" sz="2100" dirty="0">
              <a:effectLst/>
              <a:latin typeface="Arial" panose="020B0604020202020204" pitchFamily="34" charset="0"/>
              <a:ea typeface="Calibri" panose="020F0502020204030204" pitchFamily="34" charset="0"/>
              <a:cs typeface="Arial" panose="020B0604020202020204" pitchFamily="34" charset="0"/>
            </a:endParaRPr>
          </a:p>
          <a:p>
            <a:pPr>
              <a:spcAft>
                <a:spcPts val="800"/>
              </a:spcAft>
            </a:pPr>
            <a:endParaRPr lang="en-GB"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28771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Open access in REF 2021 </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rmAutofit fontScale="62500" lnSpcReduction="20000"/>
          </a:bodyPr>
          <a:lstStyle/>
          <a:p>
            <a:pPr>
              <a:lnSpc>
                <a:spcPct val="107000"/>
              </a:lnSpc>
              <a:spcAft>
                <a:spcPts val="800"/>
              </a:spcAft>
            </a:pPr>
            <a:r>
              <a:rPr lang="en-GB" sz="4200" dirty="0"/>
              <a:t>The REF 2021 open access policy provided a set of minimum requirements and encouraged researchers and HEIs to move beyond these. </a:t>
            </a:r>
          </a:p>
          <a:p>
            <a:pPr>
              <a:lnSpc>
                <a:spcPct val="107000"/>
              </a:lnSpc>
              <a:spcAft>
                <a:spcPts val="800"/>
              </a:spcAft>
            </a:pPr>
            <a:r>
              <a:rPr lang="en-GB" sz="4200" dirty="0"/>
              <a:t>Applied to journal articles and conference contributions accepted 1 April 2016 to the end of the publication period (including revisions in light of COVID-19). </a:t>
            </a:r>
          </a:p>
          <a:p>
            <a:pPr lvl="1">
              <a:lnSpc>
                <a:spcPct val="107000"/>
              </a:lnSpc>
              <a:spcAft>
                <a:spcPts val="800"/>
              </a:spcAft>
            </a:pPr>
            <a:r>
              <a:rPr lang="en-GB" sz="4000" dirty="0"/>
              <a:t>Publications prior to April 2016 not in-scope -  timing of announcement and implementation of policy part way through publication period. </a:t>
            </a:r>
          </a:p>
          <a:p>
            <a:pPr>
              <a:lnSpc>
                <a:spcPct val="107000"/>
              </a:lnSpc>
              <a:spcAft>
                <a:spcPts val="800"/>
              </a:spcAft>
            </a:pPr>
            <a:r>
              <a:rPr lang="en-GB" sz="4200" dirty="0"/>
              <a:t>Research outputs required to be open access to be eligible. </a:t>
            </a:r>
          </a:p>
          <a:p>
            <a:pPr>
              <a:lnSpc>
                <a:spcPct val="107000"/>
              </a:lnSpc>
              <a:spcAft>
                <a:spcPts val="800"/>
              </a:spcAft>
            </a:pPr>
            <a:r>
              <a:rPr lang="en-GB" sz="4200" dirty="0"/>
              <a:t>Outputs should be deposited, discoverable, and free to read, download and search within, by anyone with an internet connection. </a:t>
            </a:r>
          </a:p>
          <a:p>
            <a:pPr>
              <a:lnSpc>
                <a:spcPct val="107000"/>
              </a:lnSpc>
              <a:spcAft>
                <a:spcPts val="800"/>
              </a:spcAft>
            </a:pPr>
            <a:endParaRPr lang="en-GB" sz="2300" dirty="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54542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E0273-8217-CC61-33D8-96EFA2E6DCF0}"/>
              </a:ext>
            </a:extLst>
          </p:cNvPr>
          <p:cNvSpPr>
            <a:spLocks noGrp="1"/>
          </p:cNvSpPr>
          <p:nvPr>
            <p:ph type="title"/>
          </p:nvPr>
        </p:nvSpPr>
        <p:spPr/>
        <p:txBody>
          <a:bodyPr/>
          <a:lstStyle/>
          <a:p>
            <a:pPr>
              <a:lnSpc>
                <a:spcPct val="100000"/>
              </a:lnSpc>
              <a:spcBef>
                <a:spcPts val="0"/>
              </a:spcBef>
              <a:defRPr/>
            </a:pPr>
            <a:r>
              <a:rPr lang="en-GB" sz="4000" b="1" dirty="0">
                <a:solidFill>
                  <a:srgbClr val="442951"/>
                </a:solidFill>
                <a:latin typeface="+mn-lt"/>
                <a:ea typeface="+mn-ea"/>
                <a:cs typeface="+mn-cs"/>
              </a:rPr>
              <a:t>Open access in REF 2021 </a:t>
            </a:r>
          </a:p>
        </p:txBody>
      </p:sp>
      <p:sp>
        <p:nvSpPr>
          <p:cNvPr id="3" name="Content Placeholder 2">
            <a:extLst>
              <a:ext uri="{FF2B5EF4-FFF2-40B4-BE49-F238E27FC236}">
                <a16:creationId xmlns:a16="http://schemas.microsoft.com/office/drawing/2014/main" id="{5D422A92-7DAF-DDF8-FBC9-8524607E6AAF}"/>
              </a:ext>
            </a:extLst>
          </p:cNvPr>
          <p:cNvSpPr>
            <a:spLocks noGrp="1"/>
          </p:cNvSpPr>
          <p:nvPr>
            <p:ph idx="1"/>
          </p:nvPr>
        </p:nvSpPr>
        <p:spPr>
          <a:xfrm>
            <a:off x="838200" y="1535185"/>
            <a:ext cx="10515600" cy="4641778"/>
          </a:xfrm>
        </p:spPr>
        <p:txBody>
          <a:bodyPr>
            <a:noAutofit/>
          </a:bodyPr>
          <a:lstStyle/>
          <a:p>
            <a:pPr>
              <a:lnSpc>
                <a:spcPct val="107000"/>
              </a:lnSpc>
              <a:spcAft>
                <a:spcPts val="800"/>
              </a:spcAft>
            </a:pPr>
            <a:r>
              <a:rPr lang="en-GB" dirty="0"/>
              <a:t>The open access requirement did not apply to the following output types:  </a:t>
            </a:r>
          </a:p>
          <a:p>
            <a:pPr marL="800100" lvl="1" indent="-342900">
              <a:lnSpc>
                <a:spcPct val="117000"/>
              </a:lnSpc>
              <a:buFont typeface="Symbol" panose="05050102010706020507" pitchFamily="18" charset="2"/>
              <a:buChar char=""/>
            </a:pPr>
            <a:r>
              <a:rPr lang="en-GB" dirty="0">
                <a:latin typeface="Arial" panose="020B0604020202020204" pitchFamily="34" charset="0"/>
                <a:cs typeface="Arial" panose="020B0604020202020204" pitchFamily="34" charset="0"/>
              </a:rPr>
              <a:t>monographs and other long-form publications   </a:t>
            </a:r>
          </a:p>
          <a:p>
            <a:pPr marL="800100" lvl="1" indent="-342900">
              <a:lnSpc>
                <a:spcPct val="117000"/>
              </a:lnSpc>
              <a:buFont typeface="Symbol" panose="05050102010706020507" pitchFamily="18" charset="2"/>
              <a:buChar char=""/>
            </a:pPr>
            <a:r>
              <a:rPr lang="en-GB" dirty="0">
                <a:latin typeface="Arial" panose="020B0604020202020204" pitchFamily="34" charset="0"/>
                <a:cs typeface="Arial" panose="020B0604020202020204" pitchFamily="34" charset="0"/>
              </a:rPr>
              <a:t>non-text outputs </a:t>
            </a:r>
          </a:p>
          <a:p>
            <a:pPr marL="800100" lvl="1" indent="-342900">
              <a:lnSpc>
                <a:spcPct val="117000"/>
              </a:lnSpc>
              <a:buFont typeface="Symbol" panose="05050102010706020507" pitchFamily="18" charset="2"/>
              <a:buChar char=""/>
            </a:pPr>
            <a:r>
              <a:rPr lang="en-GB" dirty="0">
                <a:latin typeface="Arial" panose="020B0604020202020204" pitchFamily="34" charset="0"/>
                <a:cs typeface="Arial" panose="020B0604020202020204" pitchFamily="34" charset="0"/>
              </a:rPr>
              <a:t>working papers or outputs submitted to pre-print systems that are not the version ‘as accepted for publication’</a:t>
            </a:r>
          </a:p>
          <a:p>
            <a:pPr marL="800100" lvl="1" indent="-342900">
              <a:lnSpc>
                <a:spcPct val="117000"/>
              </a:lnSpc>
              <a:buFont typeface="Symbol" panose="05050102010706020507" pitchFamily="18" charset="2"/>
              <a:buChar char=""/>
            </a:pPr>
            <a:r>
              <a:rPr lang="en-GB" dirty="0">
                <a:latin typeface="Arial" panose="020B0604020202020204" pitchFamily="34" charset="0"/>
                <a:cs typeface="Arial" panose="020B0604020202020204" pitchFamily="34" charset="0"/>
              </a:rPr>
              <a:t>data underpinning research </a:t>
            </a:r>
          </a:p>
          <a:p>
            <a:pPr marL="800100" lvl="1" indent="-342900">
              <a:lnSpc>
                <a:spcPct val="117000"/>
              </a:lnSpc>
              <a:spcAft>
                <a:spcPts val="800"/>
              </a:spcAft>
              <a:buFont typeface="Symbol" panose="05050102010706020507" pitchFamily="18" charset="2"/>
              <a:buChar char=""/>
            </a:pPr>
            <a:r>
              <a:rPr lang="en-GB" dirty="0">
                <a:latin typeface="Arial" panose="020B0604020202020204" pitchFamily="34" charset="0"/>
                <a:cs typeface="Arial" panose="020B0604020202020204" pitchFamily="34" charset="0"/>
              </a:rPr>
              <a:t>confidential reports not published because of commercial or other sensitivity</a:t>
            </a:r>
          </a:p>
        </p:txBody>
      </p:sp>
      <p:sp>
        <p:nvSpPr>
          <p:cNvPr id="4" name="Rectangle 3">
            <a:extLst>
              <a:ext uri="{FF2B5EF4-FFF2-40B4-BE49-F238E27FC236}">
                <a16:creationId xmlns:a16="http://schemas.microsoft.com/office/drawing/2014/main" id="{9BC18DFC-F86A-9C71-C64C-35C81B8E14AF}"/>
              </a:ext>
              <a:ext uri="{C183D7F6-B498-43B3-948B-1728B52AA6E4}">
                <adec:decorative xmlns:adec="http://schemas.microsoft.com/office/drawing/2017/decorative" val="1"/>
              </a:ext>
            </a:extLst>
          </p:cNvPr>
          <p:cNvSpPr/>
          <p:nvPr/>
        </p:nvSpPr>
        <p:spPr>
          <a:xfrm>
            <a:off x="0" y="0"/>
            <a:ext cx="293511" cy="6858000"/>
          </a:xfrm>
          <a:prstGeom prst="rect">
            <a:avLst/>
          </a:prstGeom>
          <a:solidFill>
            <a:srgbClr val="44295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1036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Research Excellence">
      <a:dk1>
        <a:srgbClr val="000000"/>
      </a:dk1>
      <a:lt1>
        <a:srgbClr val="FFFFFF"/>
      </a:lt1>
      <a:dk2>
        <a:srgbClr val="432851"/>
      </a:dk2>
      <a:lt2>
        <a:srgbClr val="E7E6E6"/>
      </a:lt2>
      <a:accent1>
        <a:srgbClr val="547087"/>
      </a:accent1>
      <a:accent2>
        <a:srgbClr val="F2941B"/>
      </a:accent2>
      <a:accent3>
        <a:srgbClr val="A5A5A5"/>
      </a:accent3>
      <a:accent4>
        <a:srgbClr val="9E58A2"/>
      </a:accent4>
      <a:accent5>
        <a:srgbClr val="5B9BD5"/>
      </a:accent5>
      <a:accent6>
        <a:srgbClr val="89A15C"/>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976134f-9d78-4dbf-b132-18e76711157a">
      <Terms xmlns="http://schemas.microsoft.com/office/infopath/2007/PartnerControls"/>
    </lcf76f155ced4ddcb4097134ff3c332f>
    <TaxCatchAll xmlns="9f82b4a4-79e2-4023-8e0e-141192a79318" xsi:nil="true"/>
    <SharedWithUsers xmlns="9f82b4a4-79e2-4023-8e0e-141192a79318">
      <UserInfo>
        <DisplayName>Steven Hill - Research England UKRI</DisplayName>
        <AccountId>35</AccountId>
        <AccountType/>
      </UserInfo>
      <UserInfo>
        <DisplayName>Jonathan Piotrowski - Research England UKRI</DisplayName>
        <AccountId>76</AccountId>
        <AccountType/>
      </UserInfo>
      <UserInfo>
        <DisplayName>Rebecca Fairbairn - Research England UKRI</DisplayName>
        <AccountId>1010</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5848BE6E29C2C4C9DE2CC31CFCA438B" ma:contentTypeVersion="18" ma:contentTypeDescription="Create a new document." ma:contentTypeScope="" ma:versionID="dca2d57ebb6b60bba06036f7f1ae8d41">
  <xsd:schema xmlns:xsd="http://www.w3.org/2001/XMLSchema" xmlns:xs="http://www.w3.org/2001/XMLSchema" xmlns:p="http://schemas.microsoft.com/office/2006/metadata/properties" xmlns:ns2="b976134f-9d78-4dbf-b132-18e76711157a" xmlns:ns3="9f82b4a4-79e2-4023-8e0e-141192a79318" targetNamespace="http://schemas.microsoft.com/office/2006/metadata/properties" ma:root="true" ma:fieldsID="b516bcf6e537737898a9ceff8f1663d2" ns2:_="" ns3:_="">
    <xsd:import namespace="b976134f-9d78-4dbf-b132-18e76711157a"/>
    <xsd:import namespace="9f82b4a4-79e2-4023-8e0e-141192a79318"/>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76134f-9d78-4dbf-b132-18e7671115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6d63537c-d192-4dc4-bb87-a5632b1c7687"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f82b4a4-79e2-4023-8e0e-141192a79318"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e6c1492b-5f2f-42c1-b0a4-49006a265303}" ma:internalName="TaxCatchAll" ma:showField="CatchAllData" ma:web="9f82b4a4-79e2-4023-8e0e-141192a7931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88E4CF-60A6-49AE-B687-74A3713789B9}">
  <ds:schemaRefs>
    <ds:schemaRef ds:uri="http://schemas.microsoft.com/sharepoint/v3/contenttype/forms"/>
  </ds:schemaRefs>
</ds:datastoreItem>
</file>

<file path=customXml/itemProps2.xml><?xml version="1.0" encoding="utf-8"?>
<ds:datastoreItem xmlns:ds="http://schemas.openxmlformats.org/officeDocument/2006/customXml" ds:itemID="{3EE7E1E8-1531-4307-8E34-C8A6FA4869AD}">
  <ds:schemaRefs>
    <ds:schemaRef ds:uri="1cda6c57-2bba-45af-aa77-e2baaaa7c057"/>
    <ds:schemaRef ds:uri="http://schemas.microsoft.com/office/2006/documentManagement/types"/>
    <ds:schemaRef ds:uri="http://purl.org/dc/dcmitype/"/>
    <ds:schemaRef ds:uri="http://www.w3.org/XML/1998/namespace"/>
    <ds:schemaRef ds:uri="http://purl.org/dc/elements/1.1/"/>
    <ds:schemaRef ds:uri="http://purl.org/dc/terms/"/>
    <ds:schemaRef ds:uri="http://schemas.openxmlformats.org/package/2006/metadata/core-properties"/>
    <ds:schemaRef ds:uri="http://schemas.microsoft.com/office/infopath/2007/PartnerControls"/>
    <ds:schemaRef ds:uri="45ee2312-c113-4788-983b-143b2c43abcf"/>
    <ds:schemaRef ds:uri="http://schemas.microsoft.com/office/2006/metadata/properties"/>
  </ds:schemaRefs>
</ds:datastoreItem>
</file>

<file path=customXml/itemProps3.xml><?xml version="1.0" encoding="utf-8"?>
<ds:datastoreItem xmlns:ds="http://schemas.openxmlformats.org/officeDocument/2006/customXml" ds:itemID="{E59BF400-3313-487D-ACE1-BAB4D2E80DBE}"/>
</file>

<file path=docProps/app.xml><?xml version="1.0" encoding="utf-8"?>
<Properties xmlns="http://schemas.openxmlformats.org/officeDocument/2006/extended-properties" xmlns:vt="http://schemas.openxmlformats.org/officeDocument/2006/docPropsVTypes">
  <Template>TM02900722[[fn=Ion Boardroom]]</Template>
  <TotalTime>1968</TotalTime>
  <Words>3419</Words>
  <Application>Microsoft Office PowerPoint</Application>
  <PresentationFormat>Widescreen</PresentationFormat>
  <Paragraphs>345</Paragraphs>
  <Slides>30</Slides>
  <Notes>28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Symbol</vt:lpstr>
      <vt:lpstr>Office Theme</vt:lpstr>
      <vt:lpstr>1_Office Theme</vt:lpstr>
      <vt:lpstr>REF 2029 Open Access </vt:lpstr>
      <vt:lpstr>REF</vt:lpstr>
      <vt:lpstr>The funding bodies have agreed a vision for a future research system</vt:lpstr>
      <vt:lpstr>Development of the REF and changing open access requirements </vt:lpstr>
      <vt:lpstr>Increased weighting for PCE</vt:lpstr>
      <vt:lpstr>Drivers for open access policy</vt:lpstr>
      <vt:lpstr>Drivers for open access policy</vt:lpstr>
      <vt:lpstr>Open access in REF 2021 </vt:lpstr>
      <vt:lpstr>Open access in REF 2021 </vt:lpstr>
      <vt:lpstr>REF 2021 – OA policy exceptions</vt:lpstr>
      <vt:lpstr>REF 2021 – OA policy compliance</vt:lpstr>
      <vt:lpstr>REF 2021 – OA policy compliance, ctd</vt:lpstr>
      <vt:lpstr>Open Access/Research in REF 2029</vt:lpstr>
      <vt:lpstr> Review in light of… </vt:lpstr>
      <vt:lpstr>Consultation on proposed policy for REF 2029:</vt:lpstr>
      <vt:lpstr>Open Access policy for REF 2029</vt:lpstr>
      <vt:lpstr>Trade books – not in-scope</vt:lpstr>
      <vt:lpstr>Challenges for OA longform publications         </vt:lpstr>
      <vt:lpstr>Longform outputs, challenges, ctd…</vt:lpstr>
      <vt:lpstr>Drivers and developments in longform</vt:lpstr>
      <vt:lpstr>Longform OA publishing models</vt:lpstr>
      <vt:lpstr>Open Access models</vt:lpstr>
      <vt:lpstr>Alternative publication models</vt:lpstr>
      <vt:lpstr>Journal articles</vt:lpstr>
      <vt:lpstr>Journal exceptions</vt:lpstr>
      <vt:lpstr>Longform</vt:lpstr>
      <vt:lpstr>Longform exceptions</vt:lpstr>
      <vt:lpstr>Implementing the new policy  </vt:lpstr>
      <vt:lpstr>Implementation</vt:lpstr>
      <vt:lpstr>Responding to the consultation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People, Culture and Environment in REF 2028</dc:title>
  <dc:creator>Myles Furr - Research England UKRI</dc:creator>
  <cp:lastModifiedBy>Myles Furr - Research England UKRI</cp:lastModifiedBy>
  <cp:revision>5</cp:revision>
  <dcterms:created xsi:type="dcterms:W3CDTF">2023-10-11T08:54:29Z</dcterms:created>
  <dcterms:modified xsi:type="dcterms:W3CDTF">2024-03-22T12:16:09Z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0x0101006A2A3ADFF79B76438F47C70C466DDBF5</vt:lpwstr>
  </property>
</Properties>
</file>