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77" r:id="rId4"/>
    <p:sldMasterId id="2147483681" r:id="rId5"/>
    <p:sldMasterId id="2147483693" r:id="rId6"/>
  </p:sldMasterIdLst>
  <p:notesMasterIdLst>
    <p:notesMasterId r:id="rId62"/>
  </p:notesMasterIdLst>
  <p:sldIdLst>
    <p:sldId id="257" r:id="rId7"/>
    <p:sldId id="1588" r:id="rId8"/>
    <p:sldId id="1589" r:id="rId9"/>
    <p:sldId id="1590" r:id="rId10"/>
    <p:sldId id="848" r:id="rId11"/>
    <p:sldId id="844" r:id="rId12"/>
    <p:sldId id="846" r:id="rId13"/>
    <p:sldId id="855" r:id="rId14"/>
    <p:sldId id="850" r:id="rId15"/>
    <p:sldId id="851" r:id="rId16"/>
    <p:sldId id="852" r:id="rId17"/>
    <p:sldId id="853" r:id="rId18"/>
    <p:sldId id="854" r:id="rId19"/>
    <p:sldId id="847" r:id="rId20"/>
    <p:sldId id="256" r:id="rId21"/>
    <p:sldId id="1591" r:id="rId22"/>
    <p:sldId id="261" r:id="rId23"/>
    <p:sldId id="258" r:id="rId24"/>
    <p:sldId id="275" r:id="rId25"/>
    <p:sldId id="266" r:id="rId26"/>
    <p:sldId id="272" r:id="rId27"/>
    <p:sldId id="268" r:id="rId28"/>
    <p:sldId id="273" r:id="rId29"/>
    <p:sldId id="274" r:id="rId30"/>
    <p:sldId id="276" r:id="rId31"/>
    <p:sldId id="260" r:id="rId32"/>
    <p:sldId id="269" r:id="rId33"/>
    <p:sldId id="283" r:id="rId34"/>
    <p:sldId id="342" r:id="rId35"/>
    <p:sldId id="344" r:id="rId36"/>
    <p:sldId id="345" r:id="rId37"/>
    <p:sldId id="402" r:id="rId38"/>
    <p:sldId id="403" r:id="rId39"/>
    <p:sldId id="291" r:id="rId40"/>
    <p:sldId id="1592" r:id="rId41"/>
    <p:sldId id="259" r:id="rId42"/>
    <p:sldId id="1593" r:id="rId43"/>
    <p:sldId id="1594" r:id="rId44"/>
    <p:sldId id="1595" r:id="rId45"/>
    <p:sldId id="265" r:id="rId46"/>
    <p:sldId id="262" r:id="rId47"/>
    <p:sldId id="1596" r:id="rId48"/>
    <p:sldId id="1597" r:id="rId49"/>
    <p:sldId id="1598" r:id="rId50"/>
    <p:sldId id="1599" r:id="rId51"/>
    <p:sldId id="264" r:id="rId52"/>
    <p:sldId id="1600" r:id="rId53"/>
    <p:sldId id="1601" r:id="rId54"/>
    <p:sldId id="1602" r:id="rId55"/>
    <p:sldId id="1603" r:id="rId56"/>
    <p:sldId id="263" r:id="rId57"/>
    <p:sldId id="1604" r:id="rId58"/>
    <p:sldId id="1606" r:id="rId59"/>
    <p:sldId id="1607" r:id="rId60"/>
    <p:sldId id="1605"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2FF9065-7926-D64A-B08B-2D0DB62EFE1B}">
          <p14:sldIdLst>
            <p14:sldId id="257"/>
            <p14:sldId id="1588"/>
            <p14:sldId id="1589"/>
            <p14:sldId id="1590"/>
            <p14:sldId id="848"/>
            <p14:sldId id="844"/>
            <p14:sldId id="846"/>
            <p14:sldId id="855"/>
            <p14:sldId id="850"/>
            <p14:sldId id="851"/>
            <p14:sldId id="852"/>
            <p14:sldId id="853"/>
            <p14:sldId id="854"/>
            <p14:sldId id="847"/>
          </p14:sldIdLst>
        </p14:section>
        <p14:section name="Untitled Section" id="{E48D5060-11D7-BD42-AE99-51F1089C06B4}">
          <p14:sldIdLst>
            <p14:sldId id="256"/>
            <p14:sldId id="1591"/>
            <p14:sldId id="261"/>
            <p14:sldId id="258"/>
            <p14:sldId id="275"/>
            <p14:sldId id="266"/>
            <p14:sldId id="272"/>
            <p14:sldId id="268"/>
            <p14:sldId id="273"/>
            <p14:sldId id="274"/>
            <p14:sldId id="276"/>
            <p14:sldId id="260"/>
            <p14:sldId id="269"/>
          </p14:sldIdLst>
        </p14:section>
        <p14:section name="Untitled Section" id="{392CB258-78C6-1D47-9312-4EB07F25F37B}">
          <p14:sldIdLst>
            <p14:sldId id="283"/>
            <p14:sldId id="342"/>
            <p14:sldId id="344"/>
            <p14:sldId id="345"/>
            <p14:sldId id="402"/>
            <p14:sldId id="403"/>
            <p14:sldId id="291"/>
          </p14:sldIdLst>
        </p14:section>
        <p14:section name="Untitled Section" id="{5D9B49C7-7C72-444D-936D-1A7E72A65D47}">
          <p14:sldIdLst>
            <p14:sldId id="1592"/>
            <p14:sldId id="259"/>
            <p14:sldId id="1593"/>
            <p14:sldId id="1594"/>
            <p14:sldId id="1595"/>
            <p14:sldId id="265"/>
            <p14:sldId id="262"/>
          </p14:sldIdLst>
        </p14:section>
        <p14:section name="Untitled Section" id="{CA60504F-A316-8841-892A-2BB45C4DCCEE}">
          <p14:sldIdLst>
            <p14:sldId id="1596"/>
            <p14:sldId id="1597"/>
            <p14:sldId id="1598"/>
            <p14:sldId id="1599"/>
            <p14:sldId id="264"/>
            <p14:sldId id="1600"/>
            <p14:sldId id="1601"/>
            <p14:sldId id="1602"/>
            <p14:sldId id="1603"/>
            <p14:sldId id="263"/>
            <p14:sldId id="1604"/>
            <p14:sldId id="1606"/>
            <p14:sldId id="1607"/>
            <p14:sldId id="160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536138-8A49-B341-A73E-7CE022345450}" v="24" dt="2024-01-25T11:43:14.8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85871"/>
  </p:normalViewPr>
  <p:slideViewPr>
    <p:cSldViewPr snapToGrid="0">
      <p:cViewPr varScale="1">
        <p:scale>
          <a:sx n="108" d="100"/>
          <a:sy n="108" d="100"/>
        </p:scale>
        <p:origin x="64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presProps" Target="presProps.xml"/><Relationship Id="rId68" Type="http://schemas.openxmlformats.org/officeDocument/2006/relationships/customXml" Target="../customXml/item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viewProps" Target="viewProps.xml"/><Relationship Id="rId69" Type="http://schemas.openxmlformats.org/officeDocument/2006/relationships/customXml" Target="../customXml/item2.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diagrams/_rels/data2.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ata3.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svg"/><Relationship Id="rId1" Type="http://schemas.openxmlformats.org/officeDocument/2006/relationships/image" Target="../media/image73.png"/><Relationship Id="rId6" Type="http://schemas.openxmlformats.org/officeDocument/2006/relationships/image" Target="../media/image78.svg"/><Relationship Id="rId5" Type="http://schemas.openxmlformats.org/officeDocument/2006/relationships/image" Target="../media/image77.png"/><Relationship Id="rId10" Type="http://schemas.openxmlformats.org/officeDocument/2006/relationships/image" Target="../media/image82.svg"/><Relationship Id="rId4" Type="http://schemas.openxmlformats.org/officeDocument/2006/relationships/image" Target="../media/image76.svg"/><Relationship Id="rId9" Type="http://schemas.openxmlformats.org/officeDocument/2006/relationships/image" Target="../media/image81.png"/></Relationships>
</file>

<file path=ppt/diagrams/_rels/drawing2.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rawing3.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svg"/><Relationship Id="rId1" Type="http://schemas.openxmlformats.org/officeDocument/2006/relationships/image" Target="../media/image73.png"/><Relationship Id="rId6" Type="http://schemas.openxmlformats.org/officeDocument/2006/relationships/image" Target="../media/image78.svg"/><Relationship Id="rId5" Type="http://schemas.openxmlformats.org/officeDocument/2006/relationships/image" Target="../media/image77.png"/><Relationship Id="rId10" Type="http://schemas.openxmlformats.org/officeDocument/2006/relationships/image" Target="../media/image82.svg"/><Relationship Id="rId4" Type="http://schemas.openxmlformats.org/officeDocument/2006/relationships/image" Target="../media/image76.svg"/><Relationship Id="rId9" Type="http://schemas.openxmlformats.org/officeDocument/2006/relationships/image" Target="../media/image81.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A850A8-5DC9-45EE-B595-EF304E5E739A}" type="doc">
      <dgm:prSet loTypeId="urn:microsoft.com/office/officeart/2005/8/layout/cycle5" loCatId="cycle" qsTypeId="urn:microsoft.com/office/officeart/2005/8/quickstyle/simple1" qsCatId="simple" csTypeId="urn:microsoft.com/office/officeart/2005/8/colors/colorful1" csCatId="colorful" phldr="1"/>
      <dgm:spPr/>
      <dgm:t>
        <a:bodyPr/>
        <a:lstStyle/>
        <a:p>
          <a:endParaRPr lang="en-US"/>
        </a:p>
      </dgm:t>
    </dgm:pt>
    <dgm:pt modelId="{4084D410-456F-4FA4-BC61-193B24DFCB7D}">
      <dgm:prSet phldrT="[Text]"/>
      <dgm:spPr/>
      <dgm:t>
        <a:bodyPr/>
        <a:lstStyle/>
        <a:p>
          <a:r>
            <a:rPr lang="en-US" dirty="0"/>
            <a:t>Manufacturing electronic devices</a:t>
          </a:r>
        </a:p>
      </dgm:t>
    </dgm:pt>
    <dgm:pt modelId="{BFAECBC6-F182-482D-ABE8-AF2FE1C322D8}" type="parTrans" cxnId="{BECA0C90-B78B-4269-B928-58981EB56ADB}">
      <dgm:prSet/>
      <dgm:spPr/>
      <dgm:t>
        <a:bodyPr/>
        <a:lstStyle/>
        <a:p>
          <a:endParaRPr lang="en-US"/>
        </a:p>
      </dgm:t>
    </dgm:pt>
    <dgm:pt modelId="{626FA5FC-8E53-4D0F-9125-B8B666349132}" type="sibTrans" cxnId="{BECA0C90-B78B-4269-B928-58981EB56ADB}">
      <dgm:prSet/>
      <dgm:spPr/>
      <dgm:t>
        <a:bodyPr/>
        <a:lstStyle/>
        <a:p>
          <a:endParaRPr lang="en-US"/>
        </a:p>
      </dgm:t>
    </dgm:pt>
    <dgm:pt modelId="{268CAD2D-844F-4CC5-A141-8BCD9238124E}">
      <dgm:prSet phldrT="[Text]"/>
      <dgm:spPr/>
      <dgm:t>
        <a:bodyPr/>
        <a:lstStyle/>
        <a:p>
          <a:r>
            <a:rPr lang="en-US" dirty="0"/>
            <a:t>Storing data</a:t>
          </a:r>
        </a:p>
      </dgm:t>
    </dgm:pt>
    <dgm:pt modelId="{CCC9182C-33DB-4D24-A6A7-0BB86A557231}" type="parTrans" cxnId="{1F38A9C9-1B5E-4EF5-884F-5950246C38B8}">
      <dgm:prSet/>
      <dgm:spPr/>
      <dgm:t>
        <a:bodyPr/>
        <a:lstStyle/>
        <a:p>
          <a:endParaRPr lang="en-US"/>
        </a:p>
      </dgm:t>
    </dgm:pt>
    <dgm:pt modelId="{3D88DA75-4891-42E2-B333-40CC6D85D806}" type="sibTrans" cxnId="{1F38A9C9-1B5E-4EF5-884F-5950246C38B8}">
      <dgm:prSet/>
      <dgm:spPr/>
      <dgm:t>
        <a:bodyPr/>
        <a:lstStyle/>
        <a:p>
          <a:endParaRPr lang="en-US"/>
        </a:p>
      </dgm:t>
    </dgm:pt>
    <dgm:pt modelId="{8DA92416-4762-44BE-B18D-F1E9C1007970}">
      <dgm:prSet phldrT="[Text]"/>
      <dgm:spPr/>
      <dgm:t>
        <a:bodyPr/>
        <a:lstStyle/>
        <a:p>
          <a:r>
            <a:rPr lang="en-US" dirty="0" err="1"/>
            <a:t>Analysing</a:t>
          </a:r>
          <a:r>
            <a:rPr lang="en-US" dirty="0"/>
            <a:t> data</a:t>
          </a:r>
        </a:p>
      </dgm:t>
    </dgm:pt>
    <dgm:pt modelId="{48FACC5F-D7AC-4FCB-B4B6-A1C1F2F9C2D8}" type="parTrans" cxnId="{F959EDBA-D7E5-4517-A7CE-0923C286C88F}">
      <dgm:prSet/>
      <dgm:spPr/>
      <dgm:t>
        <a:bodyPr/>
        <a:lstStyle/>
        <a:p>
          <a:endParaRPr lang="en-US"/>
        </a:p>
      </dgm:t>
    </dgm:pt>
    <dgm:pt modelId="{1F4B45A8-743E-4260-8FAF-255214AECE9C}" type="sibTrans" cxnId="{F959EDBA-D7E5-4517-A7CE-0923C286C88F}">
      <dgm:prSet/>
      <dgm:spPr/>
      <dgm:t>
        <a:bodyPr/>
        <a:lstStyle/>
        <a:p>
          <a:endParaRPr lang="en-US"/>
        </a:p>
      </dgm:t>
    </dgm:pt>
    <dgm:pt modelId="{12B2663F-5132-461B-9B9C-741C7E325590}">
      <dgm:prSet phldrT="[Text]"/>
      <dgm:spPr/>
      <dgm:t>
        <a:bodyPr/>
        <a:lstStyle/>
        <a:p>
          <a:r>
            <a:rPr lang="en-US" dirty="0"/>
            <a:t>Disposing electronic devices</a:t>
          </a:r>
        </a:p>
      </dgm:t>
    </dgm:pt>
    <dgm:pt modelId="{5212464D-2C36-4CC6-8FC0-A3122E9C1676}" type="parTrans" cxnId="{F701DA70-F8C8-43A0-A194-2E95C2018468}">
      <dgm:prSet/>
      <dgm:spPr/>
      <dgm:t>
        <a:bodyPr/>
        <a:lstStyle/>
        <a:p>
          <a:endParaRPr lang="en-US"/>
        </a:p>
      </dgm:t>
    </dgm:pt>
    <dgm:pt modelId="{F1D5D7CC-F057-4511-98DA-ACBCCBF88AD4}" type="sibTrans" cxnId="{F701DA70-F8C8-43A0-A194-2E95C2018468}">
      <dgm:prSet/>
      <dgm:spPr/>
      <dgm:t>
        <a:bodyPr/>
        <a:lstStyle/>
        <a:p>
          <a:endParaRPr lang="en-US"/>
        </a:p>
      </dgm:t>
    </dgm:pt>
    <dgm:pt modelId="{028B9AF2-E60C-4DB1-BF54-3D494CDFB567}" type="pres">
      <dgm:prSet presAssocID="{61A850A8-5DC9-45EE-B595-EF304E5E739A}" presName="cycle" presStyleCnt="0">
        <dgm:presLayoutVars>
          <dgm:dir/>
          <dgm:resizeHandles val="exact"/>
        </dgm:presLayoutVars>
      </dgm:prSet>
      <dgm:spPr/>
    </dgm:pt>
    <dgm:pt modelId="{29505072-4D77-4AAD-AC51-B012A1E118B7}" type="pres">
      <dgm:prSet presAssocID="{4084D410-456F-4FA4-BC61-193B24DFCB7D}" presName="node" presStyleLbl="node1" presStyleIdx="0" presStyleCnt="4">
        <dgm:presLayoutVars>
          <dgm:bulletEnabled val="1"/>
        </dgm:presLayoutVars>
      </dgm:prSet>
      <dgm:spPr/>
    </dgm:pt>
    <dgm:pt modelId="{04EB4B43-CCD3-4CC5-A8DF-D9CC4E1287E5}" type="pres">
      <dgm:prSet presAssocID="{4084D410-456F-4FA4-BC61-193B24DFCB7D}" presName="spNode" presStyleCnt="0"/>
      <dgm:spPr/>
    </dgm:pt>
    <dgm:pt modelId="{C8F99FE5-0123-416C-AF71-FF923023D5D3}" type="pres">
      <dgm:prSet presAssocID="{626FA5FC-8E53-4D0F-9125-B8B666349132}" presName="sibTrans" presStyleLbl="sibTrans1D1" presStyleIdx="0" presStyleCnt="4"/>
      <dgm:spPr/>
    </dgm:pt>
    <dgm:pt modelId="{3EE903C1-5049-4787-81EB-A74585811295}" type="pres">
      <dgm:prSet presAssocID="{268CAD2D-844F-4CC5-A141-8BCD9238124E}" presName="node" presStyleLbl="node1" presStyleIdx="1" presStyleCnt="4">
        <dgm:presLayoutVars>
          <dgm:bulletEnabled val="1"/>
        </dgm:presLayoutVars>
      </dgm:prSet>
      <dgm:spPr/>
    </dgm:pt>
    <dgm:pt modelId="{46ED9A7B-1190-4655-8DC5-26C5592808CD}" type="pres">
      <dgm:prSet presAssocID="{268CAD2D-844F-4CC5-A141-8BCD9238124E}" presName="spNode" presStyleCnt="0"/>
      <dgm:spPr/>
    </dgm:pt>
    <dgm:pt modelId="{9019CF01-39E5-42CF-8394-C35A90E61688}" type="pres">
      <dgm:prSet presAssocID="{3D88DA75-4891-42E2-B333-40CC6D85D806}" presName="sibTrans" presStyleLbl="sibTrans1D1" presStyleIdx="1" presStyleCnt="4"/>
      <dgm:spPr/>
    </dgm:pt>
    <dgm:pt modelId="{3AE506C6-7BB8-4E2D-97FE-4A0DB55F0A80}" type="pres">
      <dgm:prSet presAssocID="{8DA92416-4762-44BE-B18D-F1E9C1007970}" presName="node" presStyleLbl="node1" presStyleIdx="2" presStyleCnt="4">
        <dgm:presLayoutVars>
          <dgm:bulletEnabled val="1"/>
        </dgm:presLayoutVars>
      </dgm:prSet>
      <dgm:spPr/>
    </dgm:pt>
    <dgm:pt modelId="{3279E3C6-7652-496F-8D2D-E9E5DD36B8BC}" type="pres">
      <dgm:prSet presAssocID="{8DA92416-4762-44BE-B18D-F1E9C1007970}" presName="spNode" presStyleCnt="0"/>
      <dgm:spPr/>
    </dgm:pt>
    <dgm:pt modelId="{2EB56EB5-221B-4978-B8C1-E2D6585AC7B5}" type="pres">
      <dgm:prSet presAssocID="{1F4B45A8-743E-4260-8FAF-255214AECE9C}" presName="sibTrans" presStyleLbl="sibTrans1D1" presStyleIdx="2" presStyleCnt="4"/>
      <dgm:spPr/>
    </dgm:pt>
    <dgm:pt modelId="{E94730CA-63E2-4BA0-A612-C3ACE5E4A0A2}" type="pres">
      <dgm:prSet presAssocID="{12B2663F-5132-461B-9B9C-741C7E325590}" presName="node" presStyleLbl="node1" presStyleIdx="3" presStyleCnt="4">
        <dgm:presLayoutVars>
          <dgm:bulletEnabled val="1"/>
        </dgm:presLayoutVars>
      </dgm:prSet>
      <dgm:spPr/>
    </dgm:pt>
    <dgm:pt modelId="{58F73CE4-C1BA-4BCA-9CE0-989FEEA2FF5F}" type="pres">
      <dgm:prSet presAssocID="{12B2663F-5132-461B-9B9C-741C7E325590}" presName="spNode" presStyleCnt="0"/>
      <dgm:spPr/>
    </dgm:pt>
    <dgm:pt modelId="{53BFB953-9E1E-4F60-B883-6650DCED7AC2}" type="pres">
      <dgm:prSet presAssocID="{F1D5D7CC-F057-4511-98DA-ACBCCBF88AD4}" presName="sibTrans" presStyleLbl="sibTrans1D1" presStyleIdx="3" presStyleCnt="4"/>
      <dgm:spPr/>
    </dgm:pt>
  </dgm:ptLst>
  <dgm:cxnLst>
    <dgm:cxn modelId="{A9B9F511-0DB9-436D-8994-1EFBD100C9BB}" type="presOf" srcId="{1F4B45A8-743E-4260-8FAF-255214AECE9C}" destId="{2EB56EB5-221B-4978-B8C1-E2D6585AC7B5}" srcOrd="0" destOrd="0" presId="urn:microsoft.com/office/officeart/2005/8/layout/cycle5"/>
    <dgm:cxn modelId="{E59A4716-CFD1-4A4A-A592-3AEC613AA75C}" type="presOf" srcId="{F1D5D7CC-F057-4511-98DA-ACBCCBF88AD4}" destId="{53BFB953-9E1E-4F60-B883-6650DCED7AC2}" srcOrd="0" destOrd="0" presId="urn:microsoft.com/office/officeart/2005/8/layout/cycle5"/>
    <dgm:cxn modelId="{94350E42-2F7E-4DD2-AFAA-018E0D06C7C7}" type="presOf" srcId="{3D88DA75-4891-42E2-B333-40CC6D85D806}" destId="{9019CF01-39E5-42CF-8394-C35A90E61688}" srcOrd="0" destOrd="0" presId="urn:microsoft.com/office/officeart/2005/8/layout/cycle5"/>
    <dgm:cxn modelId="{E4099C65-F83F-40AC-A880-E2C419C7D6D4}" type="presOf" srcId="{268CAD2D-844F-4CC5-A141-8BCD9238124E}" destId="{3EE903C1-5049-4787-81EB-A74585811295}" srcOrd="0" destOrd="0" presId="urn:microsoft.com/office/officeart/2005/8/layout/cycle5"/>
    <dgm:cxn modelId="{F701DA70-F8C8-43A0-A194-2E95C2018468}" srcId="{61A850A8-5DC9-45EE-B595-EF304E5E739A}" destId="{12B2663F-5132-461B-9B9C-741C7E325590}" srcOrd="3" destOrd="0" parTransId="{5212464D-2C36-4CC6-8FC0-A3122E9C1676}" sibTransId="{F1D5D7CC-F057-4511-98DA-ACBCCBF88AD4}"/>
    <dgm:cxn modelId="{BECA0C90-B78B-4269-B928-58981EB56ADB}" srcId="{61A850A8-5DC9-45EE-B595-EF304E5E739A}" destId="{4084D410-456F-4FA4-BC61-193B24DFCB7D}" srcOrd="0" destOrd="0" parTransId="{BFAECBC6-F182-482D-ABE8-AF2FE1C322D8}" sibTransId="{626FA5FC-8E53-4D0F-9125-B8B666349132}"/>
    <dgm:cxn modelId="{B535AAA1-525E-4B66-AF90-CB3CB4FA566D}" type="presOf" srcId="{61A850A8-5DC9-45EE-B595-EF304E5E739A}" destId="{028B9AF2-E60C-4DB1-BF54-3D494CDFB567}" srcOrd="0" destOrd="0" presId="urn:microsoft.com/office/officeart/2005/8/layout/cycle5"/>
    <dgm:cxn modelId="{F959EDBA-D7E5-4517-A7CE-0923C286C88F}" srcId="{61A850A8-5DC9-45EE-B595-EF304E5E739A}" destId="{8DA92416-4762-44BE-B18D-F1E9C1007970}" srcOrd="2" destOrd="0" parTransId="{48FACC5F-D7AC-4FCB-B4B6-A1C1F2F9C2D8}" sibTransId="{1F4B45A8-743E-4260-8FAF-255214AECE9C}"/>
    <dgm:cxn modelId="{1F38A9C9-1B5E-4EF5-884F-5950246C38B8}" srcId="{61A850A8-5DC9-45EE-B595-EF304E5E739A}" destId="{268CAD2D-844F-4CC5-A141-8BCD9238124E}" srcOrd="1" destOrd="0" parTransId="{CCC9182C-33DB-4D24-A6A7-0BB86A557231}" sibTransId="{3D88DA75-4891-42E2-B333-40CC6D85D806}"/>
    <dgm:cxn modelId="{54DED0DE-78FB-4273-9FC9-7AF1704FF216}" type="presOf" srcId="{4084D410-456F-4FA4-BC61-193B24DFCB7D}" destId="{29505072-4D77-4AAD-AC51-B012A1E118B7}" srcOrd="0" destOrd="0" presId="urn:microsoft.com/office/officeart/2005/8/layout/cycle5"/>
    <dgm:cxn modelId="{E15039E8-1809-4711-9462-B51D1BDD82F2}" type="presOf" srcId="{12B2663F-5132-461B-9B9C-741C7E325590}" destId="{E94730CA-63E2-4BA0-A612-C3ACE5E4A0A2}" srcOrd="0" destOrd="0" presId="urn:microsoft.com/office/officeart/2005/8/layout/cycle5"/>
    <dgm:cxn modelId="{D3F6CAF5-134A-4664-8621-F87099D47F37}" type="presOf" srcId="{8DA92416-4762-44BE-B18D-F1E9C1007970}" destId="{3AE506C6-7BB8-4E2D-97FE-4A0DB55F0A80}" srcOrd="0" destOrd="0" presId="urn:microsoft.com/office/officeart/2005/8/layout/cycle5"/>
    <dgm:cxn modelId="{FD4828FF-637A-4D66-AE52-D2C21830B144}" type="presOf" srcId="{626FA5FC-8E53-4D0F-9125-B8B666349132}" destId="{C8F99FE5-0123-416C-AF71-FF923023D5D3}" srcOrd="0" destOrd="0" presId="urn:microsoft.com/office/officeart/2005/8/layout/cycle5"/>
    <dgm:cxn modelId="{BA084D91-72E3-49EB-A051-E935941F5C10}" type="presParOf" srcId="{028B9AF2-E60C-4DB1-BF54-3D494CDFB567}" destId="{29505072-4D77-4AAD-AC51-B012A1E118B7}" srcOrd="0" destOrd="0" presId="urn:microsoft.com/office/officeart/2005/8/layout/cycle5"/>
    <dgm:cxn modelId="{CDDA3DB9-4C5F-4A94-AD00-F76E29F30D92}" type="presParOf" srcId="{028B9AF2-E60C-4DB1-BF54-3D494CDFB567}" destId="{04EB4B43-CCD3-4CC5-A8DF-D9CC4E1287E5}" srcOrd="1" destOrd="0" presId="urn:microsoft.com/office/officeart/2005/8/layout/cycle5"/>
    <dgm:cxn modelId="{7BDF5EE0-0681-4369-8DD1-56AD601EF156}" type="presParOf" srcId="{028B9AF2-E60C-4DB1-BF54-3D494CDFB567}" destId="{C8F99FE5-0123-416C-AF71-FF923023D5D3}" srcOrd="2" destOrd="0" presId="urn:microsoft.com/office/officeart/2005/8/layout/cycle5"/>
    <dgm:cxn modelId="{9B107DD6-A47D-4838-96BD-017E12702913}" type="presParOf" srcId="{028B9AF2-E60C-4DB1-BF54-3D494CDFB567}" destId="{3EE903C1-5049-4787-81EB-A74585811295}" srcOrd="3" destOrd="0" presId="urn:microsoft.com/office/officeart/2005/8/layout/cycle5"/>
    <dgm:cxn modelId="{63DA698C-DEF2-4B23-B3ED-D18F7FBDBB36}" type="presParOf" srcId="{028B9AF2-E60C-4DB1-BF54-3D494CDFB567}" destId="{46ED9A7B-1190-4655-8DC5-26C5592808CD}" srcOrd="4" destOrd="0" presId="urn:microsoft.com/office/officeart/2005/8/layout/cycle5"/>
    <dgm:cxn modelId="{D9599BAB-53F2-4ABC-A1DA-9B30D5653D79}" type="presParOf" srcId="{028B9AF2-E60C-4DB1-BF54-3D494CDFB567}" destId="{9019CF01-39E5-42CF-8394-C35A90E61688}" srcOrd="5" destOrd="0" presId="urn:microsoft.com/office/officeart/2005/8/layout/cycle5"/>
    <dgm:cxn modelId="{406CAFB3-0962-4C5B-960B-AF54456F58EB}" type="presParOf" srcId="{028B9AF2-E60C-4DB1-BF54-3D494CDFB567}" destId="{3AE506C6-7BB8-4E2D-97FE-4A0DB55F0A80}" srcOrd="6" destOrd="0" presId="urn:microsoft.com/office/officeart/2005/8/layout/cycle5"/>
    <dgm:cxn modelId="{5F0C5A85-5935-4794-83DD-D13F8B58773C}" type="presParOf" srcId="{028B9AF2-E60C-4DB1-BF54-3D494CDFB567}" destId="{3279E3C6-7652-496F-8D2D-E9E5DD36B8BC}" srcOrd="7" destOrd="0" presId="urn:microsoft.com/office/officeart/2005/8/layout/cycle5"/>
    <dgm:cxn modelId="{1B8E5F00-CB92-4A70-8BEA-C695C7F44C9B}" type="presParOf" srcId="{028B9AF2-E60C-4DB1-BF54-3D494CDFB567}" destId="{2EB56EB5-221B-4978-B8C1-E2D6585AC7B5}" srcOrd="8" destOrd="0" presId="urn:microsoft.com/office/officeart/2005/8/layout/cycle5"/>
    <dgm:cxn modelId="{9102C70A-9DFF-4B2E-B1CC-5030C37E36E0}" type="presParOf" srcId="{028B9AF2-E60C-4DB1-BF54-3D494CDFB567}" destId="{E94730CA-63E2-4BA0-A612-C3ACE5E4A0A2}" srcOrd="9" destOrd="0" presId="urn:microsoft.com/office/officeart/2005/8/layout/cycle5"/>
    <dgm:cxn modelId="{FC2AECA5-6F04-4AD2-BEC9-53C3BEE56CC6}" type="presParOf" srcId="{028B9AF2-E60C-4DB1-BF54-3D494CDFB567}" destId="{58F73CE4-C1BA-4BCA-9CE0-989FEEA2FF5F}" srcOrd="10" destOrd="0" presId="urn:microsoft.com/office/officeart/2005/8/layout/cycle5"/>
    <dgm:cxn modelId="{5182328B-A6F4-415C-9084-15ED7A4C2AFE}" type="presParOf" srcId="{028B9AF2-E60C-4DB1-BF54-3D494CDFB567}" destId="{53BFB953-9E1E-4F60-B883-6650DCED7AC2}" srcOrd="11" destOrd="0" presId="urn:microsoft.com/office/officeart/2005/8/layout/cycle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E48C32-95F1-4654-8718-0FE5150F6E8C}"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57607B2-8329-499D-9E68-E4A768EA2F4A}">
      <dgm:prSet/>
      <dgm:spPr/>
      <dgm:t>
        <a:bodyPr/>
        <a:lstStyle/>
        <a:p>
          <a:r>
            <a:rPr lang="it-IT"/>
            <a:t>Getting the numbers right </a:t>
          </a:r>
          <a:endParaRPr lang="en-US"/>
        </a:p>
      </dgm:t>
    </dgm:pt>
    <dgm:pt modelId="{891200C1-FC5C-42E5-BD02-1539B71DB436}" type="parTrans" cxnId="{90853D45-8333-401F-9D4B-8B3291D1A8F9}">
      <dgm:prSet/>
      <dgm:spPr/>
      <dgm:t>
        <a:bodyPr/>
        <a:lstStyle/>
        <a:p>
          <a:endParaRPr lang="en-US"/>
        </a:p>
      </dgm:t>
    </dgm:pt>
    <dgm:pt modelId="{2BDCA109-A820-4CF7-A3AF-D0CFB4307F3F}" type="sibTrans" cxnId="{90853D45-8333-401F-9D4B-8B3291D1A8F9}">
      <dgm:prSet/>
      <dgm:spPr/>
      <dgm:t>
        <a:bodyPr/>
        <a:lstStyle/>
        <a:p>
          <a:endParaRPr lang="en-US"/>
        </a:p>
      </dgm:t>
    </dgm:pt>
    <dgm:pt modelId="{A7683002-7FD7-4AA1-854C-92CE4B1BC2A4}">
      <dgm:prSet/>
      <dgm:spPr/>
      <dgm:t>
        <a:bodyPr/>
        <a:lstStyle/>
        <a:p>
          <a:r>
            <a:rPr lang="it-IT"/>
            <a:t>Getting the balance  right</a:t>
          </a:r>
          <a:endParaRPr lang="en-US"/>
        </a:p>
      </dgm:t>
    </dgm:pt>
    <dgm:pt modelId="{70F23ED8-F18F-45AD-9B14-D72F4D191149}" type="parTrans" cxnId="{EB5ECD21-E9D1-4A36-948B-B74B0BAF44EA}">
      <dgm:prSet/>
      <dgm:spPr/>
      <dgm:t>
        <a:bodyPr/>
        <a:lstStyle/>
        <a:p>
          <a:endParaRPr lang="en-US"/>
        </a:p>
      </dgm:t>
    </dgm:pt>
    <dgm:pt modelId="{D25A7D3C-000A-4503-8BB1-0D1626536143}" type="sibTrans" cxnId="{EB5ECD21-E9D1-4A36-948B-B74B0BAF44EA}">
      <dgm:prSet/>
      <dgm:spPr/>
      <dgm:t>
        <a:bodyPr/>
        <a:lstStyle/>
        <a:p>
          <a:endParaRPr lang="en-US"/>
        </a:p>
      </dgm:t>
    </dgm:pt>
    <dgm:pt modelId="{C150DB05-B49F-4DEC-9A71-9966474B07BE}">
      <dgm:prSet/>
      <dgm:spPr/>
      <dgm:t>
        <a:bodyPr/>
        <a:lstStyle/>
        <a:p>
          <a:r>
            <a:rPr lang="it-IT"/>
            <a:t>Aligning values and enacting responsibilities</a:t>
          </a:r>
          <a:endParaRPr lang="en-US"/>
        </a:p>
      </dgm:t>
    </dgm:pt>
    <dgm:pt modelId="{1A7B98EA-BBF9-4DFA-A8D3-5665BEE42740}" type="parTrans" cxnId="{E62E78B2-21DE-4515-9417-B02D17C12FA3}">
      <dgm:prSet/>
      <dgm:spPr/>
      <dgm:t>
        <a:bodyPr/>
        <a:lstStyle/>
        <a:p>
          <a:endParaRPr lang="en-US"/>
        </a:p>
      </dgm:t>
    </dgm:pt>
    <dgm:pt modelId="{A259FCA5-C6CE-4522-BCDF-B72999079C0E}" type="sibTrans" cxnId="{E62E78B2-21DE-4515-9417-B02D17C12FA3}">
      <dgm:prSet/>
      <dgm:spPr/>
      <dgm:t>
        <a:bodyPr/>
        <a:lstStyle/>
        <a:p>
          <a:endParaRPr lang="en-US"/>
        </a:p>
      </dgm:t>
    </dgm:pt>
    <dgm:pt modelId="{27D1EC79-1268-49E9-B191-892078D58F6F}">
      <dgm:prSet/>
      <dgm:spPr/>
      <dgm:t>
        <a:bodyPr/>
        <a:lstStyle/>
        <a:p>
          <a:r>
            <a:rPr lang="it-IT"/>
            <a:t>Reflecting on underlying values</a:t>
          </a:r>
          <a:endParaRPr lang="en-US"/>
        </a:p>
      </dgm:t>
    </dgm:pt>
    <dgm:pt modelId="{A5740685-3287-43F8-83AC-922CB650C88A}" type="parTrans" cxnId="{8D303D8C-1057-490E-A2C8-1C7EF6CD5B71}">
      <dgm:prSet/>
      <dgm:spPr/>
      <dgm:t>
        <a:bodyPr/>
        <a:lstStyle/>
        <a:p>
          <a:endParaRPr lang="en-US"/>
        </a:p>
      </dgm:t>
    </dgm:pt>
    <dgm:pt modelId="{DF3BCA3B-0FCE-4A3D-A955-5024BF5A2017}" type="sibTrans" cxnId="{8D303D8C-1057-490E-A2C8-1C7EF6CD5B71}">
      <dgm:prSet/>
      <dgm:spPr/>
      <dgm:t>
        <a:bodyPr/>
        <a:lstStyle/>
        <a:p>
          <a:endParaRPr lang="en-US"/>
        </a:p>
      </dgm:t>
    </dgm:pt>
    <dgm:pt modelId="{BD652F17-B5BE-4B52-97C9-7F351C88CF88}" type="pres">
      <dgm:prSet presAssocID="{75E48C32-95F1-4654-8718-0FE5150F6E8C}" presName="root" presStyleCnt="0">
        <dgm:presLayoutVars>
          <dgm:dir/>
          <dgm:resizeHandles val="exact"/>
        </dgm:presLayoutVars>
      </dgm:prSet>
      <dgm:spPr/>
    </dgm:pt>
    <dgm:pt modelId="{78B67C82-CE0C-451C-9604-2AA983353F4E}" type="pres">
      <dgm:prSet presAssocID="{457607B2-8329-499D-9E68-E4A768EA2F4A}" presName="compNode" presStyleCnt="0"/>
      <dgm:spPr/>
    </dgm:pt>
    <dgm:pt modelId="{7FA2F694-D87B-429F-828B-855572364341}" type="pres">
      <dgm:prSet presAssocID="{457607B2-8329-499D-9E68-E4A768EA2F4A}" presName="bgRect" presStyleLbl="bgShp" presStyleIdx="0" presStyleCnt="4"/>
      <dgm:spPr/>
    </dgm:pt>
    <dgm:pt modelId="{5423844E-FB3C-46D1-8729-29C9099993E9}" type="pres">
      <dgm:prSet presAssocID="{457607B2-8329-499D-9E68-E4A768EA2F4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546308F4-F166-4528-81C8-11F64D6957EB}" type="pres">
      <dgm:prSet presAssocID="{457607B2-8329-499D-9E68-E4A768EA2F4A}" presName="spaceRect" presStyleCnt="0"/>
      <dgm:spPr/>
    </dgm:pt>
    <dgm:pt modelId="{09A25151-67F0-4660-B276-460A4A9A1B86}" type="pres">
      <dgm:prSet presAssocID="{457607B2-8329-499D-9E68-E4A768EA2F4A}" presName="parTx" presStyleLbl="revTx" presStyleIdx="0" presStyleCnt="4">
        <dgm:presLayoutVars>
          <dgm:chMax val="0"/>
          <dgm:chPref val="0"/>
        </dgm:presLayoutVars>
      </dgm:prSet>
      <dgm:spPr/>
    </dgm:pt>
    <dgm:pt modelId="{6633A9B6-61D3-4CB7-8362-1F9C7572344F}" type="pres">
      <dgm:prSet presAssocID="{2BDCA109-A820-4CF7-A3AF-D0CFB4307F3F}" presName="sibTrans" presStyleCnt="0"/>
      <dgm:spPr/>
    </dgm:pt>
    <dgm:pt modelId="{4C232394-1372-487D-A69B-498E806C4C88}" type="pres">
      <dgm:prSet presAssocID="{A7683002-7FD7-4AA1-854C-92CE4B1BC2A4}" presName="compNode" presStyleCnt="0"/>
      <dgm:spPr/>
    </dgm:pt>
    <dgm:pt modelId="{69BA5397-B237-47DD-A68B-0A02B1ECC97D}" type="pres">
      <dgm:prSet presAssocID="{A7683002-7FD7-4AA1-854C-92CE4B1BC2A4}" presName="bgRect" presStyleLbl="bgShp" presStyleIdx="1" presStyleCnt="4"/>
      <dgm:spPr/>
    </dgm:pt>
    <dgm:pt modelId="{0ECE07C8-C92D-4359-867A-4AD64D924196}" type="pres">
      <dgm:prSet presAssocID="{A7683002-7FD7-4AA1-854C-92CE4B1BC2A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ales of Justice"/>
        </a:ext>
      </dgm:extLst>
    </dgm:pt>
    <dgm:pt modelId="{C04DE52B-4FB3-45BD-A8CE-B15F6647F63F}" type="pres">
      <dgm:prSet presAssocID="{A7683002-7FD7-4AA1-854C-92CE4B1BC2A4}" presName="spaceRect" presStyleCnt="0"/>
      <dgm:spPr/>
    </dgm:pt>
    <dgm:pt modelId="{D1CFCC00-A838-4788-9A26-8B303EDEEB81}" type="pres">
      <dgm:prSet presAssocID="{A7683002-7FD7-4AA1-854C-92CE4B1BC2A4}" presName="parTx" presStyleLbl="revTx" presStyleIdx="1" presStyleCnt="4">
        <dgm:presLayoutVars>
          <dgm:chMax val="0"/>
          <dgm:chPref val="0"/>
        </dgm:presLayoutVars>
      </dgm:prSet>
      <dgm:spPr/>
    </dgm:pt>
    <dgm:pt modelId="{9D63F14B-05FE-4DB6-B135-60E5BE802B74}" type="pres">
      <dgm:prSet presAssocID="{D25A7D3C-000A-4503-8BB1-0D1626536143}" presName="sibTrans" presStyleCnt="0"/>
      <dgm:spPr/>
    </dgm:pt>
    <dgm:pt modelId="{1021432C-1649-4F62-8C67-941F17A2F9F9}" type="pres">
      <dgm:prSet presAssocID="{C150DB05-B49F-4DEC-9A71-9966474B07BE}" presName="compNode" presStyleCnt="0"/>
      <dgm:spPr/>
    </dgm:pt>
    <dgm:pt modelId="{96D26761-6B43-4E48-8559-DF0A050A8A7B}" type="pres">
      <dgm:prSet presAssocID="{C150DB05-B49F-4DEC-9A71-9966474B07BE}" presName="bgRect" presStyleLbl="bgShp" presStyleIdx="2" presStyleCnt="4"/>
      <dgm:spPr/>
    </dgm:pt>
    <dgm:pt modelId="{C07D743B-8824-4104-A6A8-2C47269E462D}" type="pres">
      <dgm:prSet presAssocID="{C150DB05-B49F-4DEC-9A71-9966474B07B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andshake"/>
        </a:ext>
      </dgm:extLst>
    </dgm:pt>
    <dgm:pt modelId="{4D3EDD73-3E75-43D7-A4B5-E7846BA08427}" type="pres">
      <dgm:prSet presAssocID="{C150DB05-B49F-4DEC-9A71-9966474B07BE}" presName="spaceRect" presStyleCnt="0"/>
      <dgm:spPr/>
    </dgm:pt>
    <dgm:pt modelId="{99F4DA05-9746-4491-86E1-890826257C82}" type="pres">
      <dgm:prSet presAssocID="{C150DB05-B49F-4DEC-9A71-9966474B07BE}" presName="parTx" presStyleLbl="revTx" presStyleIdx="2" presStyleCnt="4">
        <dgm:presLayoutVars>
          <dgm:chMax val="0"/>
          <dgm:chPref val="0"/>
        </dgm:presLayoutVars>
      </dgm:prSet>
      <dgm:spPr/>
    </dgm:pt>
    <dgm:pt modelId="{53A72384-2127-4992-B10A-B3C51A1CD484}" type="pres">
      <dgm:prSet presAssocID="{A259FCA5-C6CE-4522-BCDF-B72999079C0E}" presName="sibTrans" presStyleCnt="0"/>
      <dgm:spPr/>
    </dgm:pt>
    <dgm:pt modelId="{30E7260E-BFBA-4C39-8519-6B211CAF712A}" type="pres">
      <dgm:prSet presAssocID="{27D1EC79-1268-49E9-B191-892078D58F6F}" presName="compNode" presStyleCnt="0"/>
      <dgm:spPr/>
    </dgm:pt>
    <dgm:pt modelId="{4FE09E0B-09C4-4280-91AB-64092D3BDB57}" type="pres">
      <dgm:prSet presAssocID="{27D1EC79-1268-49E9-B191-892078D58F6F}" presName="bgRect" presStyleLbl="bgShp" presStyleIdx="3" presStyleCnt="4"/>
      <dgm:spPr/>
    </dgm:pt>
    <dgm:pt modelId="{B2A2B136-0CA0-4836-935C-6BCE22A7FFBD}" type="pres">
      <dgm:prSet presAssocID="{27D1EC79-1268-49E9-B191-892078D58F6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ead with Gears"/>
        </a:ext>
      </dgm:extLst>
    </dgm:pt>
    <dgm:pt modelId="{BF5443F7-D182-4B81-BC3C-AA0D343D7995}" type="pres">
      <dgm:prSet presAssocID="{27D1EC79-1268-49E9-B191-892078D58F6F}" presName="spaceRect" presStyleCnt="0"/>
      <dgm:spPr/>
    </dgm:pt>
    <dgm:pt modelId="{D1016EB9-AE70-4DA5-9AB5-2A1848ED3261}" type="pres">
      <dgm:prSet presAssocID="{27D1EC79-1268-49E9-B191-892078D58F6F}" presName="parTx" presStyleLbl="revTx" presStyleIdx="3" presStyleCnt="4">
        <dgm:presLayoutVars>
          <dgm:chMax val="0"/>
          <dgm:chPref val="0"/>
        </dgm:presLayoutVars>
      </dgm:prSet>
      <dgm:spPr/>
    </dgm:pt>
  </dgm:ptLst>
  <dgm:cxnLst>
    <dgm:cxn modelId="{EB5ECD21-E9D1-4A36-948B-B74B0BAF44EA}" srcId="{75E48C32-95F1-4654-8718-0FE5150F6E8C}" destId="{A7683002-7FD7-4AA1-854C-92CE4B1BC2A4}" srcOrd="1" destOrd="0" parTransId="{70F23ED8-F18F-45AD-9B14-D72F4D191149}" sibTransId="{D25A7D3C-000A-4503-8BB1-0D1626536143}"/>
    <dgm:cxn modelId="{36E25A25-9397-4531-88A3-DD9700D4005C}" type="presOf" srcId="{75E48C32-95F1-4654-8718-0FE5150F6E8C}" destId="{BD652F17-B5BE-4B52-97C9-7F351C88CF88}" srcOrd="0" destOrd="0" presId="urn:microsoft.com/office/officeart/2018/2/layout/IconVerticalSolidList"/>
    <dgm:cxn modelId="{90853D45-8333-401F-9D4B-8B3291D1A8F9}" srcId="{75E48C32-95F1-4654-8718-0FE5150F6E8C}" destId="{457607B2-8329-499D-9E68-E4A768EA2F4A}" srcOrd="0" destOrd="0" parTransId="{891200C1-FC5C-42E5-BD02-1539B71DB436}" sibTransId="{2BDCA109-A820-4CF7-A3AF-D0CFB4307F3F}"/>
    <dgm:cxn modelId="{489D4F72-883C-4B61-8421-1CA6FAACE591}" type="presOf" srcId="{457607B2-8329-499D-9E68-E4A768EA2F4A}" destId="{09A25151-67F0-4660-B276-460A4A9A1B86}" srcOrd="0" destOrd="0" presId="urn:microsoft.com/office/officeart/2018/2/layout/IconVerticalSolidList"/>
    <dgm:cxn modelId="{3651ED87-45B5-4BE5-84D3-51D29EB8054C}" type="presOf" srcId="{C150DB05-B49F-4DEC-9A71-9966474B07BE}" destId="{99F4DA05-9746-4491-86E1-890826257C82}" srcOrd="0" destOrd="0" presId="urn:microsoft.com/office/officeart/2018/2/layout/IconVerticalSolidList"/>
    <dgm:cxn modelId="{8D303D8C-1057-490E-A2C8-1C7EF6CD5B71}" srcId="{75E48C32-95F1-4654-8718-0FE5150F6E8C}" destId="{27D1EC79-1268-49E9-B191-892078D58F6F}" srcOrd="3" destOrd="0" parTransId="{A5740685-3287-43F8-83AC-922CB650C88A}" sibTransId="{DF3BCA3B-0FCE-4A3D-A955-5024BF5A2017}"/>
    <dgm:cxn modelId="{E62E78B2-21DE-4515-9417-B02D17C12FA3}" srcId="{75E48C32-95F1-4654-8718-0FE5150F6E8C}" destId="{C150DB05-B49F-4DEC-9A71-9966474B07BE}" srcOrd="2" destOrd="0" parTransId="{1A7B98EA-BBF9-4DFA-A8D3-5665BEE42740}" sibTransId="{A259FCA5-C6CE-4522-BCDF-B72999079C0E}"/>
    <dgm:cxn modelId="{82999DB6-E150-4D58-82FB-10E30917C167}" type="presOf" srcId="{A7683002-7FD7-4AA1-854C-92CE4B1BC2A4}" destId="{D1CFCC00-A838-4788-9A26-8B303EDEEB81}" srcOrd="0" destOrd="0" presId="urn:microsoft.com/office/officeart/2018/2/layout/IconVerticalSolidList"/>
    <dgm:cxn modelId="{E080CDCF-8D37-4CDA-B9F4-52E95E60DFDE}" type="presOf" srcId="{27D1EC79-1268-49E9-B191-892078D58F6F}" destId="{D1016EB9-AE70-4DA5-9AB5-2A1848ED3261}" srcOrd="0" destOrd="0" presId="urn:microsoft.com/office/officeart/2018/2/layout/IconVerticalSolidList"/>
    <dgm:cxn modelId="{FBED315C-73BE-4C93-B59F-896BF673D43B}" type="presParOf" srcId="{BD652F17-B5BE-4B52-97C9-7F351C88CF88}" destId="{78B67C82-CE0C-451C-9604-2AA983353F4E}" srcOrd="0" destOrd="0" presId="urn:microsoft.com/office/officeart/2018/2/layout/IconVerticalSolidList"/>
    <dgm:cxn modelId="{03116B72-69B7-4D39-BE89-35449777F49A}" type="presParOf" srcId="{78B67C82-CE0C-451C-9604-2AA983353F4E}" destId="{7FA2F694-D87B-429F-828B-855572364341}" srcOrd="0" destOrd="0" presId="urn:microsoft.com/office/officeart/2018/2/layout/IconVerticalSolidList"/>
    <dgm:cxn modelId="{9B9D1365-520C-4607-AAA9-F2C1D8EBA78B}" type="presParOf" srcId="{78B67C82-CE0C-451C-9604-2AA983353F4E}" destId="{5423844E-FB3C-46D1-8729-29C9099993E9}" srcOrd="1" destOrd="0" presId="urn:microsoft.com/office/officeart/2018/2/layout/IconVerticalSolidList"/>
    <dgm:cxn modelId="{9B3FB4EB-9D9C-48E9-A2BB-B043327835A4}" type="presParOf" srcId="{78B67C82-CE0C-451C-9604-2AA983353F4E}" destId="{546308F4-F166-4528-81C8-11F64D6957EB}" srcOrd="2" destOrd="0" presId="urn:microsoft.com/office/officeart/2018/2/layout/IconVerticalSolidList"/>
    <dgm:cxn modelId="{CF92EFC0-50F0-4BC3-96C1-55C2965CE24B}" type="presParOf" srcId="{78B67C82-CE0C-451C-9604-2AA983353F4E}" destId="{09A25151-67F0-4660-B276-460A4A9A1B86}" srcOrd="3" destOrd="0" presId="urn:microsoft.com/office/officeart/2018/2/layout/IconVerticalSolidList"/>
    <dgm:cxn modelId="{A583DCA5-D0D6-4EF2-B39A-7B2311ED6B9E}" type="presParOf" srcId="{BD652F17-B5BE-4B52-97C9-7F351C88CF88}" destId="{6633A9B6-61D3-4CB7-8362-1F9C7572344F}" srcOrd="1" destOrd="0" presId="urn:microsoft.com/office/officeart/2018/2/layout/IconVerticalSolidList"/>
    <dgm:cxn modelId="{9D6FAC03-8C40-4F7A-9510-9B8D7339E77C}" type="presParOf" srcId="{BD652F17-B5BE-4B52-97C9-7F351C88CF88}" destId="{4C232394-1372-487D-A69B-498E806C4C88}" srcOrd="2" destOrd="0" presId="urn:microsoft.com/office/officeart/2018/2/layout/IconVerticalSolidList"/>
    <dgm:cxn modelId="{BB518097-B8F2-4E6E-BCC4-E685FE56EB64}" type="presParOf" srcId="{4C232394-1372-487D-A69B-498E806C4C88}" destId="{69BA5397-B237-47DD-A68B-0A02B1ECC97D}" srcOrd="0" destOrd="0" presId="urn:microsoft.com/office/officeart/2018/2/layout/IconVerticalSolidList"/>
    <dgm:cxn modelId="{A406FBD8-8C28-4948-98FB-9AFC7E439F21}" type="presParOf" srcId="{4C232394-1372-487D-A69B-498E806C4C88}" destId="{0ECE07C8-C92D-4359-867A-4AD64D924196}" srcOrd="1" destOrd="0" presId="urn:microsoft.com/office/officeart/2018/2/layout/IconVerticalSolidList"/>
    <dgm:cxn modelId="{EE364718-BFAE-417B-99AA-7C14AFE1B32B}" type="presParOf" srcId="{4C232394-1372-487D-A69B-498E806C4C88}" destId="{C04DE52B-4FB3-45BD-A8CE-B15F6647F63F}" srcOrd="2" destOrd="0" presId="urn:microsoft.com/office/officeart/2018/2/layout/IconVerticalSolidList"/>
    <dgm:cxn modelId="{7CD1D150-D2CA-442A-8DA7-296B52C15984}" type="presParOf" srcId="{4C232394-1372-487D-A69B-498E806C4C88}" destId="{D1CFCC00-A838-4788-9A26-8B303EDEEB81}" srcOrd="3" destOrd="0" presId="urn:microsoft.com/office/officeart/2018/2/layout/IconVerticalSolidList"/>
    <dgm:cxn modelId="{BBBD9433-36E2-4B2B-ACF7-B33377B242D7}" type="presParOf" srcId="{BD652F17-B5BE-4B52-97C9-7F351C88CF88}" destId="{9D63F14B-05FE-4DB6-B135-60E5BE802B74}" srcOrd="3" destOrd="0" presId="urn:microsoft.com/office/officeart/2018/2/layout/IconVerticalSolidList"/>
    <dgm:cxn modelId="{F577CEDD-9FFD-4B11-B8B4-A654E9C1194D}" type="presParOf" srcId="{BD652F17-B5BE-4B52-97C9-7F351C88CF88}" destId="{1021432C-1649-4F62-8C67-941F17A2F9F9}" srcOrd="4" destOrd="0" presId="urn:microsoft.com/office/officeart/2018/2/layout/IconVerticalSolidList"/>
    <dgm:cxn modelId="{9371482F-D6CC-43D2-AEF5-1D79F39D21A0}" type="presParOf" srcId="{1021432C-1649-4F62-8C67-941F17A2F9F9}" destId="{96D26761-6B43-4E48-8559-DF0A050A8A7B}" srcOrd="0" destOrd="0" presId="urn:microsoft.com/office/officeart/2018/2/layout/IconVerticalSolidList"/>
    <dgm:cxn modelId="{7D5097B8-6157-47CD-BA10-4BCA3289A5CB}" type="presParOf" srcId="{1021432C-1649-4F62-8C67-941F17A2F9F9}" destId="{C07D743B-8824-4104-A6A8-2C47269E462D}" srcOrd="1" destOrd="0" presId="urn:microsoft.com/office/officeart/2018/2/layout/IconVerticalSolidList"/>
    <dgm:cxn modelId="{5ABAFACE-849D-45B4-A01A-15A63271A3D0}" type="presParOf" srcId="{1021432C-1649-4F62-8C67-941F17A2F9F9}" destId="{4D3EDD73-3E75-43D7-A4B5-E7846BA08427}" srcOrd="2" destOrd="0" presId="urn:microsoft.com/office/officeart/2018/2/layout/IconVerticalSolidList"/>
    <dgm:cxn modelId="{A713310A-0B0B-4F81-9C80-D9C3F6F47D31}" type="presParOf" srcId="{1021432C-1649-4F62-8C67-941F17A2F9F9}" destId="{99F4DA05-9746-4491-86E1-890826257C82}" srcOrd="3" destOrd="0" presId="urn:microsoft.com/office/officeart/2018/2/layout/IconVerticalSolidList"/>
    <dgm:cxn modelId="{1DCDA3A5-BD61-4FFB-BBF0-C89DD831D74E}" type="presParOf" srcId="{BD652F17-B5BE-4B52-97C9-7F351C88CF88}" destId="{53A72384-2127-4992-B10A-B3C51A1CD484}" srcOrd="5" destOrd="0" presId="urn:microsoft.com/office/officeart/2018/2/layout/IconVerticalSolidList"/>
    <dgm:cxn modelId="{C1BD47B2-F785-4D61-A399-4608660F9BA0}" type="presParOf" srcId="{BD652F17-B5BE-4B52-97C9-7F351C88CF88}" destId="{30E7260E-BFBA-4C39-8519-6B211CAF712A}" srcOrd="6" destOrd="0" presId="urn:microsoft.com/office/officeart/2018/2/layout/IconVerticalSolidList"/>
    <dgm:cxn modelId="{81D80DCC-A5B0-4C61-BBBC-DC24AAD9C58C}" type="presParOf" srcId="{30E7260E-BFBA-4C39-8519-6B211CAF712A}" destId="{4FE09E0B-09C4-4280-91AB-64092D3BDB57}" srcOrd="0" destOrd="0" presId="urn:microsoft.com/office/officeart/2018/2/layout/IconVerticalSolidList"/>
    <dgm:cxn modelId="{80519F64-D592-4A34-A0B5-28D9CB1C2221}" type="presParOf" srcId="{30E7260E-BFBA-4C39-8519-6B211CAF712A}" destId="{B2A2B136-0CA0-4836-935C-6BCE22A7FFBD}" srcOrd="1" destOrd="0" presId="urn:microsoft.com/office/officeart/2018/2/layout/IconVerticalSolidList"/>
    <dgm:cxn modelId="{F8F92B7B-C24D-420F-85F1-A1107E432905}" type="presParOf" srcId="{30E7260E-BFBA-4C39-8519-6B211CAF712A}" destId="{BF5443F7-D182-4B81-BC3C-AA0D343D7995}" srcOrd="2" destOrd="0" presId="urn:microsoft.com/office/officeart/2018/2/layout/IconVerticalSolidList"/>
    <dgm:cxn modelId="{957401E0-92EE-4DC1-BC42-F591874E1EF0}" type="presParOf" srcId="{30E7260E-BFBA-4C39-8519-6B211CAF712A}" destId="{D1016EB9-AE70-4DA5-9AB5-2A1848ED326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B89E971-223B-49C9-A7E1-859F345EA7E7}"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FCC47180-EFA7-4A7B-AF39-E13521FE5BFD}">
      <dgm:prSet/>
      <dgm:spPr/>
      <dgm:t>
        <a:bodyPr/>
        <a:lstStyle/>
        <a:p>
          <a:pPr>
            <a:lnSpc>
              <a:spcPct val="100000"/>
            </a:lnSpc>
          </a:pPr>
          <a:r>
            <a:rPr lang="en-GB"/>
            <a:t>Access to knowledge production</a:t>
          </a:r>
          <a:endParaRPr lang="en-US"/>
        </a:p>
      </dgm:t>
    </dgm:pt>
    <dgm:pt modelId="{CC26D788-2FB3-4FC8-8DFD-F5F0C78BC226}" type="parTrans" cxnId="{C3D799E5-717A-4752-B5FF-C9EC8BF769FB}">
      <dgm:prSet/>
      <dgm:spPr/>
      <dgm:t>
        <a:bodyPr/>
        <a:lstStyle/>
        <a:p>
          <a:endParaRPr lang="en-US"/>
        </a:p>
      </dgm:t>
    </dgm:pt>
    <dgm:pt modelId="{3FCC0005-1EF7-43CC-8CBD-3620BDAD21E6}" type="sibTrans" cxnId="{C3D799E5-717A-4752-B5FF-C9EC8BF769FB}">
      <dgm:prSet/>
      <dgm:spPr/>
      <dgm:t>
        <a:bodyPr/>
        <a:lstStyle/>
        <a:p>
          <a:endParaRPr lang="en-US"/>
        </a:p>
      </dgm:t>
    </dgm:pt>
    <dgm:pt modelId="{B11BB99A-6ED9-4769-B6A5-44CD328A6FE1}">
      <dgm:prSet/>
      <dgm:spPr/>
      <dgm:t>
        <a:bodyPr/>
        <a:lstStyle/>
        <a:p>
          <a:pPr>
            <a:lnSpc>
              <a:spcPct val="100000"/>
            </a:lnSpc>
          </a:pPr>
          <a:r>
            <a:rPr lang="en-GB"/>
            <a:t>Open Infrastructure</a:t>
          </a:r>
          <a:endParaRPr lang="en-US"/>
        </a:p>
      </dgm:t>
    </dgm:pt>
    <dgm:pt modelId="{C0941337-85BB-4EE2-92B0-C849E96CB229}" type="parTrans" cxnId="{2FD7DA89-CFD7-4028-BE9A-03DE30FA851F}">
      <dgm:prSet/>
      <dgm:spPr/>
      <dgm:t>
        <a:bodyPr/>
        <a:lstStyle/>
        <a:p>
          <a:endParaRPr lang="en-US"/>
        </a:p>
      </dgm:t>
    </dgm:pt>
    <dgm:pt modelId="{11BFC546-C31E-4F1B-A296-256A2A6542A1}" type="sibTrans" cxnId="{2FD7DA89-CFD7-4028-BE9A-03DE30FA851F}">
      <dgm:prSet/>
      <dgm:spPr/>
      <dgm:t>
        <a:bodyPr/>
        <a:lstStyle/>
        <a:p>
          <a:endParaRPr lang="en-US"/>
        </a:p>
      </dgm:t>
    </dgm:pt>
    <dgm:pt modelId="{3236A1B4-CB10-4D1A-A856-63100D55F388}">
      <dgm:prSet/>
      <dgm:spPr/>
      <dgm:t>
        <a:bodyPr/>
        <a:lstStyle/>
        <a:p>
          <a:pPr>
            <a:lnSpc>
              <a:spcPct val="100000"/>
            </a:lnSpc>
          </a:pPr>
          <a:r>
            <a:rPr lang="en-GB"/>
            <a:t>Responsible Metrics</a:t>
          </a:r>
          <a:endParaRPr lang="en-US"/>
        </a:p>
      </dgm:t>
    </dgm:pt>
    <dgm:pt modelId="{B1FFFFE3-4D18-47E1-BAF8-9EE432E4AAEB}" type="parTrans" cxnId="{833B8011-2CC1-4610-AF5A-C7868AE53AFB}">
      <dgm:prSet/>
      <dgm:spPr/>
      <dgm:t>
        <a:bodyPr/>
        <a:lstStyle/>
        <a:p>
          <a:endParaRPr lang="en-US"/>
        </a:p>
      </dgm:t>
    </dgm:pt>
    <dgm:pt modelId="{28BDA854-0EB5-4D5A-A46C-D58E48BB9AFF}" type="sibTrans" cxnId="{833B8011-2CC1-4610-AF5A-C7868AE53AFB}">
      <dgm:prSet/>
      <dgm:spPr/>
      <dgm:t>
        <a:bodyPr/>
        <a:lstStyle/>
        <a:p>
          <a:endParaRPr lang="en-US"/>
        </a:p>
      </dgm:t>
    </dgm:pt>
    <dgm:pt modelId="{107D359C-EFE6-486B-A488-3F7833285A30}">
      <dgm:prSet/>
      <dgm:spPr/>
      <dgm:t>
        <a:bodyPr/>
        <a:lstStyle/>
        <a:p>
          <a:pPr>
            <a:lnSpc>
              <a:spcPct val="100000"/>
            </a:lnSpc>
          </a:pPr>
          <a:r>
            <a:rPr lang="en-GB"/>
            <a:t>Inclusion in scholarly record</a:t>
          </a:r>
          <a:endParaRPr lang="en-US"/>
        </a:p>
      </dgm:t>
    </dgm:pt>
    <dgm:pt modelId="{2B21591B-B5DD-4B8B-BBC9-70572BDD313C}" type="parTrans" cxnId="{E62DFC1A-A1CC-40A9-8EA5-928C14E6B015}">
      <dgm:prSet/>
      <dgm:spPr/>
      <dgm:t>
        <a:bodyPr/>
        <a:lstStyle/>
        <a:p>
          <a:endParaRPr lang="en-US"/>
        </a:p>
      </dgm:t>
    </dgm:pt>
    <dgm:pt modelId="{E6175E6D-D0FC-4AA8-9874-A47EAB3FF88F}" type="sibTrans" cxnId="{E62DFC1A-A1CC-40A9-8EA5-928C14E6B015}">
      <dgm:prSet/>
      <dgm:spPr/>
      <dgm:t>
        <a:bodyPr/>
        <a:lstStyle/>
        <a:p>
          <a:endParaRPr lang="en-US"/>
        </a:p>
      </dgm:t>
    </dgm:pt>
    <dgm:pt modelId="{E79F0E8C-6DA1-4BB2-B84B-7BE1EC86BBD7}">
      <dgm:prSet/>
      <dgm:spPr/>
      <dgm:t>
        <a:bodyPr/>
        <a:lstStyle/>
        <a:p>
          <a:pPr>
            <a:lnSpc>
              <a:spcPct val="100000"/>
            </a:lnSpc>
          </a:pPr>
          <a:r>
            <a:rPr lang="en-GB"/>
            <a:t>Reliability of the data </a:t>
          </a:r>
          <a:endParaRPr lang="en-US"/>
        </a:p>
      </dgm:t>
    </dgm:pt>
    <dgm:pt modelId="{AFE51875-2911-4F42-9820-139B88B8733C}" type="parTrans" cxnId="{3C0C055C-8B37-464E-81D1-FEEFB524DC33}">
      <dgm:prSet/>
      <dgm:spPr/>
      <dgm:t>
        <a:bodyPr/>
        <a:lstStyle/>
        <a:p>
          <a:endParaRPr lang="en-US"/>
        </a:p>
      </dgm:t>
    </dgm:pt>
    <dgm:pt modelId="{F05238D2-39C2-4264-B159-37BFD0BE6343}" type="sibTrans" cxnId="{3C0C055C-8B37-464E-81D1-FEEFB524DC33}">
      <dgm:prSet/>
      <dgm:spPr/>
      <dgm:t>
        <a:bodyPr/>
        <a:lstStyle/>
        <a:p>
          <a:endParaRPr lang="en-US"/>
        </a:p>
      </dgm:t>
    </dgm:pt>
    <dgm:pt modelId="{148EF544-13BA-454B-B639-D6444C008A3B}" type="pres">
      <dgm:prSet presAssocID="{EB89E971-223B-49C9-A7E1-859F345EA7E7}" presName="root" presStyleCnt="0">
        <dgm:presLayoutVars>
          <dgm:dir/>
          <dgm:resizeHandles val="exact"/>
        </dgm:presLayoutVars>
      </dgm:prSet>
      <dgm:spPr/>
    </dgm:pt>
    <dgm:pt modelId="{F91F3FCF-2AEE-426B-9457-2F03F44CD152}" type="pres">
      <dgm:prSet presAssocID="{FCC47180-EFA7-4A7B-AF39-E13521FE5BFD}" presName="compNode" presStyleCnt="0"/>
      <dgm:spPr/>
    </dgm:pt>
    <dgm:pt modelId="{D716B6F6-329E-47F1-917A-574C83F89490}" type="pres">
      <dgm:prSet presAssocID="{FCC47180-EFA7-4A7B-AF39-E13521FE5BFD}"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0FC97CBE-18C4-42A2-81A7-EFF37CA54FDC}" type="pres">
      <dgm:prSet presAssocID="{FCC47180-EFA7-4A7B-AF39-E13521FE5BFD}" presName="spaceRect" presStyleCnt="0"/>
      <dgm:spPr/>
    </dgm:pt>
    <dgm:pt modelId="{0C07340B-8F73-4528-B300-F47389EF01DF}" type="pres">
      <dgm:prSet presAssocID="{FCC47180-EFA7-4A7B-AF39-E13521FE5BFD}" presName="textRect" presStyleLbl="revTx" presStyleIdx="0" presStyleCnt="5">
        <dgm:presLayoutVars>
          <dgm:chMax val="1"/>
          <dgm:chPref val="1"/>
        </dgm:presLayoutVars>
      </dgm:prSet>
      <dgm:spPr/>
    </dgm:pt>
    <dgm:pt modelId="{7163089C-4701-4C4B-8BD3-574FDDA79F34}" type="pres">
      <dgm:prSet presAssocID="{3FCC0005-1EF7-43CC-8CBD-3620BDAD21E6}" presName="sibTrans" presStyleCnt="0"/>
      <dgm:spPr/>
    </dgm:pt>
    <dgm:pt modelId="{78244363-E9E3-456D-8084-ACE0633DF76E}" type="pres">
      <dgm:prSet presAssocID="{B11BB99A-6ED9-4769-B6A5-44CD328A6FE1}" presName="compNode" presStyleCnt="0"/>
      <dgm:spPr/>
    </dgm:pt>
    <dgm:pt modelId="{5C20C6B8-830C-4341-87A4-05F4DE086A6F}" type="pres">
      <dgm:prSet presAssocID="{B11BB99A-6ED9-4769-B6A5-44CD328A6FE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omputer"/>
        </a:ext>
      </dgm:extLst>
    </dgm:pt>
    <dgm:pt modelId="{33C095A9-BFD3-4F19-A7FA-DF08E569CD03}" type="pres">
      <dgm:prSet presAssocID="{B11BB99A-6ED9-4769-B6A5-44CD328A6FE1}" presName="spaceRect" presStyleCnt="0"/>
      <dgm:spPr/>
    </dgm:pt>
    <dgm:pt modelId="{9203E63C-26B4-4894-B59C-6F5827A27FF8}" type="pres">
      <dgm:prSet presAssocID="{B11BB99A-6ED9-4769-B6A5-44CD328A6FE1}" presName="textRect" presStyleLbl="revTx" presStyleIdx="1" presStyleCnt="5">
        <dgm:presLayoutVars>
          <dgm:chMax val="1"/>
          <dgm:chPref val="1"/>
        </dgm:presLayoutVars>
      </dgm:prSet>
      <dgm:spPr/>
    </dgm:pt>
    <dgm:pt modelId="{408C3F98-5883-4909-B569-A4706739D490}" type="pres">
      <dgm:prSet presAssocID="{11BFC546-C31E-4F1B-A296-256A2A6542A1}" presName="sibTrans" presStyleCnt="0"/>
      <dgm:spPr/>
    </dgm:pt>
    <dgm:pt modelId="{E3733B16-1D22-4936-897C-27FD764DB2F6}" type="pres">
      <dgm:prSet presAssocID="{3236A1B4-CB10-4D1A-A856-63100D55F388}" presName="compNode" presStyleCnt="0"/>
      <dgm:spPr/>
    </dgm:pt>
    <dgm:pt modelId="{2F53F4F3-34C9-4F78-81F0-13884C6DE5C3}" type="pres">
      <dgm:prSet presAssocID="{3236A1B4-CB10-4D1A-A856-63100D55F388}"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ar chart"/>
        </a:ext>
      </dgm:extLst>
    </dgm:pt>
    <dgm:pt modelId="{92DC1E34-2A92-497C-B969-07D573047082}" type="pres">
      <dgm:prSet presAssocID="{3236A1B4-CB10-4D1A-A856-63100D55F388}" presName="spaceRect" presStyleCnt="0"/>
      <dgm:spPr/>
    </dgm:pt>
    <dgm:pt modelId="{24E1BF74-B095-4F73-99A5-5FF2FA1B97B2}" type="pres">
      <dgm:prSet presAssocID="{3236A1B4-CB10-4D1A-A856-63100D55F388}" presName="textRect" presStyleLbl="revTx" presStyleIdx="2" presStyleCnt="5">
        <dgm:presLayoutVars>
          <dgm:chMax val="1"/>
          <dgm:chPref val="1"/>
        </dgm:presLayoutVars>
      </dgm:prSet>
      <dgm:spPr/>
    </dgm:pt>
    <dgm:pt modelId="{6327AC81-43D7-4E69-9872-3C30D8F7A1FF}" type="pres">
      <dgm:prSet presAssocID="{28BDA854-0EB5-4D5A-A46C-D58E48BB9AFF}" presName="sibTrans" presStyleCnt="0"/>
      <dgm:spPr/>
    </dgm:pt>
    <dgm:pt modelId="{2A02C4CE-D940-4573-8267-1557AD6E6DA6}" type="pres">
      <dgm:prSet presAssocID="{107D359C-EFE6-486B-A488-3F7833285A30}" presName="compNode" presStyleCnt="0"/>
      <dgm:spPr/>
    </dgm:pt>
    <dgm:pt modelId="{25E5753D-F1D2-4C3A-B2BF-CE8D06105F35}" type="pres">
      <dgm:prSet presAssocID="{107D359C-EFE6-486B-A488-3F7833285A3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Books"/>
        </a:ext>
      </dgm:extLst>
    </dgm:pt>
    <dgm:pt modelId="{F7766271-C9DB-40B4-88B5-F04F7C9C03CF}" type="pres">
      <dgm:prSet presAssocID="{107D359C-EFE6-486B-A488-3F7833285A30}" presName="spaceRect" presStyleCnt="0"/>
      <dgm:spPr/>
    </dgm:pt>
    <dgm:pt modelId="{59BDFFEA-8623-46A0-805B-57B067081449}" type="pres">
      <dgm:prSet presAssocID="{107D359C-EFE6-486B-A488-3F7833285A30}" presName="textRect" presStyleLbl="revTx" presStyleIdx="3" presStyleCnt="5">
        <dgm:presLayoutVars>
          <dgm:chMax val="1"/>
          <dgm:chPref val="1"/>
        </dgm:presLayoutVars>
      </dgm:prSet>
      <dgm:spPr/>
    </dgm:pt>
    <dgm:pt modelId="{698DD84E-5140-48B5-B1D7-5BDF4D4BB662}" type="pres">
      <dgm:prSet presAssocID="{E6175E6D-D0FC-4AA8-9874-A47EAB3FF88F}" presName="sibTrans" presStyleCnt="0"/>
      <dgm:spPr/>
    </dgm:pt>
    <dgm:pt modelId="{8BA6E30C-0DDB-4D9C-AF08-F61D3B5FB3C1}" type="pres">
      <dgm:prSet presAssocID="{E79F0E8C-6DA1-4BB2-B84B-7BE1EC86BBD7}" presName="compNode" presStyleCnt="0"/>
      <dgm:spPr/>
    </dgm:pt>
    <dgm:pt modelId="{927DAB49-A722-4250-A025-1B7EBCFF637E}" type="pres">
      <dgm:prSet presAssocID="{E79F0E8C-6DA1-4BB2-B84B-7BE1EC86BBD7}"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Scales of Justice"/>
        </a:ext>
      </dgm:extLst>
    </dgm:pt>
    <dgm:pt modelId="{31FCD3CF-3D34-4B83-B208-E4D3E709FFE7}" type="pres">
      <dgm:prSet presAssocID="{E79F0E8C-6DA1-4BB2-B84B-7BE1EC86BBD7}" presName="spaceRect" presStyleCnt="0"/>
      <dgm:spPr/>
    </dgm:pt>
    <dgm:pt modelId="{494D4F8F-5930-43CA-A0FA-4BDF339F439F}" type="pres">
      <dgm:prSet presAssocID="{E79F0E8C-6DA1-4BB2-B84B-7BE1EC86BBD7}" presName="textRect" presStyleLbl="revTx" presStyleIdx="4" presStyleCnt="5">
        <dgm:presLayoutVars>
          <dgm:chMax val="1"/>
          <dgm:chPref val="1"/>
        </dgm:presLayoutVars>
      </dgm:prSet>
      <dgm:spPr/>
    </dgm:pt>
  </dgm:ptLst>
  <dgm:cxnLst>
    <dgm:cxn modelId="{A3849104-45BE-4404-ABDB-D275BD94FF36}" type="presOf" srcId="{3236A1B4-CB10-4D1A-A856-63100D55F388}" destId="{24E1BF74-B095-4F73-99A5-5FF2FA1B97B2}" srcOrd="0" destOrd="0" presId="urn:microsoft.com/office/officeart/2018/2/layout/IconLabelList"/>
    <dgm:cxn modelId="{548D1408-DFBA-47D3-A341-89D329EEE712}" type="presOf" srcId="{E79F0E8C-6DA1-4BB2-B84B-7BE1EC86BBD7}" destId="{494D4F8F-5930-43CA-A0FA-4BDF339F439F}" srcOrd="0" destOrd="0" presId="urn:microsoft.com/office/officeart/2018/2/layout/IconLabelList"/>
    <dgm:cxn modelId="{833B8011-2CC1-4610-AF5A-C7868AE53AFB}" srcId="{EB89E971-223B-49C9-A7E1-859F345EA7E7}" destId="{3236A1B4-CB10-4D1A-A856-63100D55F388}" srcOrd="2" destOrd="0" parTransId="{B1FFFFE3-4D18-47E1-BAF8-9EE432E4AAEB}" sibTransId="{28BDA854-0EB5-4D5A-A46C-D58E48BB9AFF}"/>
    <dgm:cxn modelId="{E62DFC1A-A1CC-40A9-8EA5-928C14E6B015}" srcId="{EB89E971-223B-49C9-A7E1-859F345EA7E7}" destId="{107D359C-EFE6-486B-A488-3F7833285A30}" srcOrd="3" destOrd="0" parTransId="{2B21591B-B5DD-4B8B-BBC9-70572BDD313C}" sibTransId="{E6175E6D-D0FC-4AA8-9874-A47EAB3FF88F}"/>
    <dgm:cxn modelId="{D18AF057-9964-467C-84B4-F92B89C44CCA}" type="presOf" srcId="{FCC47180-EFA7-4A7B-AF39-E13521FE5BFD}" destId="{0C07340B-8F73-4528-B300-F47389EF01DF}" srcOrd="0" destOrd="0" presId="urn:microsoft.com/office/officeart/2018/2/layout/IconLabelList"/>
    <dgm:cxn modelId="{3C0C055C-8B37-464E-81D1-FEEFB524DC33}" srcId="{EB89E971-223B-49C9-A7E1-859F345EA7E7}" destId="{E79F0E8C-6DA1-4BB2-B84B-7BE1EC86BBD7}" srcOrd="4" destOrd="0" parTransId="{AFE51875-2911-4F42-9820-139B88B8733C}" sibTransId="{F05238D2-39C2-4264-B159-37BFD0BE6343}"/>
    <dgm:cxn modelId="{A1046A5E-67BD-407C-B3B5-16D585AAF618}" type="presOf" srcId="{EB89E971-223B-49C9-A7E1-859F345EA7E7}" destId="{148EF544-13BA-454B-B639-D6444C008A3B}" srcOrd="0" destOrd="0" presId="urn:microsoft.com/office/officeart/2018/2/layout/IconLabelList"/>
    <dgm:cxn modelId="{76324779-49D9-475B-9CB7-F3491D46F3CC}" type="presOf" srcId="{107D359C-EFE6-486B-A488-3F7833285A30}" destId="{59BDFFEA-8623-46A0-805B-57B067081449}" srcOrd="0" destOrd="0" presId="urn:microsoft.com/office/officeart/2018/2/layout/IconLabelList"/>
    <dgm:cxn modelId="{2FD7DA89-CFD7-4028-BE9A-03DE30FA851F}" srcId="{EB89E971-223B-49C9-A7E1-859F345EA7E7}" destId="{B11BB99A-6ED9-4769-B6A5-44CD328A6FE1}" srcOrd="1" destOrd="0" parTransId="{C0941337-85BB-4EE2-92B0-C849E96CB229}" sibTransId="{11BFC546-C31E-4F1B-A296-256A2A6542A1}"/>
    <dgm:cxn modelId="{08F995C2-ADB8-4A6E-A193-5ADB1A9AA02B}" type="presOf" srcId="{B11BB99A-6ED9-4769-B6A5-44CD328A6FE1}" destId="{9203E63C-26B4-4894-B59C-6F5827A27FF8}" srcOrd="0" destOrd="0" presId="urn:microsoft.com/office/officeart/2018/2/layout/IconLabelList"/>
    <dgm:cxn modelId="{C3D799E5-717A-4752-B5FF-C9EC8BF769FB}" srcId="{EB89E971-223B-49C9-A7E1-859F345EA7E7}" destId="{FCC47180-EFA7-4A7B-AF39-E13521FE5BFD}" srcOrd="0" destOrd="0" parTransId="{CC26D788-2FB3-4FC8-8DFD-F5F0C78BC226}" sibTransId="{3FCC0005-1EF7-43CC-8CBD-3620BDAD21E6}"/>
    <dgm:cxn modelId="{516038C6-6A5C-4FE1-BA65-D98D97C11862}" type="presParOf" srcId="{148EF544-13BA-454B-B639-D6444C008A3B}" destId="{F91F3FCF-2AEE-426B-9457-2F03F44CD152}" srcOrd="0" destOrd="0" presId="urn:microsoft.com/office/officeart/2018/2/layout/IconLabelList"/>
    <dgm:cxn modelId="{C01CAD51-9703-4B4F-90D3-816F67EB9ED8}" type="presParOf" srcId="{F91F3FCF-2AEE-426B-9457-2F03F44CD152}" destId="{D716B6F6-329E-47F1-917A-574C83F89490}" srcOrd="0" destOrd="0" presId="urn:microsoft.com/office/officeart/2018/2/layout/IconLabelList"/>
    <dgm:cxn modelId="{43A23459-04E2-42E5-B269-D44D9455E930}" type="presParOf" srcId="{F91F3FCF-2AEE-426B-9457-2F03F44CD152}" destId="{0FC97CBE-18C4-42A2-81A7-EFF37CA54FDC}" srcOrd="1" destOrd="0" presId="urn:microsoft.com/office/officeart/2018/2/layout/IconLabelList"/>
    <dgm:cxn modelId="{F52A3C0F-3C1B-41FA-8F43-ADDBEFAFEEFE}" type="presParOf" srcId="{F91F3FCF-2AEE-426B-9457-2F03F44CD152}" destId="{0C07340B-8F73-4528-B300-F47389EF01DF}" srcOrd="2" destOrd="0" presId="urn:microsoft.com/office/officeart/2018/2/layout/IconLabelList"/>
    <dgm:cxn modelId="{15E56964-F20C-46FE-8AD1-8BF4DBC84BD0}" type="presParOf" srcId="{148EF544-13BA-454B-B639-D6444C008A3B}" destId="{7163089C-4701-4C4B-8BD3-574FDDA79F34}" srcOrd="1" destOrd="0" presId="urn:microsoft.com/office/officeart/2018/2/layout/IconLabelList"/>
    <dgm:cxn modelId="{3FC6DE2C-CCB3-43A5-922B-D39ED4F7449F}" type="presParOf" srcId="{148EF544-13BA-454B-B639-D6444C008A3B}" destId="{78244363-E9E3-456D-8084-ACE0633DF76E}" srcOrd="2" destOrd="0" presId="urn:microsoft.com/office/officeart/2018/2/layout/IconLabelList"/>
    <dgm:cxn modelId="{315DF63C-B02A-470B-9C20-4D88E9D24C3C}" type="presParOf" srcId="{78244363-E9E3-456D-8084-ACE0633DF76E}" destId="{5C20C6B8-830C-4341-87A4-05F4DE086A6F}" srcOrd="0" destOrd="0" presId="urn:microsoft.com/office/officeart/2018/2/layout/IconLabelList"/>
    <dgm:cxn modelId="{5880205D-2D1D-4D65-A267-845B22591C5E}" type="presParOf" srcId="{78244363-E9E3-456D-8084-ACE0633DF76E}" destId="{33C095A9-BFD3-4F19-A7FA-DF08E569CD03}" srcOrd="1" destOrd="0" presId="urn:microsoft.com/office/officeart/2018/2/layout/IconLabelList"/>
    <dgm:cxn modelId="{328E2FB5-809A-492B-8E40-7C84F6CAD3F2}" type="presParOf" srcId="{78244363-E9E3-456D-8084-ACE0633DF76E}" destId="{9203E63C-26B4-4894-B59C-6F5827A27FF8}" srcOrd="2" destOrd="0" presId="urn:microsoft.com/office/officeart/2018/2/layout/IconLabelList"/>
    <dgm:cxn modelId="{8B3280CA-99A3-41EB-B3FE-DEB59F428996}" type="presParOf" srcId="{148EF544-13BA-454B-B639-D6444C008A3B}" destId="{408C3F98-5883-4909-B569-A4706739D490}" srcOrd="3" destOrd="0" presId="urn:microsoft.com/office/officeart/2018/2/layout/IconLabelList"/>
    <dgm:cxn modelId="{5400E520-F63B-4C44-9D62-56798134734A}" type="presParOf" srcId="{148EF544-13BA-454B-B639-D6444C008A3B}" destId="{E3733B16-1D22-4936-897C-27FD764DB2F6}" srcOrd="4" destOrd="0" presId="urn:microsoft.com/office/officeart/2018/2/layout/IconLabelList"/>
    <dgm:cxn modelId="{D62731D3-55D0-4777-91D3-F817521C39A8}" type="presParOf" srcId="{E3733B16-1D22-4936-897C-27FD764DB2F6}" destId="{2F53F4F3-34C9-4F78-81F0-13884C6DE5C3}" srcOrd="0" destOrd="0" presId="urn:microsoft.com/office/officeart/2018/2/layout/IconLabelList"/>
    <dgm:cxn modelId="{23EC4C6B-C81D-4850-AA0E-E5F300F38464}" type="presParOf" srcId="{E3733B16-1D22-4936-897C-27FD764DB2F6}" destId="{92DC1E34-2A92-497C-B969-07D573047082}" srcOrd="1" destOrd="0" presId="urn:microsoft.com/office/officeart/2018/2/layout/IconLabelList"/>
    <dgm:cxn modelId="{898A9EEE-A28C-414C-B9FA-74A54AA3944C}" type="presParOf" srcId="{E3733B16-1D22-4936-897C-27FD764DB2F6}" destId="{24E1BF74-B095-4F73-99A5-5FF2FA1B97B2}" srcOrd="2" destOrd="0" presId="urn:microsoft.com/office/officeart/2018/2/layout/IconLabelList"/>
    <dgm:cxn modelId="{864D205C-5E65-407E-8AE9-195F3732A666}" type="presParOf" srcId="{148EF544-13BA-454B-B639-D6444C008A3B}" destId="{6327AC81-43D7-4E69-9872-3C30D8F7A1FF}" srcOrd="5" destOrd="0" presId="urn:microsoft.com/office/officeart/2018/2/layout/IconLabelList"/>
    <dgm:cxn modelId="{D38E7B2B-18CB-4B14-88CE-DD940866E3B5}" type="presParOf" srcId="{148EF544-13BA-454B-B639-D6444C008A3B}" destId="{2A02C4CE-D940-4573-8267-1557AD6E6DA6}" srcOrd="6" destOrd="0" presId="urn:microsoft.com/office/officeart/2018/2/layout/IconLabelList"/>
    <dgm:cxn modelId="{BC922F09-7AE6-4949-8A54-94DC3F90B129}" type="presParOf" srcId="{2A02C4CE-D940-4573-8267-1557AD6E6DA6}" destId="{25E5753D-F1D2-4C3A-B2BF-CE8D06105F35}" srcOrd="0" destOrd="0" presId="urn:microsoft.com/office/officeart/2018/2/layout/IconLabelList"/>
    <dgm:cxn modelId="{A5174294-EA03-459E-95DE-881E8B5936A7}" type="presParOf" srcId="{2A02C4CE-D940-4573-8267-1557AD6E6DA6}" destId="{F7766271-C9DB-40B4-88B5-F04F7C9C03CF}" srcOrd="1" destOrd="0" presId="urn:microsoft.com/office/officeart/2018/2/layout/IconLabelList"/>
    <dgm:cxn modelId="{F11C663C-CBFB-4CBB-94E5-F766A3D450E8}" type="presParOf" srcId="{2A02C4CE-D940-4573-8267-1557AD6E6DA6}" destId="{59BDFFEA-8623-46A0-805B-57B067081449}" srcOrd="2" destOrd="0" presId="urn:microsoft.com/office/officeart/2018/2/layout/IconLabelList"/>
    <dgm:cxn modelId="{1922F36D-8007-440A-B1C9-D1D8EB393238}" type="presParOf" srcId="{148EF544-13BA-454B-B639-D6444C008A3B}" destId="{698DD84E-5140-48B5-B1D7-5BDF4D4BB662}" srcOrd="7" destOrd="0" presId="urn:microsoft.com/office/officeart/2018/2/layout/IconLabelList"/>
    <dgm:cxn modelId="{4EEBC412-2C25-4069-A8A0-986C5994A1F0}" type="presParOf" srcId="{148EF544-13BA-454B-B639-D6444C008A3B}" destId="{8BA6E30C-0DDB-4D9C-AF08-F61D3B5FB3C1}" srcOrd="8" destOrd="0" presId="urn:microsoft.com/office/officeart/2018/2/layout/IconLabelList"/>
    <dgm:cxn modelId="{80B9FD99-B2DA-411A-872F-68691F166D98}" type="presParOf" srcId="{8BA6E30C-0DDB-4D9C-AF08-F61D3B5FB3C1}" destId="{927DAB49-A722-4250-A025-1B7EBCFF637E}" srcOrd="0" destOrd="0" presId="urn:microsoft.com/office/officeart/2018/2/layout/IconLabelList"/>
    <dgm:cxn modelId="{BF1B8915-503E-4E3B-8DA9-73FCE621D600}" type="presParOf" srcId="{8BA6E30C-0DDB-4D9C-AF08-F61D3B5FB3C1}" destId="{31FCD3CF-3D34-4B83-B208-E4D3E709FFE7}" srcOrd="1" destOrd="0" presId="urn:microsoft.com/office/officeart/2018/2/layout/IconLabelList"/>
    <dgm:cxn modelId="{11948B05-BBB6-44EE-991C-E65E438B2A0E}" type="presParOf" srcId="{8BA6E30C-0DDB-4D9C-AF08-F61D3B5FB3C1}" destId="{494D4F8F-5930-43CA-A0FA-4BDF339F439F}"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505072-4D77-4AAD-AC51-B012A1E118B7}">
      <dsp:nvSpPr>
        <dsp:cNvPr id="0" name=""/>
        <dsp:cNvSpPr/>
      </dsp:nvSpPr>
      <dsp:spPr>
        <a:xfrm>
          <a:off x="2448486" y="480"/>
          <a:ext cx="1058490" cy="68801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Manufacturing electronic devices</a:t>
          </a:r>
        </a:p>
      </dsp:txBody>
      <dsp:txXfrm>
        <a:off x="2482072" y="34066"/>
        <a:ext cx="991318" cy="620846"/>
      </dsp:txXfrm>
    </dsp:sp>
    <dsp:sp modelId="{C8F99FE5-0123-416C-AF71-FF923023D5D3}">
      <dsp:nvSpPr>
        <dsp:cNvPr id="0" name=""/>
        <dsp:cNvSpPr/>
      </dsp:nvSpPr>
      <dsp:spPr>
        <a:xfrm>
          <a:off x="1841313" y="344489"/>
          <a:ext cx="2272836" cy="2272836"/>
        </a:xfrm>
        <a:custGeom>
          <a:avLst/>
          <a:gdLst/>
          <a:ahLst/>
          <a:cxnLst/>
          <a:rect l="0" t="0" r="0" b="0"/>
          <a:pathLst>
            <a:path>
              <a:moveTo>
                <a:pt x="1811702" y="222395"/>
              </a:moveTo>
              <a:arcTo wR="1136418" hR="1136418" stAng="18387429" swAng="1633287"/>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EE903C1-5049-4787-81EB-A74585811295}">
      <dsp:nvSpPr>
        <dsp:cNvPr id="0" name=""/>
        <dsp:cNvSpPr/>
      </dsp:nvSpPr>
      <dsp:spPr>
        <a:xfrm>
          <a:off x="3584905" y="1136898"/>
          <a:ext cx="1058490" cy="68801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Storing data</a:t>
          </a:r>
        </a:p>
      </dsp:txBody>
      <dsp:txXfrm>
        <a:off x="3618491" y="1170484"/>
        <a:ext cx="991318" cy="620846"/>
      </dsp:txXfrm>
    </dsp:sp>
    <dsp:sp modelId="{9019CF01-39E5-42CF-8394-C35A90E61688}">
      <dsp:nvSpPr>
        <dsp:cNvPr id="0" name=""/>
        <dsp:cNvSpPr/>
      </dsp:nvSpPr>
      <dsp:spPr>
        <a:xfrm>
          <a:off x="1841313" y="344489"/>
          <a:ext cx="2272836" cy="2272836"/>
        </a:xfrm>
        <a:custGeom>
          <a:avLst/>
          <a:gdLst/>
          <a:ahLst/>
          <a:cxnLst/>
          <a:rect l="0" t="0" r="0" b="0"/>
          <a:pathLst>
            <a:path>
              <a:moveTo>
                <a:pt x="2155013" y="1640313"/>
              </a:moveTo>
              <a:arcTo wR="1136418" hR="1136418" stAng="1579284" swAng="1633287"/>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AE506C6-7BB8-4E2D-97FE-4A0DB55F0A80}">
      <dsp:nvSpPr>
        <dsp:cNvPr id="0" name=""/>
        <dsp:cNvSpPr/>
      </dsp:nvSpPr>
      <dsp:spPr>
        <a:xfrm>
          <a:off x="2448486" y="2273316"/>
          <a:ext cx="1058490" cy="68801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err="1"/>
            <a:t>Analysing</a:t>
          </a:r>
          <a:r>
            <a:rPr lang="en-US" sz="1100" kern="1200" dirty="0"/>
            <a:t> data</a:t>
          </a:r>
        </a:p>
      </dsp:txBody>
      <dsp:txXfrm>
        <a:off x="2482072" y="2306902"/>
        <a:ext cx="991318" cy="620846"/>
      </dsp:txXfrm>
    </dsp:sp>
    <dsp:sp modelId="{2EB56EB5-221B-4978-B8C1-E2D6585AC7B5}">
      <dsp:nvSpPr>
        <dsp:cNvPr id="0" name=""/>
        <dsp:cNvSpPr/>
      </dsp:nvSpPr>
      <dsp:spPr>
        <a:xfrm>
          <a:off x="1841313" y="344489"/>
          <a:ext cx="2272836" cy="2272836"/>
        </a:xfrm>
        <a:custGeom>
          <a:avLst/>
          <a:gdLst/>
          <a:ahLst/>
          <a:cxnLst/>
          <a:rect l="0" t="0" r="0" b="0"/>
          <a:pathLst>
            <a:path>
              <a:moveTo>
                <a:pt x="461134" y="2050441"/>
              </a:moveTo>
              <a:arcTo wR="1136418" hR="1136418" stAng="7587429" swAng="1633287"/>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94730CA-63E2-4BA0-A612-C3ACE5E4A0A2}">
      <dsp:nvSpPr>
        <dsp:cNvPr id="0" name=""/>
        <dsp:cNvSpPr/>
      </dsp:nvSpPr>
      <dsp:spPr>
        <a:xfrm>
          <a:off x="1312068" y="1136898"/>
          <a:ext cx="1058490" cy="688018"/>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Disposing electronic devices</a:t>
          </a:r>
        </a:p>
      </dsp:txBody>
      <dsp:txXfrm>
        <a:off x="1345654" y="1170484"/>
        <a:ext cx="991318" cy="620846"/>
      </dsp:txXfrm>
    </dsp:sp>
    <dsp:sp modelId="{53BFB953-9E1E-4F60-B883-6650DCED7AC2}">
      <dsp:nvSpPr>
        <dsp:cNvPr id="0" name=""/>
        <dsp:cNvSpPr/>
      </dsp:nvSpPr>
      <dsp:spPr>
        <a:xfrm>
          <a:off x="1841313" y="344489"/>
          <a:ext cx="2272836" cy="2272836"/>
        </a:xfrm>
        <a:custGeom>
          <a:avLst/>
          <a:gdLst/>
          <a:ahLst/>
          <a:cxnLst/>
          <a:rect l="0" t="0" r="0" b="0"/>
          <a:pathLst>
            <a:path>
              <a:moveTo>
                <a:pt x="117822" y="632523"/>
              </a:moveTo>
              <a:arcTo wR="1136418" hR="1136418" stAng="12379284" swAng="1633287"/>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2F694-D87B-429F-828B-855572364341}">
      <dsp:nvSpPr>
        <dsp:cNvPr id="0" name=""/>
        <dsp:cNvSpPr/>
      </dsp:nvSpPr>
      <dsp:spPr>
        <a:xfrm>
          <a:off x="0" y="2288"/>
          <a:ext cx="6364224" cy="115984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423844E-FB3C-46D1-8729-29C9099993E9}">
      <dsp:nvSpPr>
        <dsp:cNvPr id="0" name=""/>
        <dsp:cNvSpPr/>
      </dsp:nvSpPr>
      <dsp:spPr>
        <a:xfrm>
          <a:off x="350852" y="263253"/>
          <a:ext cx="637913" cy="63791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9A25151-67F0-4660-B276-460A4A9A1B86}">
      <dsp:nvSpPr>
        <dsp:cNvPr id="0" name=""/>
        <dsp:cNvSpPr/>
      </dsp:nvSpPr>
      <dsp:spPr>
        <a:xfrm>
          <a:off x="1339618" y="2288"/>
          <a:ext cx="5024605" cy="1159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750" tIns="122750" rIns="122750" bIns="122750" numCol="1" spcCol="1270" anchor="ctr" anchorCtr="0">
          <a:noAutofit/>
        </a:bodyPr>
        <a:lstStyle/>
        <a:p>
          <a:pPr marL="0" lvl="0" indent="0" algn="l" defTabSz="977900">
            <a:lnSpc>
              <a:spcPct val="90000"/>
            </a:lnSpc>
            <a:spcBef>
              <a:spcPct val="0"/>
            </a:spcBef>
            <a:spcAft>
              <a:spcPct val="35000"/>
            </a:spcAft>
            <a:buNone/>
          </a:pPr>
          <a:r>
            <a:rPr lang="it-IT" sz="2200" kern="1200"/>
            <a:t>Getting the numbers right </a:t>
          </a:r>
          <a:endParaRPr lang="en-US" sz="2200" kern="1200"/>
        </a:p>
      </dsp:txBody>
      <dsp:txXfrm>
        <a:off x="1339618" y="2288"/>
        <a:ext cx="5024605" cy="1159843"/>
      </dsp:txXfrm>
    </dsp:sp>
    <dsp:sp modelId="{69BA5397-B237-47DD-A68B-0A02B1ECC97D}">
      <dsp:nvSpPr>
        <dsp:cNvPr id="0" name=""/>
        <dsp:cNvSpPr/>
      </dsp:nvSpPr>
      <dsp:spPr>
        <a:xfrm>
          <a:off x="0" y="1452092"/>
          <a:ext cx="6364224" cy="115984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CE07C8-C92D-4359-867A-4AD64D924196}">
      <dsp:nvSpPr>
        <dsp:cNvPr id="0" name=""/>
        <dsp:cNvSpPr/>
      </dsp:nvSpPr>
      <dsp:spPr>
        <a:xfrm>
          <a:off x="350852" y="1713057"/>
          <a:ext cx="637913" cy="63791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1CFCC00-A838-4788-9A26-8B303EDEEB81}">
      <dsp:nvSpPr>
        <dsp:cNvPr id="0" name=""/>
        <dsp:cNvSpPr/>
      </dsp:nvSpPr>
      <dsp:spPr>
        <a:xfrm>
          <a:off x="1339618" y="1452092"/>
          <a:ext cx="5024605" cy="1159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750" tIns="122750" rIns="122750" bIns="122750" numCol="1" spcCol="1270" anchor="ctr" anchorCtr="0">
          <a:noAutofit/>
        </a:bodyPr>
        <a:lstStyle/>
        <a:p>
          <a:pPr marL="0" lvl="0" indent="0" algn="l" defTabSz="977900">
            <a:lnSpc>
              <a:spcPct val="90000"/>
            </a:lnSpc>
            <a:spcBef>
              <a:spcPct val="0"/>
            </a:spcBef>
            <a:spcAft>
              <a:spcPct val="35000"/>
            </a:spcAft>
            <a:buNone/>
          </a:pPr>
          <a:r>
            <a:rPr lang="it-IT" sz="2200" kern="1200"/>
            <a:t>Getting the balance  right</a:t>
          </a:r>
          <a:endParaRPr lang="en-US" sz="2200" kern="1200"/>
        </a:p>
      </dsp:txBody>
      <dsp:txXfrm>
        <a:off x="1339618" y="1452092"/>
        <a:ext cx="5024605" cy="1159843"/>
      </dsp:txXfrm>
    </dsp:sp>
    <dsp:sp modelId="{96D26761-6B43-4E48-8559-DF0A050A8A7B}">
      <dsp:nvSpPr>
        <dsp:cNvPr id="0" name=""/>
        <dsp:cNvSpPr/>
      </dsp:nvSpPr>
      <dsp:spPr>
        <a:xfrm>
          <a:off x="0" y="2901896"/>
          <a:ext cx="6364224" cy="115984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7D743B-8824-4104-A6A8-2C47269E462D}">
      <dsp:nvSpPr>
        <dsp:cNvPr id="0" name=""/>
        <dsp:cNvSpPr/>
      </dsp:nvSpPr>
      <dsp:spPr>
        <a:xfrm>
          <a:off x="350852" y="3162861"/>
          <a:ext cx="637913" cy="63791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9F4DA05-9746-4491-86E1-890826257C82}">
      <dsp:nvSpPr>
        <dsp:cNvPr id="0" name=""/>
        <dsp:cNvSpPr/>
      </dsp:nvSpPr>
      <dsp:spPr>
        <a:xfrm>
          <a:off x="1339618" y="2901896"/>
          <a:ext cx="5024605" cy="1159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750" tIns="122750" rIns="122750" bIns="122750" numCol="1" spcCol="1270" anchor="ctr" anchorCtr="0">
          <a:noAutofit/>
        </a:bodyPr>
        <a:lstStyle/>
        <a:p>
          <a:pPr marL="0" lvl="0" indent="0" algn="l" defTabSz="977900">
            <a:lnSpc>
              <a:spcPct val="90000"/>
            </a:lnSpc>
            <a:spcBef>
              <a:spcPct val="0"/>
            </a:spcBef>
            <a:spcAft>
              <a:spcPct val="35000"/>
            </a:spcAft>
            <a:buNone/>
          </a:pPr>
          <a:r>
            <a:rPr lang="it-IT" sz="2200" kern="1200"/>
            <a:t>Aligning values and enacting responsibilities</a:t>
          </a:r>
          <a:endParaRPr lang="en-US" sz="2200" kern="1200"/>
        </a:p>
      </dsp:txBody>
      <dsp:txXfrm>
        <a:off x="1339618" y="2901896"/>
        <a:ext cx="5024605" cy="1159843"/>
      </dsp:txXfrm>
    </dsp:sp>
    <dsp:sp modelId="{4FE09E0B-09C4-4280-91AB-64092D3BDB57}">
      <dsp:nvSpPr>
        <dsp:cNvPr id="0" name=""/>
        <dsp:cNvSpPr/>
      </dsp:nvSpPr>
      <dsp:spPr>
        <a:xfrm>
          <a:off x="0" y="4351700"/>
          <a:ext cx="6364224" cy="115984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A2B136-0CA0-4836-935C-6BCE22A7FFBD}">
      <dsp:nvSpPr>
        <dsp:cNvPr id="0" name=""/>
        <dsp:cNvSpPr/>
      </dsp:nvSpPr>
      <dsp:spPr>
        <a:xfrm>
          <a:off x="350852" y="4612665"/>
          <a:ext cx="637913" cy="63791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1016EB9-AE70-4DA5-9AB5-2A1848ED3261}">
      <dsp:nvSpPr>
        <dsp:cNvPr id="0" name=""/>
        <dsp:cNvSpPr/>
      </dsp:nvSpPr>
      <dsp:spPr>
        <a:xfrm>
          <a:off x="1339618" y="4351700"/>
          <a:ext cx="5024605" cy="1159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750" tIns="122750" rIns="122750" bIns="122750" numCol="1" spcCol="1270" anchor="ctr" anchorCtr="0">
          <a:noAutofit/>
        </a:bodyPr>
        <a:lstStyle/>
        <a:p>
          <a:pPr marL="0" lvl="0" indent="0" algn="l" defTabSz="977900">
            <a:lnSpc>
              <a:spcPct val="90000"/>
            </a:lnSpc>
            <a:spcBef>
              <a:spcPct val="0"/>
            </a:spcBef>
            <a:spcAft>
              <a:spcPct val="35000"/>
            </a:spcAft>
            <a:buNone/>
          </a:pPr>
          <a:r>
            <a:rPr lang="it-IT" sz="2200" kern="1200"/>
            <a:t>Reflecting on underlying values</a:t>
          </a:r>
          <a:endParaRPr lang="en-US" sz="2200" kern="1200"/>
        </a:p>
      </dsp:txBody>
      <dsp:txXfrm>
        <a:off x="1339618" y="4351700"/>
        <a:ext cx="5024605" cy="11598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16B6F6-329E-47F1-917A-574C83F89490}">
      <dsp:nvSpPr>
        <dsp:cNvPr id="0" name=""/>
        <dsp:cNvSpPr/>
      </dsp:nvSpPr>
      <dsp:spPr>
        <a:xfrm>
          <a:off x="404188" y="392973"/>
          <a:ext cx="657333" cy="65733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07340B-8F73-4528-B300-F47389EF01DF}">
      <dsp:nvSpPr>
        <dsp:cNvPr id="0" name=""/>
        <dsp:cNvSpPr/>
      </dsp:nvSpPr>
      <dsp:spPr>
        <a:xfrm>
          <a:off x="2484" y="1269498"/>
          <a:ext cx="1460742" cy="58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a:t>Access to knowledge production</a:t>
          </a:r>
          <a:endParaRPr lang="en-US" sz="1300" kern="1200"/>
        </a:p>
      </dsp:txBody>
      <dsp:txXfrm>
        <a:off x="2484" y="1269498"/>
        <a:ext cx="1460742" cy="584296"/>
      </dsp:txXfrm>
    </dsp:sp>
    <dsp:sp modelId="{5C20C6B8-830C-4341-87A4-05F4DE086A6F}">
      <dsp:nvSpPr>
        <dsp:cNvPr id="0" name=""/>
        <dsp:cNvSpPr/>
      </dsp:nvSpPr>
      <dsp:spPr>
        <a:xfrm>
          <a:off x="2120560" y="392973"/>
          <a:ext cx="657333" cy="65733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03E63C-26B4-4894-B59C-6F5827A27FF8}">
      <dsp:nvSpPr>
        <dsp:cNvPr id="0" name=""/>
        <dsp:cNvSpPr/>
      </dsp:nvSpPr>
      <dsp:spPr>
        <a:xfrm>
          <a:off x="1718856" y="1269498"/>
          <a:ext cx="1460742" cy="58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a:t>Open Infrastructure</a:t>
          </a:r>
          <a:endParaRPr lang="en-US" sz="1300" kern="1200"/>
        </a:p>
      </dsp:txBody>
      <dsp:txXfrm>
        <a:off x="1718856" y="1269498"/>
        <a:ext cx="1460742" cy="584296"/>
      </dsp:txXfrm>
    </dsp:sp>
    <dsp:sp modelId="{2F53F4F3-34C9-4F78-81F0-13884C6DE5C3}">
      <dsp:nvSpPr>
        <dsp:cNvPr id="0" name=""/>
        <dsp:cNvSpPr/>
      </dsp:nvSpPr>
      <dsp:spPr>
        <a:xfrm>
          <a:off x="3836933" y="392973"/>
          <a:ext cx="657333" cy="65733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E1BF74-B095-4F73-99A5-5FF2FA1B97B2}">
      <dsp:nvSpPr>
        <dsp:cNvPr id="0" name=""/>
        <dsp:cNvSpPr/>
      </dsp:nvSpPr>
      <dsp:spPr>
        <a:xfrm>
          <a:off x="3435228" y="1269498"/>
          <a:ext cx="1460742" cy="58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a:t>Responsible Metrics</a:t>
          </a:r>
          <a:endParaRPr lang="en-US" sz="1300" kern="1200"/>
        </a:p>
      </dsp:txBody>
      <dsp:txXfrm>
        <a:off x="3435228" y="1269498"/>
        <a:ext cx="1460742" cy="584296"/>
      </dsp:txXfrm>
    </dsp:sp>
    <dsp:sp modelId="{25E5753D-F1D2-4C3A-B2BF-CE8D06105F35}">
      <dsp:nvSpPr>
        <dsp:cNvPr id="0" name=""/>
        <dsp:cNvSpPr/>
      </dsp:nvSpPr>
      <dsp:spPr>
        <a:xfrm>
          <a:off x="5553305" y="392973"/>
          <a:ext cx="657333" cy="65733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BDFFEA-8623-46A0-805B-57B067081449}">
      <dsp:nvSpPr>
        <dsp:cNvPr id="0" name=""/>
        <dsp:cNvSpPr/>
      </dsp:nvSpPr>
      <dsp:spPr>
        <a:xfrm>
          <a:off x="5151600" y="1269498"/>
          <a:ext cx="1460742" cy="58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a:t>Inclusion in scholarly record</a:t>
          </a:r>
          <a:endParaRPr lang="en-US" sz="1300" kern="1200"/>
        </a:p>
      </dsp:txBody>
      <dsp:txXfrm>
        <a:off x="5151600" y="1269498"/>
        <a:ext cx="1460742" cy="584296"/>
      </dsp:txXfrm>
    </dsp:sp>
    <dsp:sp modelId="{927DAB49-A722-4250-A025-1B7EBCFF637E}">
      <dsp:nvSpPr>
        <dsp:cNvPr id="0" name=""/>
        <dsp:cNvSpPr/>
      </dsp:nvSpPr>
      <dsp:spPr>
        <a:xfrm>
          <a:off x="7269677" y="392973"/>
          <a:ext cx="657333" cy="65733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4D4F8F-5930-43CA-A0FA-4BDF339F439F}">
      <dsp:nvSpPr>
        <dsp:cNvPr id="0" name=""/>
        <dsp:cNvSpPr/>
      </dsp:nvSpPr>
      <dsp:spPr>
        <a:xfrm>
          <a:off x="6867973" y="1269498"/>
          <a:ext cx="1460742" cy="58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a:t>Reliability of the data </a:t>
          </a:r>
          <a:endParaRPr lang="en-US" sz="1300" kern="1200"/>
        </a:p>
      </dsp:txBody>
      <dsp:txXfrm>
        <a:off x="6867973" y="1269498"/>
        <a:ext cx="1460742" cy="584296"/>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190CF0-84E7-4E4E-B352-785628BB4EBC}" type="datetimeFigureOut">
              <a:rPr lang="en-US" smtClean="0"/>
              <a:t>1/25/24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7B1464-D33A-BF46-90BB-099994A92D74}" type="slidenum">
              <a:rPr lang="en-US" smtClean="0"/>
              <a:t>‹#›</a:t>
            </a:fld>
            <a:endParaRPr lang="en-US"/>
          </a:p>
        </p:txBody>
      </p:sp>
    </p:spTree>
    <p:extLst>
      <p:ext uri="{BB962C8B-B14F-4D97-AF65-F5344CB8AC3E}">
        <p14:creationId xmlns:p14="http://schemas.microsoft.com/office/powerpoint/2010/main" val="3171144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218C0E-EBC0-4363-B866-4FBE8A16C4C0}" type="slidenum">
              <a:rPr lang="en-US" smtClean="0"/>
              <a:pPr/>
              <a:t>1</a:t>
            </a:fld>
            <a:endParaRPr lang="en-US"/>
          </a:p>
        </p:txBody>
      </p:sp>
    </p:spTree>
    <p:extLst>
      <p:ext uri="{BB962C8B-B14F-4D97-AF65-F5344CB8AC3E}">
        <p14:creationId xmlns:p14="http://schemas.microsoft.com/office/powerpoint/2010/main" val="67680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800" kern="0" dirty="0" err="1">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Cathal</a:t>
            </a:r>
            <a:r>
              <a:rPr lang="en-GB" sz="1800" kern="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 Rogers is the Research Culture and Assessment Manager at the University of Manchester, which is a newly created role from 1</a:t>
            </a:r>
            <a:r>
              <a:rPr lang="en-GB" sz="1800" kern="0" baseline="3000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st</a:t>
            </a:r>
            <a:r>
              <a:rPr lang="en-GB" sz="1800" kern="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 January 2024. Previously to this </a:t>
            </a:r>
            <a:r>
              <a:rPr lang="en-GB" sz="1800" kern="0" dirty="0" err="1">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Cathal</a:t>
            </a:r>
            <a:r>
              <a:rPr lang="en-GB" sz="1800" kern="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 was Researcher Development Manager, working with PGRs and postdoctoral researchers to try and support their personal and career development in academia and beyond. Before joining Manchester, he was Research Policy and Governance Manager at Staffordshire University and was seconded by Research England as part of the REF 2021 Panel Secretariat. </a:t>
            </a:r>
            <a:r>
              <a:rPr lang="en-GB" sz="1800" kern="0" dirty="0" err="1">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Cathal’s</a:t>
            </a:r>
            <a:r>
              <a:rPr lang="en-GB" sz="1800" kern="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 PhD was in nineteenth century urban history, but his current research focusses on support for researchers returning from maternity leave.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3218C0E-EBC0-4363-B866-4FBE8A16C4C0}" type="slidenum">
              <a:rPr lang="en-US" smtClean="0"/>
              <a:pPr/>
              <a:t>12</a:t>
            </a:fld>
            <a:endParaRPr lang="en-US"/>
          </a:p>
        </p:txBody>
      </p:sp>
    </p:spTree>
    <p:extLst>
      <p:ext uri="{BB962C8B-B14F-4D97-AF65-F5344CB8AC3E}">
        <p14:creationId xmlns:p14="http://schemas.microsoft.com/office/powerpoint/2010/main" val="2157902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0" dirty="0">
                <a:solidFill>
                  <a:srgbClr val="000000"/>
                </a:solidFill>
                <a:effectLst/>
                <a:latin typeface="Avenir Next" panose="020B0503020202020204" pitchFamily="34" charset="0"/>
                <a:ea typeface="Times New Roman" panose="02020603050405020304" pitchFamily="18" charset="0"/>
                <a:cs typeface="Arial" panose="020B0604020202020204" pitchFamily="34" charset="0"/>
              </a:rPr>
              <a:t>Scott is the Head of the University of Manchester Office for Open Research. He has been involved in the development of scholarly communication services at Manchester since 2008. Alongside leading the Open Research Programme, he oversees the Library’s research support services: which include the Library's Open Access Service, Research Metrics Service, and Research Data Management services. Scott’s current main responsibility is the delivery of a roadmap of activities that will drive the creation of Open Research services and infrastructure across the entire University.</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3218C0E-EBC0-4363-B866-4FBE8A16C4C0}" type="slidenum">
              <a:rPr lang="en-US" smtClean="0"/>
              <a:pPr/>
              <a:t>13</a:t>
            </a:fld>
            <a:endParaRPr lang="en-US"/>
          </a:p>
        </p:txBody>
      </p:sp>
    </p:spTree>
    <p:extLst>
      <p:ext uri="{BB962C8B-B14F-4D97-AF65-F5344CB8AC3E}">
        <p14:creationId xmlns:p14="http://schemas.microsoft.com/office/powerpoint/2010/main" val="3158192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How green </a:t>
            </a:r>
            <a:r>
              <a:rPr lang="it-IT" dirty="0" err="1"/>
              <a:t>is</a:t>
            </a:r>
            <a:r>
              <a:rPr lang="it-IT" dirty="0"/>
              <a:t> open science?</a:t>
            </a:r>
          </a:p>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6590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it-IT" dirty="0"/>
              <a:t>I </a:t>
            </a:r>
            <a:r>
              <a:rPr lang="it-IT" dirty="0" err="1"/>
              <a:t>am</a:t>
            </a:r>
            <a:r>
              <a:rPr lang="it-IT" dirty="0"/>
              <a:t> </a:t>
            </a:r>
            <a:r>
              <a:rPr lang="it-IT" dirty="0" err="1"/>
              <a:t>here</a:t>
            </a:r>
            <a:r>
              <a:rPr lang="it-IT" dirty="0"/>
              <a:t> </a:t>
            </a:r>
            <a:r>
              <a:rPr lang="it-IT" dirty="0" err="1"/>
              <a:t>because</a:t>
            </a:r>
            <a:r>
              <a:rPr lang="it-IT" dirty="0"/>
              <a:t> in 2020 I </a:t>
            </a:r>
            <a:r>
              <a:rPr lang="it-IT" dirty="0" err="1"/>
              <a:t>wrote</a:t>
            </a:r>
            <a:r>
              <a:rPr lang="it-IT" dirty="0"/>
              <a:t> </a:t>
            </a:r>
            <a:r>
              <a:rPr lang="it-IT" dirty="0" err="1"/>
              <a:t>this</a:t>
            </a:r>
            <a:r>
              <a:rPr lang="it-IT" dirty="0"/>
              <a:t> </a:t>
            </a:r>
            <a:r>
              <a:rPr lang="it-IT" dirty="0" err="1"/>
              <a:t>paper</a:t>
            </a:r>
            <a:r>
              <a:rPr lang="it-IT" baseline="0" dirty="0"/>
              <a:t> </a:t>
            </a:r>
            <a:r>
              <a:rPr lang="it-IT" baseline="0" dirty="0" err="1"/>
              <a:t>together</a:t>
            </a:r>
            <a:r>
              <a:rPr lang="it-IT" baseline="0" dirty="0"/>
              <a:t> with </a:t>
            </a:r>
            <a:r>
              <a:rPr lang="it-IT" baseline="0" dirty="0" err="1"/>
              <a:t>my</a:t>
            </a:r>
            <a:r>
              <a:rPr lang="it-IT" baseline="0" dirty="0"/>
              <a:t> </a:t>
            </a:r>
            <a:r>
              <a:rPr lang="it-IT" baseline="0" dirty="0" err="1"/>
              <a:t>colleague</a:t>
            </a:r>
            <a:r>
              <a:rPr lang="it-IT" baseline="0" dirty="0"/>
              <a:t> </a:t>
            </a:r>
            <a:r>
              <a:rPr lang="it-IT" baseline="0" dirty="0" err="1"/>
              <a:t>Habby</a:t>
            </a:r>
            <a:r>
              <a:rPr lang="it-IT" baseline="0" dirty="0"/>
              <a:t> Samuel </a:t>
            </a:r>
            <a:r>
              <a:rPr lang="it-IT" baseline="0" dirty="0" err="1"/>
              <a:t>where</a:t>
            </a:r>
            <a:r>
              <a:rPr lang="it-IT" baseline="0" dirty="0"/>
              <a:t> </a:t>
            </a:r>
            <a:r>
              <a:rPr lang="it-IT" baseline="0" dirty="0" err="1"/>
              <a:t>we</a:t>
            </a:r>
            <a:r>
              <a:rPr lang="it-IT" baseline="0" dirty="0"/>
              <a:t> </a:t>
            </a:r>
            <a:r>
              <a:rPr lang="it-IT" baseline="0" dirty="0" err="1"/>
              <a:t>argue</a:t>
            </a:r>
            <a:r>
              <a:rPr lang="it-IT" baseline="0" dirty="0"/>
              <a:t> </a:t>
            </a:r>
            <a:r>
              <a:rPr lang="it-IT" baseline="0" dirty="0" err="1"/>
              <a:t>that</a:t>
            </a:r>
            <a:r>
              <a:rPr lang="it-IT" baseline="0" dirty="0"/>
              <a:t> </a:t>
            </a:r>
            <a:r>
              <a:rPr lang="it-IT" baseline="0" dirty="0" err="1"/>
              <a:t>responsible</a:t>
            </a:r>
            <a:r>
              <a:rPr lang="it-IT" baseline="0" dirty="0"/>
              <a:t> Open science </a:t>
            </a:r>
            <a:r>
              <a:rPr lang="it-IT" baseline="0" dirty="0" err="1"/>
              <a:t>should</a:t>
            </a:r>
            <a:r>
              <a:rPr lang="it-IT" baseline="0" dirty="0"/>
              <a:t> </a:t>
            </a:r>
            <a:r>
              <a:rPr lang="it-IT" baseline="0" dirty="0" err="1"/>
              <a:t>address</a:t>
            </a:r>
            <a:r>
              <a:rPr lang="it-IT" baseline="0" dirty="0"/>
              <a:t> </a:t>
            </a:r>
            <a:r>
              <a:rPr lang="it-IT" baseline="0" dirty="0" err="1"/>
              <a:t>its</a:t>
            </a:r>
            <a:r>
              <a:rPr lang="it-IT" baseline="0" dirty="0"/>
              <a:t> </a:t>
            </a:r>
            <a:r>
              <a:rPr lang="it-IT" baseline="0" dirty="0" err="1"/>
              <a:t>evnrionmental</a:t>
            </a:r>
            <a:r>
              <a:rPr lang="it-IT" baseline="0" dirty="0"/>
              <a:t> </a:t>
            </a:r>
            <a:r>
              <a:rPr lang="it-IT" baseline="0" dirty="0" err="1"/>
              <a:t>impacts</a:t>
            </a:r>
            <a:r>
              <a:rPr lang="it-IT" baseline="0" dirty="0"/>
              <a:t> and </a:t>
            </a:r>
            <a:r>
              <a:rPr lang="it-IT" baseline="0" dirty="0" err="1"/>
              <a:t>highlighted</a:t>
            </a:r>
            <a:r>
              <a:rPr lang="it-IT" baseline="0" dirty="0"/>
              <a:t> </a:t>
            </a:r>
            <a:r>
              <a:rPr lang="it-IT" baseline="0" dirty="0" err="1"/>
              <a:t>how</a:t>
            </a:r>
            <a:r>
              <a:rPr lang="it-IT" baseline="0" dirty="0"/>
              <a:t> in </a:t>
            </a:r>
            <a:r>
              <a:rPr lang="it-IT" baseline="0" dirty="0" err="1"/>
              <a:t>doing</a:t>
            </a:r>
            <a:r>
              <a:rPr lang="it-IT" baseline="0" dirty="0"/>
              <a:t> </a:t>
            </a:r>
            <a:r>
              <a:rPr lang="it-IT" baseline="0" dirty="0" err="1"/>
              <a:t>this</a:t>
            </a:r>
            <a:r>
              <a:rPr lang="it-IT" baseline="0" dirty="0"/>
              <a:t> </a:t>
            </a:r>
            <a:r>
              <a:rPr lang="it-IT" baseline="0" dirty="0" err="1"/>
              <a:t>there</a:t>
            </a:r>
            <a:r>
              <a:rPr lang="it-IT" baseline="0" dirty="0"/>
              <a:t> are </a:t>
            </a:r>
            <a:r>
              <a:rPr lang="it-IT" baseline="0" dirty="0" err="1"/>
              <a:t>not</a:t>
            </a:r>
            <a:r>
              <a:rPr lang="it-IT" baseline="0" dirty="0"/>
              <a:t> </a:t>
            </a:r>
            <a:r>
              <a:rPr lang="it-IT" baseline="0" dirty="0" err="1"/>
              <a:t>only</a:t>
            </a:r>
            <a:r>
              <a:rPr lang="it-IT" baseline="0" dirty="0"/>
              <a:t> </a:t>
            </a:r>
            <a:r>
              <a:rPr lang="it-IT" baseline="0" dirty="0" err="1"/>
              <a:t>practical</a:t>
            </a:r>
            <a:r>
              <a:rPr lang="it-IT" baseline="0" dirty="0"/>
              <a:t> </a:t>
            </a:r>
            <a:r>
              <a:rPr lang="it-IT" baseline="0" dirty="0" err="1"/>
              <a:t>but</a:t>
            </a:r>
            <a:r>
              <a:rPr lang="it-IT" baseline="0" dirty="0"/>
              <a:t> </a:t>
            </a:r>
            <a:r>
              <a:rPr lang="it-IT" baseline="0" dirty="0" err="1"/>
              <a:t>also</a:t>
            </a:r>
            <a:r>
              <a:rPr lang="it-IT" baseline="0" dirty="0"/>
              <a:t> </a:t>
            </a:r>
            <a:r>
              <a:rPr lang="it-IT" baseline="0" dirty="0" err="1"/>
              <a:t>ethical</a:t>
            </a:r>
            <a:r>
              <a:rPr lang="it-IT" baseline="0" dirty="0"/>
              <a:t> </a:t>
            </a:r>
            <a:r>
              <a:rPr lang="it-IT" baseline="0" dirty="0" err="1"/>
              <a:t>questions</a:t>
            </a:r>
            <a:r>
              <a:rPr lang="it-IT" baseline="0" dirty="0"/>
              <a:t> </a:t>
            </a:r>
            <a:r>
              <a:rPr lang="it-IT" baseline="0" dirty="0" err="1"/>
              <a:t>that</a:t>
            </a:r>
            <a:r>
              <a:rPr lang="it-IT" baseline="0" dirty="0"/>
              <a:t> </a:t>
            </a:r>
            <a:r>
              <a:rPr lang="it-IT" baseline="0" dirty="0" err="1"/>
              <a:t>arise</a:t>
            </a:r>
            <a:r>
              <a:rPr lang="it-IT" baseline="0" dirty="0"/>
              <a:t>.  </a:t>
            </a:r>
          </a:p>
          <a:p>
            <a:pPr marL="171450" indent="-171450">
              <a:buFont typeface="Arial" panose="020B0604020202020204" pitchFamily="34" charset="0"/>
              <a:buChar char="•"/>
            </a:pPr>
            <a:r>
              <a:rPr lang="it-IT" baseline="0" dirty="0" err="1"/>
              <a:t>This</a:t>
            </a:r>
            <a:r>
              <a:rPr lang="it-IT" baseline="0" dirty="0"/>
              <a:t> </a:t>
            </a:r>
            <a:r>
              <a:rPr lang="it-IT" baseline="0" dirty="0" err="1"/>
              <a:t>argument</a:t>
            </a:r>
            <a:r>
              <a:rPr lang="it-IT" baseline="0" dirty="0"/>
              <a:t> </a:t>
            </a:r>
            <a:r>
              <a:rPr lang="it-IT" baseline="0" dirty="0" err="1"/>
              <a:t>is</a:t>
            </a:r>
            <a:r>
              <a:rPr lang="it-IT" baseline="0" dirty="0"/>
              <a:t> part of a </a:t>
            </a:r>
            <a:r>
              <a:rPr lang="it-IT" baseline="0" dirty="0" err="1"/>
              <a:t>larger</a:t>
            </a:r>
            <a:r>
              <a:rPr lang="it-IT" baseline="0" dirty="0"/>
              <a:t> </a:t>
            </a:r>
            <a:r>
              <a:rPr lang="it-IT" baseline="0" dirty="0" err="1"/>
              <a:t>project</a:t>
            </a:r>
            <a:r>
              <a:rPr lang="it-IT" baseline="0" dirty="0"/>
              <a:t> </a:t>
            </a:r>
            <a:r>
              <a:rPr lang="it-IT" baseline="0" dirty="0" err="1"/>
              <a:t>where</a:t>
            </a:r>
            <a:r>
              <a:rPr lang="it-IT" baseline="0" dirty="0"/>
              <a:t> </a:t>
            </a:r>
            <a:r>
              <a:rPr lang="it-IT" baseline="0" dirty="0" err="1"/>
              <a:t>we</a:t>
            </a:r>
            <a:r>
              <a:rPr lang="it-IT" baseline="0" dirty="0"/>
              <a:t> </a:t>
            </a:r>
            <a:r>
              <a:rPr lang="it-IT" baseline="0" dirty="0" err="1"/>
              <a:t>were</a:t>
            </a:r>
            <a:r>
              <a:rPr lang="it-IT" baseline="0" dirty="0"/>
              <a:t> </a:t>
            </a:r>
            <a:r>
              <a:rPr lang="it-IT" baseline="0" dirty="0" err="1"/>
              <a:t>exploring</a:t>
            </a:r>
            <a:r>
              <a:rPr lang="it-IT" baseline="0" dirty="0"/>
              <a:t> the </a:t>
            </a:r>
            <a:r>
              <a:rPr lang="it-IT" baseline="0" dirty="0" err="1"/>
              <a:t>ethical</a:t>
            </a:r>
            <a:r>
              <a:rPr lang="it-IT" baseline="0" dirty="0"/>
              <a:t> </a:t>
            </a:r>
            <a:r>
              <a:rPr lang="it-IT" baseline="0" dirty="0" err="1"/>
              <a:t>challenges</a:t>
            </a:r>
            <a:r>
              <a:rPr lang="it-IT" baseline="0" dirty="0"/>
              <a:t> of </a:t>
            </a:r>
            <a:r>
              <a:rPr lang="it-IT" baseline="0" dirty="0" err="1"/>
              <a:t>assessing</a:t>
            </a:r>
            <a:r>
              <a:rPr lang="it-IT" baseline="0" dirty="0"/>
              <a:t> </a:t>
            </a:r>
            <a:r>
              <a:rPr lang="it-IT" baseline="0" dirty="0" err="1"/>
              <a:t>environmental</a:t>
            </a:r>
            <a:r>
              <a:rPr lang="it-IT" baseline="0" dirty="0"/>
              <a:t> </a:t>
            </a:r>
            <a:r>
              <a:rPr lang="it-IT" baseline="0" dirty="0" err="1"/>
              <a:t>impacts</a:t>
            </a:r>
            <a:r>
              <a:rPr lang="it-IT" baseline="0" dirty="0"/>
              <a:t> of </a:t>
            </a:r>
            <a:r>
              <a:rPr lang="it-IT" baseline="0" dirty="0" err="1"/>
              <a:t>digital</a:t>
            </a:r>
            <a:r>
              <a:rPr lang="it-IT" baseline="0" dirty="0"/>
              <a:t> societies. </a:t>
            </a:r>
          </a:p>
          <a:p>
            <a:pPr marL="171450" indent="-171450">
              <a:buFont typeface="Arial" panose="020B0604020202020204" pitchFamily="34" charset="0"/>
              <a:buChar char="•"/>
            </a:pPr>
            <a:r>
              <a:rPr lang="it-IT" baseline="0" dirty="0"/>
              <a:t>And </a:t>
            </a:r>
            <a:r>
              <a:rPr lang="it-IT" baseline="0" dirty="0" err="1"/>
              <a:t>This</a:t>
            </a:r>
            <a:r>
              <a:rPr lang="it-IT" baseline="0" dirty="0"/>
              <a:t> </a:t>
            </a:r>
            <a:r>
              <a:rPr lang="it-IT" baseline="0" dirty="0" err="1"/>
              <a:t>project</a:t>
            </a:r>
            <a:r>
              <a:rPr lang="it-IT" baseline="0" dirty="0"/>
              <a:t> </a:t>
            </a:r>
            <a:r>
              <a:rPr lang="it-IT" baseline="0" dirty="0" err="1"/>
              <a:t>startef</a:t>
            </a:r>
            <a:r>
              <a:rPr lang="it-IT" baseline="0" dirty="0"/>
              <a:t> from </a:t>
            </a:r>
            <a:r>
              <a:rPr lang="it-IT" baseline="0" dirty="0" err="1"/>
              <a:t>one</a:t>
            </a:r>
            <a:r>
              <a:rPr lang="it-IT" baseline="0" dirty="0"/>
              <a:t> </a:t>
            </a:r>
            <a:r>
              <a:rPr lang="it-IT" baseline="0" dirty="0" err="1"/>
              <a:t>realisation</a:t>
            </a:r>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4635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The fact that the infrastructure</a:t>
            </a:r>
            <a:r>
              <a:rPr lang="en-GB" baseline="0" dirty="0"/>
              <a:t> that make digital societies possible has a very material </a:t>
            </a:r>
            <a:r>
              <a:rPr lang="en-GB" baseline="0" dirty="0" err="1"/>
              <a:t>dimesion</a:t>
            </a:r>
            <a:r>
              <a:rPr lang="en-GB" baseline="0" dirty="0"/>
              <a:t>  made of cables, servers, computers, portable devices, wires, data centres and that this requires energy, emits toxins, uses and extracts natural resources, and pollutes the natural environment. </a:t>
            </a:r>
          </a:p>
          <a:p>
            <a:r>
              <a:rPr lang="en-GB" baseline="0" dirty="0"/>
              <a:t>This infrastructure that I am talking about is the same that enables open science</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A67C27-ACB4-134A-B8C8-47E28AA37FD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6594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it-IT" dirty="0"/>
              <a:t>I</a:t>
            </a:r>
            <a:r>
              <a:rPr lang="it-IT" baseline="0" dirty="0"/>
              <a:t> </a:t>
            </a:r>
            <a:r>
              <a:rPr lang="it-IT" baseline="0" dirty="0" err="1"/>
              <a:t>am</a:t>
            </a:r>
            <a:r>
              <a:rPr lang="it-IT" baseline="0" dirty="0"/>
              <a:t> </a:t>
            </a:r>
            <a:r>
              <a:rPr lang="it-IT" baseline="0" dirty="0" err="1"/>
              <a:t>talking</a:t>
            </a:r>
            <a:r>
              <a:rPr lang="it-IT" baseline="0" dirty="0"/>
              <a:t> </a:t>
            </a:r>
            <a:r>
              <a:rPr lang="it-IT" baseline="0" dirty="0" err="1"/>
              <a:t>here</a:t>
            </a:r>
            <a:r>
              <a:rPr lang="it-IT" baseline="0" dirty="0"/>
              <a:t> </a:t>
            </a:r>
            <a:r>
              <a:rPr lang="it-IT" baseline="0" dirty="0" err="1"/>
              <a:t>about</a:t>
            </a:r>
            <a:r>
              <a:rPr lang="it-IT" baseline="0" dirty="0"/>
              <a:t> </a:t>
            </a:r>
            <a:r>
              <a:rPr lang="it-IT" baseline="0" dirty="0" err="1"/>
              <a:t>environmental</a:t>
            </a:r>
            <a:r>
              <a:rPr lang="it-IT" baseline="0" dirty="0"/>
              <a:t> </a:t>
            </a:r>
            <a:r>
              <a:rPr lang="it-IT" baseline="0" dirty="0" err="1"/>
              <a:t>impacts</a:t>
            </a:r>
            <a:r>
              <a:rPr lang="it-IT" baseline="0" dirty="0"/>
              <a:t> </a:t>
            </a:r>
            <a:r>
              <a:rPr lang="it-IT" baseline="0" dirty="0" err="1"/>
              <a:t>at</a:t>
            </a:r>
            <a:r>
              <a:rPr lang="it-IT" baseline="0" dirty="0"/>
              <a:t> </a:t>
            </a:r>
            <a:r>
              <a:rPr lang="it-IT" baseline="0" dirty="0" err="1"/>
              <a:t>different</a:t>
            </a:r>
            <a:r>
              <a:rPr lang="it-IT" baseline="0" dirty="0"/>
              <a:t> </a:t>
            </a:r>
            <a:r>
              <a:rPr lang="it-IT" baseline="0" dirty="0" err="1"/>
              <a:t>stages</a:t>
            </a:r>
            <a:r>
              <a:rPr lang="it-IT" baseline="0" dirty="0"/>
              <a:t> of the </a:t>
            </a:r>
            <a:r>
              <a:rPr lang="it-IT" baseline="0" dirty="0" err="1"/>
              <a:t>lifecyle</a:t>
            </a:r>
            <a:r>
              <a:rPr lang="it-IT" baseline="0" dirty="0"/>
              <a:t> of </a:t>
            </a:r>
            <a:r>
              <a:rPr lang="it-IT" baseline="0" dirty="0" err="1"/>
              <a:t>such</a:t>
            </a:r>
            <a:r>
              <a:rPr lang="it-IT" baseline="0" dirty="0"/>
              <a:t> </a:t>
            </a:r>
            <a:r>
              <a:rPr lang="it-IT" baseline="0" dirty="0" err="1"/>
              <a:t>infrastructures</a:t>
            </a:r>
            <a:r>
              <a:rPr lang="it-IT" baseline="0" dirty="0"/>
              <a:t>, for </a:t>
            </a:r>
            <a:r>
              <a:rPr lang="it-IT" baseline="0" dirty="0" err="1"/>
              <a:t>example</a:t>
            </a:r>
            <a:r>
              <a:rPr lang="it-IT" baseline="0" dirty="0"/>
              <a:t> the </a:t>
            </a:r>
            <a:r>
              <a:rPr lang="it-IT" baseline="0" dirty="0" err="1"/>
              <a:t>impacts</a:t>
            </a:r>
            <a:r>
              <a:rPr lang="it-IT" baseline="0" dirty="0"/>
              <a:t> of manufacturing the </a:t>
            </a:r>
            <a:r>
              <a:rPr lang="it-IT" baseline="0" dirty="0" err="1"/>
              <a:t>devices</a:t>
            </a:r>
            <a:r>
              <a:rPr lang="it-IT" baseline="0" dirty="0"/>
              <a:t> (</a:t>
            </a:r>
            <a:r>
              <a:rPr lang="it-IT" baseline="0" dirty="0" err="1"/>
              <a:t>such</a:t>
            </a:r>
            <a:r>
              <a:rPr lang="it-IT" baseline="0" dirty="0"/>
              <a:t> </a:t>
            </a:r>
            <a:r>
              <a:rPr lang="it-IT" baseline="0" dirty="0" err="1"/>
              <a:t>as</a:t>
            </a:r>
            <a:r>
              <a:rPr lang="it-IT" baseline="0" dirty="0"/>
              <a:t> </a:t>
            </a:r>
            <a:r>
              <a:rPr lang="it-IT" baseline="0" dirty="0" err="1"/>
              <a:t>computers</a:t>
            </a:r>
            <a:r>
              <a:rPr lang="it-IT" baseline="0" dirty="0"/>
              <a:t>) </a:t>
            </a:r>
            <a:r>
              <a:rPr lang="it-IT" baseline="0" dirty="0" err="1"/>
              <a:t>not</a:t>
            </a:r>
            <a:r>
              <a:rPr lang="it-IT" baseline="0" dirty="0"/>
              <a:t> </a:t>
            </a:r>
            <a:r>
              <a:rPr lang="it-IT" baseline="0" dirty="0" err="1"/>
              <a:t>only</a:t>
            </a:r>
            <a:r>
              <a:rPr lang="it-IT" baseline="0" dirty="0"/>
              <a:t> in </a:t>
            </a:r>
            <a:r>
              <a:rPr lang="it-IT" baseline="0" dirty="0" err="1"/>
              <a:t>terms</a:t>
            </a:r>
            <a:r>
              <a:rPr lang="it-IT" baseline="0" dirty="0"/>
              <a:t> of </a:t>
            </a:r>
            <a:r>
              <a:rPr lang="it-IT" baseline="0" dirty="0" err="1"/>
              <a:t>energy</a:t>
            </a:r>
            <a:r>
              <a:rPr lang="it-IT" baseline="0" dirty="0"/>
              <a:t> </a:t>
            </a:r>
            <a:r>
              <a:rPr lang="it-IT" baseline="0" dirty="0" err="1"/>
              <a:t>costs</a:t>
            </a:r>
            <a:r>
              <a:rPr lang="it-IT" baseline="0" dirty="0"/>
              <a:t> of manufacturing </a:t>
            </a:r>
            <a:r>
              <a:rPr lang="it-IT" baseline="0" dirty="0" err="1"/>
              <a:t>but</a:t>
            </a:r>
            <a:r>
              <a:rPr lang="it-IT" baseline="0" dirty="0"/>
              <a:t> </a:t>
            </a:r>
            <a:r>
              <a:rPr lang="it-IT" baseline="0" dirty="0" err="1"/>
              <a:t>also</a:t>
            </a:r>
            <a:r>
              <a:rPr lang="it-IT" baseline="0" dirty="0"/>
              <a:t> in </a:t>
            </a:r>
            <a:r>
              <a:rPr lang="it-IT" baseline="0" dirty="0" err="1"/>
              <a:t>terms</a:t>
            </a:r>
            <a:r>
              <a:rPr lang="it-IT" baseline="0" dirty="0"/>
              <a:t> of </a:t>
            </a:r>
            <a:r>
              <a:rPr lang="it-IT" baseline="0" dirty="0" err="1"/>
              <a:t>miniming</a:t>
            </a:r>
            <a:r>
              <a:rPr lang="it-IT" baseline="0" dirty="0"/>
              <a:t> </a:t>
            </a:r>
            <a:r>
              <a:rPr lang="it-IT" baseline="0" dirty="0" err="1"/>
              <a:t>materials</a:t>
            </a:r>
            <a:r>
              <a:rPr lang="it-IT" baseline="0" dirty="0"/>
              <a:t> </a:t>
            </a:r>
            <a:r>
              <a:rPr lang="it-IT" baseline="0" dirty="0" err="1"/>
              <a:t>such</a:t>
            </a:r>
            <a:r>
              <a:rPr lang="it-IT" baseline="0" dirty="0"/>
              <a:t> </a:t>
            </a:r>
            <a:r>
              <a:rPr lang="it-IT" baseline="0" dirty="0" err="1"/>
              <a:t>as</a:t>
            </a:r>
            <a:r>
              <a:rPr lang="it-IT" baseline="0" dirty="0"/>
              <a:t> </a:t>
            </a:r>
            <a:r>
              <a:rPr lang="it-IT" baseline="0" dirty="0" err="1"/>
              <a:t>gold</a:t>
            </a:r>
            <a:r>
              <a:rPr lang="it-IT" baseline="0" dirty="0"/>
              <a:t>, </a:t>
            </a:r>
            <a:r>
              <a:rPr lang="it-IT" baseline="0" dirty="0" err="1"/>
              <a:t>lithium</a:t>
            </a:r>
            <a:r>
              <a:rPr lang="it-IT" baseline="0" dirty="0"/>
              <a:t> or </a:t>
            </a:r>
            <a:r>
              <a:rPr lang="it-IT" baseline="0" dirty="0" err="1"/>
              <a:t>tantalum</a:t>
            </a:r>
            <a:r>
              <a:rPr lang="it-IT" baseline="0" dirty="0"/>
              <a:t> </a:t>
            </a:r>
            <a:r>
              <a:rPr lang="it-IT" baseline="0" dirty="0" err="1"/>
              <a:t>often</a:t>
            </a:r>
            <a:r>
              <a:rPr lang="it-IT" baseline="0" dirty="0"/>
              <a:t> </a:t>
            </a:r>
            <a:r>
              <a:rPr lang="it-IT" baseline="0" dirty="0" err="1"/>
              <a:t>extracted</a:t>
            </a:r>
            <a:r>
              <a:rPr lang="it-IT" baseline="0" dirty="0"/>
              <a:t> in </a:t>
            </a:r>
            <a:r>
              <a:rPr lang="it-IT" baseline="0" dirty="0" err="1"/>
              <a:t>informal</a:t>
            </a:r>
            <a:r>
              <a:rPr lang="it-IT" baseline="0" dirty="0"/>
              <a:t> </a:t>
            </a:r>
            <a:r>
              <a:rPr lang="it-IT" baseline="0" dirty="0" err="1"/>
              <a:t>mines</a:t>
            </a:r>
            <a:r>
              <a:rPr lang="it-IT" baseline="0" dirty="0"/>
              <a:t> with </a:t>
            </a:r>
            <a:r>
              <a:rPr lang="it-IT" baseline="0" dirty="0" err="1"/>
              <a:t>profoundly</a:t>
            </a:r>
            <a:r>
              <a:rPr lang="it-IT" baseline="0" dirty="0"/>
              <a:t> negative </a:t>
            </a:r>
            <a:r>
              <a:rPr lang="it-IT" baseline="0" dirty="0" err="1"/>
              <a:t>consequences</a:t>
            </a:r>
            <a:r>
              <a:rPr lang="it-IT" baseline="0" dirty="0"/>
              <a:t> for the </a:t>
            </a:r>
            <a:r>
              <a:rPr lang="it-IT" baseline="0" dirty="0" err="1"/>
              <a:t>land</a:t>
            </a:r>
            <a:r>
              <a:rPr lang="it-IT" baseline="0" dirty="0"/>
              <a:t> and the </a:t>
            </a:r>
            <a:r>
              <a:rPr lang="it-IT" baseline="0" dirty="0" err="1"/>
              <a:t>workers</a:t>
            </a:r>
            <a:r>
              <a:rPr lang="it-IT" baseline="0" dirty="0"/>
              <a:t> </a:t>
            </a:r>
          </a:p>
          <a:p>
            <a:endParaRPr lang="it-IT" baseline="0" dirty="0"/>
          </a:p>
          <a:p>
            <a:r>
              <a:rPr lang="it-IT" baseline="0" dirty="0"/>
              <a:t>I </a:t>
            </a:r>
            <a:r>
              <a:rPr lang="it-IT" baseline="0" dirty="0" err="1"/>
              <a:t>am</a:t>
            </a:r>
            <a:r>
              <a:rPr lang="it-IT" baseline="0" dirty="0"/>
              <a:t> </a:t>
            </a:r>
            <a:r>
              <a:rPr lang="it-IT" baseline="0" dirty="0" err="1"/>
              <a:t>talking</a:t>
            </a:r>
            <a:r>
              <a:rPr lang="it-IT" baseline="0" dirty="0"/>
              <a:t> </a:t>
            </a:r>
            <a:r>
              <a:rPr lang="it-IT" baseline="0" dirty="0" err="1"/>
              <a:t>about</a:t>
            </a:r>
            <a:r>
              <a:rPr lang="it-IT" baseline="0" dirty="0"/>
              <a:t> the impact of data centres </a:t>
            </a:r>
            <a:r>
              <a:rPr lang="it-IT" baseline="0" dirty="0" err="1"/>
              <a:t>where</a:t>
            </a:r>
            <a:r>
              <a:rPr lang="it-IT" baseline="0" dirty="0"/>
              <a:t> data </a:t>
            </a:r>
            <a:r>
              <a:rPr lang="it-IT" baseline="0" dirty="0" err="1"/>
              <a:t>is</a:t>
            </a:r>
            <a:r>
              <a:rPr lang="it-IT" baseline="0" dirty="0"/>
              <a:t> </a:t>
            </a:r>
            <a:r>
              <a:rPr lang="it-IT" baseline="0" dirty="0" err="1"/>
              <a:t>stored</a:t>
            </a:r>
            <a:r>
              <a:rPr lang="it-IT" baseline="0" dirty="0"/>
              <a:t>.  </a:t>
            </a:r>
            <a:r>
              <a:rPr lang="it-IT" baseline="0" dirty="0" err="1"/>
              <a:t>not</a:t>
            </a:r>
            <a:r>
              <a:rPr lang="it-IT" baseline="0" dirty="0"/>
              <a:t> </a:t>
            </a:r>
            <a:r>
              <a:rPr lang="it-IT" baseline="0" dirty="0" err="1"/>
              <a:t>only</a:t>
            </a:r>
            <a:r>
              <a:rPr lang="it-IT" baseline="0" dirty="0"/>
              <a:t> in </a:t>
            </a:r>
            <a:r>
              <a:rPr lang="it-IT" baseline="0" dirty="0" err="1"/>
              <a:t>terms</a:t>
            </a:r>
            <a:r>
              <a:rPr lang="it-IT" baseline="0" dirty="0"/>
              <a:t>  </a:t>
            </a:r>
            <a:r>
              <a:rPr lang="it-IT" baseline="0" dirty="0" err="1"/>
              <a:t>energy</a:t>
            </a:r>
            <a:r>
              <a:rPr lang="it-IT" baseline="0" dirty="0"/>
              <a:t> </a:t>
            </a:r>
            <a:r>
              <a:rPr lang="it-IT" baseline="0" dirty="0" err="1"/>
              <a:t>used</a:t>
            </a:r>
            <a:r>
              <a:rPr lang="it-IT" baseline="0" dirty="0"/>
              <a:t> to </a:t>
            </a:r>
            <a:r>
              <a:rPr lang="it-IT" baseline="0" dirty="0" err="1"/>
              <a:t>keep</a:t>
            </a:r>
            <a:r>
              <a:rPr lang="it-IT" baseline="0" dirty="0"/>
              <a:t> the </a:t>
            </a:r>
            <a:r>
              <a:rPr lang="it-IT" baseline="0" dirty="0" err="1"/>
              <a:t>structure</a:t>
            </a:r>
            <a:r>
              <a:rPr lang="it-IT" baseline="0" dirty="0"/>
              <a:t> </a:t>
            </a:r>
            <a:r>
              <a:rPr lang="it-IT" baseline="0" dirty="0" err="1"/>
              <a:t>going</a:t>
            </a:r>
            <a:r>
              <a:rPr lang="it-IT" baseline="0" dirty="0"/>
              <a:t>, </a:t>
            </a:r>
            <a:r>
              <a:rPr lang="it-IT" baseline="0" dirty="0" err="1"/>
              <a:t>but</a:t>
            </a:r>
            <a:r>
              <a:rPr lang="it-IT" baseline="0" dirty="0"/>
              <a:t> </a:t>
            </a:r>
            <a:r>
              <a:rPr lang="it-IT" baseline="0" dirty="0" err="1"/>
              <a:t>also</a:t>
            </a:r>
            <a:r>
              <a:rPr lang="it-IT" baseline="0" dirty="0"/>
              <a:t> the </a:t>
            </a:r>
            <a:r>
              <a:rPr lang="it-IT" baseline="0" dirty="0" err="1"/>
              <a:t>one</a:t>
            </a:r>
            <a:r>
              <a:rPr lang="it-IT" baseline="0" dirty="0"/>
              <a:t> </a:t>
            </a:r>
            <a:r>
              <a:rPr lang="it-IT" baseline="0" dirty="0" err="1"/>
              <a:t>that</a:t>
            </a:r>
            <a:r>
              <a:rPr lang="it-IT" baseline="0" dirty="0"/>
              <a:t> </a:t>
            </a:r>
            <a:r>
              <a:rPr lang="it-IT" baseline="0" dirty="0" err="1"/>
              <a:t>is</a:t>
            </a:r>
            <a:r>
              <a:rPr lang="it-IT" baseline="0" dirty="0"/>
              <a:t> </a:t>
            </a:r>
            <a:r>
              <a:rPr lang="it-IT" baseline="0" dirty="0" err="1"/>
              <a:t>needed</a:t>
            </a:r>
            <a:r>
              <a:rPr lang="it-IT" baseline="0" dirty="0"/>
              <a:t> in </a:t>
            </a:r>
            <a:r>
              <a:rPr lang="it-IT" baseline="0" dirty="0" err="1"/>
              <a:t>order</a:t>
            </a:r>
            <a:r>
              <a:rPr lang="it-IT" baseline="0" dirty="0"/>
              <a:t> to </a:t>
            </a:r>
            <a:r>
              <a:rPr lang="it-IT" baseline="0" dirty="0" err="1"/>
              <a:t>keep</a:t>
            </a:r>
            <a:r>
              <a:rPr lang="it-IT" baseline="0" dirty="0"/>
              <a:t> </a:t>
            </a:r>
            <a:r>
              <a:rPr lang="it-IT" baseline="0" dirty="0" err="1"/>
              <a:t>systmes</a:t>
            </a:r>
            <a:r>
              <a:rPr lang="it-IT" baseline="0" dirty="0"/>
              <a:t> cool, the  use of water for </a:t>
            </a:r>
            <a:r>
              <a:rPr lang="it-IT" baseline="0" dirty="0" err="1"/>
              <a:t>these</a:t>
            </a:r>
            <a:r>
              <a:rPr lang="it-IT" baseline="0" dirty="0"/>
              <a:t> </a:t>
            </a:r>
            <a:r>
              <a:rPr lang="it-IT" baseline="0" dirty="0" err="1"/>
              <a:t>purposes</a:t>
            </a:r>
            <a:r>
              <a:rPr lang="it-IT" baseline="0" dirty="0"/>
              <a:t> </a:t>
            </a:r>
            <a:r>
              <a:rPr lang="it-IT" baseline="0" dirty="0" err="1"/>
              <a:t>as</a:t>
            </a:r>
            <a:r>
              <a:rPr lang="it-IT" baseline="0" dirty="0"/>
              <a:t> </a:t>
            </a:r>
            <a:r>
              <a:rPr lang="it-IT" baseline="0" dirty="0" err="1"/>
              <a:t>well</a:t>
            </a:r>
            <a:r>
              <a:rPr lang="it-IT" baseline="0" dirty="0"/>
              <a:t> </a:t>
            </a:r>
            <a:r>
              <a:rPr lang="it-IT" baseline="0" dirty="0" err="1"/>
              <a:t>as</a:t>
            </a:r>
            <a:r>
              <a:rPr lang="it-IT" baseline="0" dirty="0"/>
              <a:t> the use of </a:t>
            </a:r>
            <a:r>
              <a:rPr lang="it-IT" baseline="0" dirty="0" err="1"/>
              <a:t>oil</a:t>
            </a:r>
            <a:r>
              <a:rPr lang="it-IT" baseline="0" dirty="0"/>
              <a:t> </a:t>
            </a:r>
            <a:r>
              <a:rPr lang="it-IT" baseline="0" dirty="0" err="1"/>
              <a:t>fuelled</a:t>
            </a:r>
            <a:r>
              <a:rPr lang="it-IT" baseline="0" dirty="0"/>
              <a:t> back up </a:t>
            </a:r>
            <a:r>
              <a:rPr lang="it-IT" baseline="0" dirty="0" err="1"/>
              <a:t>generators</a:t>
            </a:r>
            <a:r>
              <a:rPr lang="it-IT" baseline="0" dirty="0"/>
              <a:t>, and the </a:t>
            </a:r>
            <a:r>
              <a:rPr lang="it-IT" baseline="0" dirty="0" err="1"/>
              <a:t>extensive</a:t>
            </a:r>
            <a:r>
              <a:rPr lang="it-IT" baseline="0" dirty="0"/>
              <a:t> </a:t>
            </a:r>
            <a:r>
              <a:rPr lang="it-IT" baseline="0" dirty="0" err="1"/>
              <a:t>land</a:t>
            </a:r>
            <a:r>
              <a:rPr lang="it-IT" baseline="0" dirty="0"/>
              <a:t> </a:t>
            </a:r>
            <a:r>
              <a:rPr lang="it-IT" baseline="0" dirty="0" err="1"/>
              <a:t>coverage</a:t>
            </a:r>
            <a:r>
              <a:rPr lang="it-IT" baseline="0" dirty="0"/>
              <a:t> of </a:t>
            </a:r>
            <a:r>
              <a:rPr lang="it-IT" baseline="0" dirty="0" err="1"/>
              <a:t>these</a:t>
            </a:r>
            <a:r>
              <a:rPr lang="it-IT" baseline="0" dirty="0"/>
              <a:t> </a:t>
            </a:r>
            <a:r>
              <a:rPr lang="it-IT" baseline="0" dirty="0" err="1"/>
              <a:t>buildings</a:t>
            </a:r>
            <a:r>
              <a:rPr lang="it-IT" baseline="0" dirty="0"/>
              <a:t>. </a:t>
            </a:r>
          </a:p>
          <a:p>
            <a:endParaRPr lang="it-IT" baseline="0" dirty="0"/>
          </a:p>
          <a:p>
            <a:r>
              <a:rPr lang="it-IT" baseline="0" dirty="0"/>
              <a:t>I </a:t>
            </a:r>
            <a:r>
              <a:rPr lang="it-IT" baseline="0" dirty="0" err="1"/>
              <a:t>am</a:t>
            </a:r>
            <a:r>
              <a:rPr lang="it-IT" baseline="0" dirty="0"/>
              <a:t> </a:t>
            </a:r>
            <a:r>
              <a:rPr lang="it-IT" baseline="0" dirty="0" err="1"/>
              <a:t>talking</a:t>
            </a:r>
            <a:r>
              <a:rPr lang="it-IT" baseline="0" dirty="0"/>
              <a:t> </a:t>
            </a:r>
            <a:r>
              <a:rPr lang="it-IT" baseline="0" dirty="0" err="1"/>
              <a:t>about</a:t>
            </a:r>
            <a:r>
              <a:rPr lang="it-IT" baseline="0" dirty="0"/>
              <a:t> the processing and </a:t>
            </a:r>
            <a:r>
              <a:rPr lang="it-IT" baseline="0" dirty="0" err="1"/>
              <a:t>analysis</a:t>
            </a:r>
            <a:r>
              <a:rPr lang="it-IT" baseline="0" dirty="0"/>
              <a:t> of the data </a:t>
            </a:r>
            <a:r>
              <a:rPr lang="it-IT" baseline="0" dirty="0" err="1"/>
              <a:t>that</a:t>
            </a:r>
            <a:r>
              <a:rPr lang="it-IT" baseline="0" dirty="0"/>
              <a:t> </a:t>
            </a:r>
            <a:r>
              <a:rPr lang="it-IT" baseline="0" dirty="0" err="1"/>
              <a:t>is</a:t>
            </a:r>
            <a:r>
              <a:rPr lang="it-IT" baseline="0" dirty="0"/>
              <a:t> </a:t>
            </a:r>
            <a:r>
              <a:rPr lang="it-IT" baseline="0" dirty="0" err="1"/>
              <a:t>stored</a:t>
            </a:r>
            <a:r>
              <a:rPr lang="it-IT" baseline="0" dirty="0"/>
              <a:t> and </a:t>
            </a:r>
            <a:r>
              <a:rPr lang="it-IT" baseline="0" dirty="0" err="1"/>
              <a:t>how</a:t>
            </a:r>
            <a:r>
              <a:rPr lang="it-IT" baseline="0" dirty="0"/>
              <a:t> </a:t>
            </a:r>
            <a:r>
              <a:rPr lang="it-IT" baseline="0" dirty="0" err="1"/>
              <a:t>this</a:t>
            </a:r>
            <a:r>
              <a:rPr lang="it-IT" baseline="0" dirty="0"/>
              <a:t> </a:t>
            </a:r>
            <a:r>
              <a:rPr lang="it-IT" baseline="0" dirty="0" err="1"/>
              <a:t>is</a:t>
            </a:r>
            <a:r>
              <a:rPr lang="it-IT" baseline="0" dirty="0"/>
              <a:t> </a:t>
            </a:r>
            <a:r>
              <a:rPr lang="it-IT" baseline="0" dirty="0" err="1"/>
              <a:t>often</a:t>
            </a:r>
            <a:r>
              <a:rPr lang="it-IT" baseline="0" dirty="0"/>
              <a:t> </a:t>
            </a:r>
            <a:r>
              <a:rPr lang="it-IT" baseline="0" dirty="0" err="1"/>
              <a:t>done</a:t>
            </a:r>
            <a:r>
              <a:rPr lang="it-IT" baseline="0" dirty="0"/>
              <a:t> </a:t>
            </a:r>
            <a:r>
              <a:rPr lang="it-IT" baseline="0" dirty="0" err="1"/>
              <a:t>through</a:t>
            </a:r>
            <a:r>
              <a:rPr lang="it-IT" baseline="0" dirty="0"/>
              <a:t> </a:t>
            </a:r>
            <a:r>
              <a:rPr lang="it-IT" baseline="0" dirty="0" err="1"/>
              <a:t>energy</a:t>
            </a:r>
            <a:r>
              <a:rPr lang="it-IT" baseline="0" dirty="0"/>
              <a:t> intensive machine </a:t>
            </a:r>
            <a:r>
              <a:rPr lang="it-IT" baseline="0" dirty="0" err="1"/>
              <a:t>learning</a:t>
            </a:r>
            <a:r>
              <a:rPr lang="it-IT" baseline="0" dirty="0"/>
              <a:t> </a:t>
            </a:r>
            <a:r>
              <a:rPr lang="it-IT" baseline="0" dirty="0" err="1"/>
              <a:t>models</a:t>
            </a:r>
            <a:r>
              <a:rPr lang="it-IT" baseline="0" dirty="0"/>
              <a:t>. </a:t>
            </a:r>
            <a:r>
              <a:rPr lang="it-IT" baseline="0" dirty="0" err="1"/>
              <a:t>This</a:t>
            </a:r>
            <a:r>
              <a:rPr lang="it-IT" baseline="0" dirty="0"/>
              <a:t> </a:t>
            </a:r>
            <a:r>
              <a:rPr lang="it-IT" baseline="0" dirty="0" err="1"/>
              <a:t>is</a:t>
            </a:r>
            <a:r>
              <a:rPr lang="it-IT" baseline="0" dirty="0"/>
              <a:t> </a:t>
            </a:r>
            <a:r>
              <a:rPr lang="it-IT" baseline="0" dirty="0" err="1"/>
              <a:t>relevant</a:t>
            </a:r>
            <a:r>
              <a:rPr lang="it-IT" baseline="0" dirty="0"/>
              <a:t> in </a:t>
            </a:r>
            <a:r>
              <a:rPr lang="it-IT" baseline="0" dirty="0" err="1"/>
              <a:t>this</a:t>
            </a:r>
            <a:r>
              <a:rPr lang="it-IT" baseline="0" dirty="0"/>
              <a:t> </a:t>
            </a:r>
            <a:r>
              <a:rPr lang="it-IT" baseline="0" dirty="0" err="1"/>
              <a:t>context</a:t>
            </a:r>
            <a:r>
              <a:rPr lang="it-IT" baseline="0" dirty="0"/>
              <a:t> </a:t>
            </a:r>
            <a:r>
              <a:rPr lang="it-IT" baseline="0" dirty="0" err="1"/>
              <a:t>because</a:t>
            </a:r>
            <a:r>
              <a:rPr lang="it-IT" baseline="0" dirty="0"/>
              <a:t> </a:t>
            </a:r>
            <a:r>
              <a:rPr lang="it-IT" baseline="0" dirty="0" err="1"/>
              <a:t>these</a:t>
            </a:r>
            <a:r>
              <a:rPr lang="it-IT" baseline="0" dirty="0"/>
              <a:t> </a:t>
            </a:r>
            <a:r>
              <a:rPr lang="it-IT" baseline="0" dirty="0" err="1"/>
              <a:t>models</a:t>
            </a:r>
            <a:r>
              <a:rPr lang="it-IT" baseline="0" dirty="0"/>
              <a:t> are </a:t>
            </a:r>
            <a:r>
              <a:rPr lang="it-IT" baseline="0" dirty="0" err="1"/>
              <a:t>not</a:t>
            </a:r>
            <a:r>
              <a:rPr lang="it-IT" baseline="0" dirty="0"/>
              <a:t> </a:t>
            </a:r>
            <a:r>
              <a:rPr lang="it-IT" baseline="0" dirty="0" err="1"/>
              <a:t>only</a:t>
            </a:r>
            <a:r>
              <a:rPr lang="it-IT" baseline="0" dirty="0"/>
              <a:t>  a </a:t>
            </a:r>
            <a:r>
              <a:rPr lang="it-IT" baseline="0" dirty="0" err="1"/>
              <a:t>tool</a:t>
            </a:r>
            <a:r>
              <a:rPr lang="it-IT" baseline="0" dirty="0"/>
              <a:t> to </a:t>
            </a:r>
            <a:r>
              <a:rPr lang="it-IT" baseline="0" dirty="0" err="1"/>
              <a:t>process</a:t>
            </a:r>
            <a:r>
              <a:rPr lang="it-IT" baseline="0" dirty="0"/>
              <a:t> and </a:t>
            </a:r>
            <a:r>
              <a:rPr lang="it-IT" baseline="0" dirty="0" err="1"/>
              <a:t>make</a:t>
            </a:r>
            <a:r>
              <a:rPr lang="it-IT" baseline="0" dirty="0"/>
              <a:t> </a:t>
            </a:r>
            <a:r>
              <a:rPr lang="it-IT" baseline="0" dirty="0" err="1"/>
              <a:t>sense</a:t>
            </a:r>
            <a:r>
              <a:rPr lang="it-IT" baseline="0" dirty="0"/>
              <a:t> of </a:t>
            </a:r>
            <a:r>
              <a:rPr lang="it-IT" baseline="0" dirty="0" err="1"/>
              <a:t>all</a:t>
            </a:r>
            <a:r>
              <a:rPr lang="it-IT" baseline="0" dirty="0"/>
              <a:t> the data </a:t>
            </a:r>
            <a:r>
              <a:rPr lang="it-IT" baseline="0" dirty="0" err="1"/>
              <a:t>that</a:t>
            </a:r>
            <a:r>
              <a:rPr lang="it-IT" baseline="0" dirty="0"/>
              <a:t> </a:t>
            </a:r>
            <a:r>
              <a:rPr lang="it-IT" baseline="0" dirty="0" err="1"/>
              <a:t>is</a:t>
            </a:r>
            <a:r>
              <a:rPr lang="it-IT" baseline="0" dirty="0"/>
              <a:t> </a:t>
            </a:r>
            <a:r>
              <a:rPr lang="it-IT" baseline="0" dirty="0" err="1"/>
              <a:t>available</a:t>
            </a:r>
            <a:r>
              <a:rPr lang="it-IT" baseline="0" dirty="0"/>
              <a:t> </a:t>
            </a:r>
            <a:r>
              <a:rPr lang="it-IT" baseline="0" dirty="0" err="1"/>
              <a:t>through</a:t>
            </a:r>
            <a:r>
              <a:rPr lang="it-IT" baseline="0" dirty="0"/>
              <a:t> open </a:t>
            </a:r>
            <a:r>
              <a:rPr lang="it-IT" baseline="0" dirty="0" err="1"/>
              <a:t>access</a:t>
            </a:r>
            <a:r>
              <a:rPr lang="it-IT" baseline="0" dirty="0"/>
              <a:t> </a:t>
            </a:r>
            <a:r>
              <a:rPr lang="it-IT" baseline="0" dirty="0" err="1"/>
              <a:t>but</a:t>
            </a:r>
            <a:r>
              <a:rPr lang="it-IT" baseline="0" dirty="0"/>
              <a:t> </a:t>
            </a:r>
            <a:r>
              <a:rPr lang="it-IT" baseline="0" dirty="0" err="1"/>
              <a:t>they</a:t>
            </a:r>
            <a:r>
              <a:rPr lang="it-IT" baseline="0" dirty="0"/>
              <a:t> </a:t>
            </a:r>
            <a:r>
              <a:rPr lang="it-IT" baseline="0" dirty="0" err="1"/>
              <a:t>also</a:t>
            </a:r>
            <a:r>
              <a:rPr lang="it-IT" baseline="0" dirty="0"/>
              <a:t> </a:t>
            </a:r>
            <a:r>
              <a:rPr lang="it-IT" baseline="0" dirty="0" err="1"/>
              <a:t>grow</a:t>
            </a:r>
            <a:r>
              <a:rPr lang="it-IT" baseline="0" dirty="0"/>
              <a:t> </a:t>
            </a:r>
            <a:r>
              <a:rPr lang="it-IT" baseline="0" dirty="0" err="1"/>
              <a:t>thank</a:t>
            </a:r>
            <a:r>
              <a:rPr lang="it-IT" baseline="0" dirty="0"/>
              <a:t> to open </a:t>
            </a:r>
            <a:r>
              <a:rPr lang="it-IT" baseline="0" dirty="0" err="1"/>
              <a:t>access</a:t>
            </a:r>
            <a:r>
              <a:rPr lang="it-IT" baseline="0" dirty="0"/>
              <a:t> (so open science </a:t>
            </a:r>
            <a:r>
              <a:rPr lang="it-IT" baseline="0" dirty="0" err="1"/>
              <a:t>is</a:t>
            </a:r>
            <a:r>
              <a:rPr lang="it-IT" baseline="0" dirty="0"/>
              <a:t> </a:t>
            </a:r>
            <a:r>
              <a:rPr lang="it-IT" baseline="0" dirty="0" err="1"/>
              <a:t>both</a:t>
            </a:r>
            <a:r>
              <a:rPr lang="it-IT" baseline="0" dirty="0"/>
              <a:t> an </a:t>
            </a:r>
            <a:r>
              <a:rPr lang="it-IT" baseline="0" dirty="0" err="1"/>
              <a:t>enabled</a:t>
            </a:r>
            <a:r>
              <a:rPr lang="it-IT" baseline="0" dirty="0"/>
              <a:t> by and </a:t>
            </a:r>
            <a:r>
              <a:rPr lang="it-IT" baseline="0" dirty="0" err="1"/>
              <a:t>enabling</a:t>
            </a:r>
            <a:r>
              <a:rPr lang="it-IT" baseline="0" dirty="0"/>
              <a:t> </a:t>
            </a:r>
            <a:r>
              <a:rPr lang="it-IT" baseline="0" dirty="0" err="1"/>
              <a:t>natural</a:t>
            </a:r>
            <a:r>
              <a:rPr lang="it-IT" baseline="0" dirty="0"/>
              <a:t> </a:t>
            </a:r>
            <a:r>
              <a:rPr lang="it-IT" baseline="0" dirty="0" err="1"/>
              <a:t>language</a:t>
            </a:r>
            <a:r>
              <a:rPr lang="it-IT" baseline="0" dirty="0"/>
              <a:t> processing)</a:t>
            </a:r>
          </a:p>
          <a:p>
            <a:endParaRPr lang="it-IT" baseline="0" dirty="0"/>
          </a:p>
          <a:p>
            <a:r>
              <a:rPr lang="it-IT" baseline="0" dirty="0" err="1"/>
              <a:t>Finally</a:t>
            </a:r>
            <a:r>
              <a:rPr lang="it-IT" baseline="0" dirty="0"/>
              <a:t> </a:t>
            </a:r>
            <a:r>
              <a:rPr lang="it-IT" baseline="0" dirty="0" err="1"/>
              <a:t>material</a:t>
            </a:r>
            <a:r>
              <a:rPr lang="it-IT" baseline="0" dirty="0"/>
              <a:t> </a:t>
            </a:r>
            <a:r>
              <a:rPr lang="it-IT" baseline="0" dirty="0" err="1"/>
              <a:t>devices</a:t>
            </a:r>
            <a:r>
              <a:rPr lang="it-IT" baseline="0" dirty="0"/>
              <a:t> </a:t>
            </a:r>
            <a:r>
              <a:rPr lang="it-IT" baseline="0" dirty="0" err="1"/>
              <a:t>need</a:t>
            </a:r>
            <a:r>
              <a:rPr lang="it-IT" baseline="0" dirty="0"/>
              <a:t> to be </a:t>
            </a:r>
            <a:r>
              <a:rPr lang="it-IT" baseline="0" dirty="0" err="1"/>
              <a:t>disposed</a:t>
            </a:r>
            <a:r>
              <a:rPr lang="it-IT" baseline="0" dirty="0"/>
              <a:t> of, and </a:t>
            </a:r>
            <a:r>
              <a:rPr lang="it-IT" baseline="0" dirty="0" err="1"/>
              <a:t>increasingly</a:t>
            </a:r>
            <a:r>
              <a:rPr lang="it-IT" baseline="0" dirty="0"/>
              <a:t> so </a:t>
            </a:r>
            <a:r>
              <a:rPr lang="it-IT" baseline="0" dirty="0" err="1"/>
              <a:t>given</a:t>
            </a:r>
            <a:r>
              <a:rPr lang="it-IT" baseline="0" dirty="0"/>
              <a:t> the </a:t>
            </a:r>
            <a:r>
              <a:rPr lang="it-IT" baseline="0" dirty="0" err="1"/>
              <a:t>obsolescence</a:t>
            </a:r>
            <a:r>
              <a:rPr lang="it-IT" baseline="0" dirty="0"/>
              <a:t> </a:t>
            </a:r>
            <a:r>
              <a:rPr lang="it-IT" baseline="0" dirty="0" err="1"/>
              <a:t>that</a:t>
            </a:r>
            <a:r>
              <a:rPr lang="it-IT" baseline="0" dirty="0"/>
              <a:t> </a:t>
            </a:r>
            <a:r>
              <a:rPr lang="it-IT" baseline="0" dirty="0" err="1"/>
              <a:t>is</a:t>
            </a:r>
            <a:r>
              <a:rPr lang="it-IT" baseline="0" dirty="0"/>
              <a:t> </a:t>
            </a:r>
            <a:r>
              <a:rPr lang="it-IT" baseline="0" dirty="0" err="1"/>
              <a:t>built</a:t>
            </a:r>
            <a:r>
              <a:rPr lang="it-IT" baseline="0" dirty="0"/>
              <a:t> in of </a:t>
            </a:r>
            <a:r>
              <a:rPr lang="it-IT" baseline="0" dirty="0" err="1"/>
              <a:t>most</a:t>
            </a:r>
            <a:r>
              <a:rPr lang="it-IT" baseline="0" dirty="0"/>
              <a:t> hardware,  Electronic </a:t>
            </a:r>
            <a:r>
              <a:rPr lang="it-IT" baseline="0" dirty="0" err="1"/>
              <a:t>waste</a:t>
            </a:r>
            <a:r>
              <a:rPr lang="it-IT" baseline="0" dirty="0"/>
              <a:t> </a:t>
            </a:r>
            <a:r>
              <a:rPr lang="it-IT" baseline="0" dirty="0" err="1"/>
              <a:t>contains</a:t>
            </a:r>
            <a:r>
              <a:rPr lang="it-IT" baseline="0" dirty="0"/>
              <a:t> </a:t>
            </a:r>
            <a:r>
              <a:rPr lang="it-IT" baseline="0" dirty="0" err="1"/>
              <a:t>many</a:t>
            </a:r>
            <a:r>
              <a:rPr lang="it-IT" baseline="0" dirty="0"/>
              <a:t> </a:t>
            </a:r>
            <a:r>
              <a:rPr lang="it-IT" baseline="0" dirty="0" err="1"/>
              <a:t>valuable</a:t>
            </a:r>
            <a:r>
              <a:rPr lang="it-IT" baseline="0" dirty="0"/>
              <a:t> </a:t>
            </a:r>
            <a:r>
              <a:rPr lang="it-IT" baseline="0" dirty="0" err="1"/>
              <a:t>materials</a:t>
            </a:r>
            <a:r>
              <a:rPr lang="it-IT" baseline="0" dirty="0"/>
              <a:t> (</a:t>
            </a:r>
            <a:r>
              <a:rPr lang="it-IT" baseline="0" dirty="0" err="1"/>
              <a:t>copper</a:t>
            </a:r>
            <a:r>
              <a:rPr lang="it-IT" baseline="0" dirty="0"/>
              <a:t>/</a:t>
            </a:r>
            <a:r>
              <a:rPr lang="it-IT" baseline="0" dirty="0" err="1"/>
              <a:t>gold</a:t>
            </a:r>
            <a:r>
              <a:rPr lang="it-IT" baseline="0" dirty="0"/>
              <a:t>) </a:t>
            </a:r>
            <a:r>
              <a:rPr lang="it-IT" baseline="0" dirty="0" err="1"/>
              <a:t>that</a:t>
            </a:r>
            <a:r>
              <a:rPr lang="it-IT" baseline="0" dirty="0"/>
              <a:t> are </a:t>
            </a:r>
            <a:r>
              <a:rPr lang="it-IT" baseline="0" dirty="0" err="1"/>
              <a:t>normally</a:t>
            </a:r>
            <a:r>
              <a:rPr lang="it-IT" baseline="0" dirty="0"/>
              <a:t> </a:t>
            </a:r>
            <a:r>
              <a:rPr lang="it-IT" baseline="0" dirty="0" err="1"/>
              <a:t>reused</a:t>
            </a:r>
            <a:r>
              <a:rPr lang="it-IT" baseline="0" dirty="0"/>
              <a:t>, </a:t>
            </a:r>
            <a:r>
              <a:rPr lang="it-IT" baseline="0" dirty="0" err="1"/>
              <a:t>but</a:t>
            </a:r>
            <a:r>
              <a:rPr lang="it-IT" baseline="0" dirty="0"/>
              <a:t> </a:t>
            </a:r>
            <a:r>
              <a:rPr lang="it-IT" baseline="0" dirty="0" err="1"/>
              <a:t>when</a:t>
            </a:r>
            <a:r>
              <a:rPr lang="it-IT" baseline="0" dirty="0"/>
              <a:t> </a:t>
            </a:r>
            <a:r>
              <a:rPr lang="it-IT" baseline="0" dirty="0" err="1"/>
              <a:t>they</a:t>
            </a:r>
            <a:r>
              <a:rPr lang="it-IT" baseline="0" dirty="0"/>
              <a:t> are </a:t>
            </a:r>
            <a:r>
              <a:rPr lang="it-IT" baseline="0" dirty="0" err="1"/>
              <a:t>recycled</a:t>
            </a:r>
            <a:r>
              <a:rPr lang="it-IT" baseline="0" dirty="0"/>
              <a:t> in </a:t>
            </a:r>
            <a:r>
              <a:rPr lang="it-IT" baseline="0" dirty="0" err="1"/>
              <a:t>informal</a:t>
            </a:r>
            <a:r>
              <a:rPr lang="it-IT" baseline="0" dirty="0"/>
              <a:t> </a:t>
            </a:r>
            <a:r>
              <a:rPr lang="it-IT" baseline="0" dirty="0" err="1"/>
              <a:t>settings</a:t>
            </a:r>
            <a:r>
              <a:rPr lang="it-IT" baseline="0" dirty="0"/>
              <a:t>, </a:t>
            </a:r>
            <a:r>
              <a:rPr lang="it-IT" baseline="0" dirty="0" err="1"/>
              <a:t>such</a:t>
            </a:r>
            <a:r>
              <a:rPr lang="it-IT" baseline="0" dirty="0"/>
              <a:t> </a:t>
            </a:r>
            <a:r>
              <a:rPr lang="it-IT" baseline="0" dirty="0" err="1"/>
              <a:t>extraction</a:t>
            </a:r>
            <a:r>
              <a:rPr lang="it-IT" baseline="0" dirty="0"/>
              <a:t> of </a:t>
            </a:r>
            <a:r>
              <a:rPr lang="it-IT" baseline="0" dirty="0" err="1"/>
              <a:t>metals</a:t>
            </a:r>
            <a:r>
              <a:rPr lang="it-IT" baseline="0" dirty="0"/>
              <a:t> from </a:t>
            </a:r>
            <a:r>
              <a:rPr lang="it-IT" baseline="0" dirty="0" err="1"/>
              <a:t>disposed</a:t>
            </a:r>
            <a:r>
              <a:rPr lang="it-IT" baseline="0" dirty="0"/>
              <a:t> </a:t>
            </a:r>
            <a:r>
              <a:rPr lang="it-IT" baseline="0" dirty="0" err="1"/>
              <a:t>devices</a:t>
            </a:r>
            <a:r>
              <a:rPr lang="it-IT" baseline="0" dirty="0"/>
              <a:t> </a:t>
            </a:r>
            <a:r>
              <a:rPr lang="it-IT" baseline="0" dirty="0" err="1"/>
              <a:t>will</a:t>
            </a:r>
            <a:r>
              <a:rPr lang="it-IT" baseline="0" dirty="0"/>
              <a:t> </a:t>
            </a:r>
            <a:r>
              <a:rPr lang="it-IT" baseline="0" dirty="0" err="1"/>
              <a:t>very</a:t>
            </a:r>
            <a:r>
              <a:rPr lang="it-IT" baseline="0" dirty="0"/>
              <a:t> </a:t>
            </a:r>
            <a:r>
              <a:rPr lang="it-IT" baseline="0" dirty="0" err="1"/>
              <a:t>likely</a:t>
            </a:r>
            <a:r>
              <a:rPr lang="it-IT" baseline="0" dirty="0"/>
              <a:t> </a:t>
            </a:r>
            <a:r>
              <a:rPr lang="it-IT" baseline="0" dirty="0" err="1"/>
              <a:t>realease</a:t>
            </a:r>
            <a:r>
              <a:rPr lang="it-IT" baseline="0" dirty="0"/>
              <a:t> </a:t>
            </a:r>
            <a:r>
              <a:rPr lang="it-IT" baseline="0" dirty="0" err="1"/>
              <a:t>toxic</a:t>
            </a:r>
            <a:r>
              <a:rPr lang="it-IT" baseline="0" dirty="0"/>
              <a:t> </a:t>
            </a:r>
            <a:r>
              <a:rPr lang="it-IT" baseline="0" dirty="0" err="1"/>
              <a:t>substances</a:t>
            </a:r>
            <a:r>
              <a:rPr lang="it-IT" baseline="0" dirty="0"/>
              <a:t> </a:t>
            </a:r>
            <a:r>
              <a:rPr lang="it-IT" baseline="0" dirty="0" err="1"/>
              <a:t>that</a:t>
            </a:r>
            <a:r>
              <a:rPr lang="it-IT" baseline="0" dirty="0"/>
              <a:t> are </a:t>
            </a:r>
            <a:r>
              <a:rPr lang="it-IT" baseline="0" dirty="0" err="1"/>
              <a:t>harmful</a:t>
            </a:r>
            <a:r>
              <a:rPr lang="it-IT" baseline="0" dirty="0"/>
              <a:t> for the </a:t>
            </a:r>
            <a:r>
              <a:rPr lang="it-IT" baseline="0" dirty="0" err="1"/>
              <a:t>workers</a:t>
            </a:r>
            <a:r>
              <a:rPr lang="it-IT" baseline="0" dirty="0"/>
              <a:t> </a:t>
            </a:r>
            <a:r>
              <a:rPr lang="it-IT" baseline="0" dirty="0" err="1"/>
              <a:t>engaged</a:t>
            </a:r>
            <a:r>
              <a:rPr lang="it-IT" baseline="0" dirty="0"/>
              <a:t> in </a:t>
            </a:r>
            <a:r>
              <a:rPr lang="it-IT" baseline="0" dirty="0" err="1"/>
              <a:t>these</a:t>
            </a:r>
            <a:r>
              <a:rPr lang="it-IT" baseline="0" dirty="0"/>
              <a:t> </a:t>
            </a:r>
            <a:r>
              <a:rPr lang="it-IT" baseline="0" dirty="0" err="1"/>
              <a:t>practices</a:t>
            </a:r>
            <a:r>
              <a:rPr lang="it-IT" baseline="0" dirty="0"/>
              <a:t> and pollute the </a:t>
            </a:r>
            <a:r>
              <a:rPr lang="it-IT" baseline="0" dirty="0" err="1"/>
              <a:t>environment</a:t>
            </a:r>
            <a:endParaRPr lang="it-IT" baseline="0" dirty="0"/>
          </a:p>
          <a:p>
            <a:endParaRPr lang="it-IT"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9841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it-IT" dirty="0" err="1"/>
              <a:t>There</a:t>
            </a:r>
            <a:r>
              <a:rPr lang="it-IT" baseline="0" dirty="0"/>
              <a:t> are </a:t>
            </a:r>
            <a:r>
              <a:rPr lang="it-IT" baseline="0" dirty="0" err="1"/>
              <a:t>several</a:t>
            </a:r>
            <a:r>
              <a:rPr lang="it-IT" baseline="0" dirty="0"/>
              <a:t> </a:t>
            </a:r>
            <a:r>
              <a:rPr lang="it-IT" baseline="0" dirty="0" err="1"/>
              <a:t>arguments</a:t>
            </a:r>
            <a:r>
              <a:rPr lang="it-IT" baseline="0" dirty="0"/>
              <a:t> </a:t>
            </a:r>
            <a:r>
              <a:rPr lang="it-IT" baseline="0" dirty="0" err="1"/>
              <a:t>that</a:t>
            </a:r>
            <a:r>
              <a:rPr lang="it-IT" baseline="0" dirty="0"/>
              <a:t> can </a:t>
            </a:r>
            <a:r>
              <a:rPr lang="it-IT" baseline="0" dirty="0" err="1"/>
              <a:t>support</a:t>
            </a:r>
            <a:r>
              <a:rPr lang="it-IT" baseline="0" dirty="0"/>
              <a:t> a negative </a:t>
            </a:r>
            <a:r>
              <a:rPr lang="it-IT" baseline="0" dirty="0" err="1"/>
              <a:t>answer</a:t>
            </a:r>
            <a:r>
              <a:rPr lang="it-IT" baseline="0" dirty="0"/>
              <a:t> to </a:t>
            </a:r>
            <a:r>
              <a:rPr lang="it-IT" baseline="0" dirty="0" err="1"/>
              <a:t>this</a:t>
            </a:r>
            <a:r>
              <a:rPr lang="it-IT" baseline="0" dirty="0"/>
              <a:t> </a:t>
            </a:r>
            <a:r>
              <a:rPr lang="it-IT" baseline="0" dirty="0" err="1"/>
              <a:t>question</a:t>
            </a:r>
            <a:r>
              <a:rPr lang="it-IT" baseline="0" dirty="0"/>
              <a:t>. I </a:t>
            </a:r>
            <a:r>
              <a:rPr lang="it-IT" baseline="0" dirty="0" err="1"/>
              <a:t>have</a:t>
            </a:r>
            <a:r>
              <a:rPr lang="it-IT" baseline="0" dirty="0"/>
              <a:t> </a:t>
            </a:r>
            <a:r>
              <a:rPr lang="it-IT" baseline="0" dirty="0" err="1"/>
              <a:t>answers</a:t>
            </a:r>
            <a:r>
              <a:rPr lang="it-IT" baseline="0" dirty="0"/>
              <a:t> to </a:t>
            </a:r>
            <a:r>
              <a:rPr lang="it-IT" baseline="0" dirty="0" err="1"/>
              <a:t>most</a:t>
            </a:r>
            <a:r>
              <a:rPr lang="it-IT" baseline="0" dirty="0"/>
              <a:t> </a:t>
            </a:r>
            <a:r>
              <a:rPr lang="it-IT" baseline="0" dirty="0" err="1"/>
              <a:t>them</a:t>
            </a:r>
            <a:r>
              <a:rPr lang="it-IT" baseline="0" dirty="0"/>
              <a:t> and I </a:t>
            </a:r>
            <a:r>
              <a:rPr lang="it-IT" baseline="0" dirty="0" err="1"/>
              <a:t>am</a:t>
            </a:r>
            <a:r>
              <a:rPr lang="it-IT" baseline="0" dirty="0"/>
              <a:t> happy to </a:t>
            </a:r>
            <a:r>
              <a:rPr lang="it-IT" baseline="0" dirty="0" err="1"/>
              <a:t>discuss</a:t>
            </a:r>
            <a:r>
              <a:rPr lang="it-IT" baseline="0" dirty="0"/>
              <a:t> </a:t>
            </a:r>
            <a:r>
              <a:rPr lang="it-IT" baseline="0" dirty="0" err="1"/>
              <a:t>this</a:t>
            </a:r>
            <a:r>
              <a:rPr lang="it-IT" baseline="0" dirty="0"/>
              <a:t> </a:t>
            </a:r>
            <a:r>
              <a:rPr lang="it-IT" baseline="0" dirty="0" err="1"/>
              <a:t>during</a:t>
            </a:r>
            <a:r>
              <a:rPr lang="it-IT" baseline="0" dirty="0"/>
              <a:t> the break or in the </a:t>
            </a:r>
            <a:r>
              <a:rPr lang="it-IT" baseline="0" dirty="0" err="1"/>
              <a:t>plenary</a:t>
            </a:r>
            <a:r>
              <a:rPr lang="it-IT" baseline="0" dirty="0"/>
              <a:t> </a:t>
            </a:r>
            <a:r>
              <a:rPr lang="it-IT" baseline="0" dirty="0" err="1"/>
              <a:t>discussion</a:t>
            </a:r>
            <a:r>
              <a:rPr lang="it-IT" baseline="0" dirty="0"/>
              <a:t>. </a:t>
            </a:r>
            <a:r>
              <a:rPr lang="it-IT" baseline="0" dirty="0" err="1"/>
              <a:t>Now</a:t>
            </a:r>
            <a:r>
              <a:rPr lang="it-IT" baseline="0" dirty="0"/>
              <a:t>, </a:t>
            </a:r>
            <a:r>
              <a:rPr lang="it-IT" baseline="0" dirty="0" err="1"/>
              <a:t>given</a:t>
            </a:r>
            <a:r>
              <a:rPr lang="it-IT" baseline="0" dirty="0"/>
              <a:t> the time I </a:t>
            </a:r>
            <a:r>
              <a:rPr lang="it-IT" baseline="0" dirty="0" err="1"/>
              <a:t>would</a:t>
            </a:r>
            <a:r>
              <a:rPr lang="it-IT" baseline="0" dirty="0"/>
              <a:t> just </a:t>
            </a:r>
            <a:r>
              <a:rPr lang="it-IT" baseline="0" dirty="0" err="1"/>
              <a:t>give</a:t>
            </a:r>
            <a:r>
              <a:rPr lang="it-IT" baseline="0" dirty="0"/>
              <a:t> a strong assertive </a:t>
            </a:r>
            <a:r>
              <a:rPr lang="it-IT" baseline="0" dirty="0" err="1"/>
              <a:t>answer</a:t>
            </a:r>
            <a:r>
              <a:rPr lang="it-IT" baseline="0" dirty="0"/>
              <a:t> to </a:t>
            </a:r>
            <a:r>
              <a:rPr lang="it-IT" baseline="0" dirty="0" err="1"/>
              <a:t>this</a:t>
            </a:r>
            <a:r>
              <a:rPr lang="it-IT" baseline="0" dirty="0"/>
              <a:t> </a:t>
            </a:r>
            <a:r>
              <a:rPr lang="it-IT" baseline="0" dirty="0" err="1"/>
              <a:t>question</a:t>
            </a:r>
            <a:r>
              <a:rPr lang="it-IT" baseline="0" dirty="0"/>
              <a:t> </a:t>
            </a:r>
            <a:r>
              <a:rPr lang="it-IT" baseline="0" dirty="0" err="1"/>
              <a:t>based</a:t>
            </a:r>
            <a:r>
              <a:rPr lang="it-IT" baseline="0" dirty="0"/>
              <a:t> on a </a:t>
            </a:r>
            <a:r>
              <a:rPr lang="it-IT" baseline="0" dirty="0" err="1"/>
              <a:t>simple</a:t>
            </a:r>
            <a:r>
              <a:rPr lang="it-IT" baseline="0" dirty="0"/>
              <a:t> </a:t>
            </a:r>
            <a:r>
              <a:rPr lang="it-IT" baseline="0" dirty="0" err="1"/>
              <a:t>consideration</a:t>
            </a:r>
            <a:r>
              <a:rPr lang="it-IT" baseline="0" dirty="0"/>
              <a:t>: </a:t>
            </a:r>
            <a:r>
              <a:rPr lang="it-IT" baseline="0" dirty="0" err="1"/>
              <a:t>which</a:t>
            </a:r>
            <a:r>
              <a:rPr lang="it-IT" baseline="0" dirty="0"/>
              <a:t> </a:t>
            </a:r>
            <a:r>
              <a:rPr lang="it-IT" baseline="0" dirty="0" err="1"/>
              <a:t>is</a:t>
            </a:r>
            <a:r>
              <a:rPr lang="it-IT" baseline="0" dirty="0"/>
              <a:t>, </a:t>
            </a:r>
            <a:r>
              <a:rPr lang="it-IT" baseline="0" dirty="0" err="1"/>
              <a:t>env</a:t>
            </a:r>
            <a:r>
              <a:rPr lang="it-IT" baseline="0" dirty="0"/>
              <a:t> </a:t>
            </a:r>
            <a:r>
              <a:rPr lang="it-IT" baseline="0" dirty="0" err="1"/>
              <a:t>sustainability</a:t>
            </a:r>
            <a:r>
              <a:rPr lang="it-IT" baseline="0" dirty="0"/>
              <a:t> </a:t>
            </a:r>
            <a:r>
              <a:rPr lang="it-IT" baseline="0" dirty="0" err="1"/>
              <a:t>is</a:t>
            </a:r>
            <a:r>
              <a:rPr lang="it-IT" baseline="0" dirty="0"/>
              <a:t> part of the open science normative </a:t>
            </a:r>
            <a:r>
              <a:rPr lang="it-IT" baseline="0" dirty="0" err="1"/>
              <a:t>vision</a:t>
            </a:r>
            <a:r>
              <a:rPr lang="it-IT" baseline="0" dirty="0"/>
              <a:t> (</a:t>
            </a:r>
            <a:r>
              <a:rPr lang="it-IT" baseline="0" dirty="0" err="1"/>
              <a:t>although</a:t>
            </a:r>
            <a:r>
              <a:rPr lang="it-IT" baseline="0" dirty="0"/>
              <a:t> </a:t>
            </a:r>
            <a:r>
              <a:rPr lang="it-IT" baseline="0" dirty="0" err="1"/>
              <a:t>this</a:t>
            </a:r>
            <a:r>
              <a:rPr lang="it-IT" baseline="0" dirty="0"/>
              <a:t> </a:t>
            </a:r>
            <a:r>
              <a:rPr lang="it-IT" baseline="0" dirty="0" err="1"/>
              <a:t>is</a:t>
            </a:r>
            <a:r>
              <a:rPr lang="it-IT" baseline="0" dirty="0"/>
              <a:t> </a:t>
            </a:r>
            <a:r>
              <a:rPr lang="it-IT" baseline="0" dirty="0" err="1"/>
              <a:t>often</a:t>
            </a:r>
            <a:r>
              <a:rPr lang="it-IT" baseline="0" dirty="0"/>
              <a:t> </a:t>
            </a:r>
            <a:r>
              <a:rPr lang="it-IT" baseline="0" dirty="0" err="1"/>
              <a:t>not</a:t>
            </a:r>
            <a:r>
              <a:rPr lang="it-IT" baseline="0" dirty="0"/>
              <a:t> made </a:t>
            </a:r>
            <a:r>
              <a:rPr lang="it-IT" baseline="0" dirty="0" err="1"/>
              <a:t>explicit</a:t>
            </a:r>
            <a:r>
              <a:rPr lang="it-IT" baseline="0" dirty="0"/>
              <a:t>)</a:t>
            </a:r>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8297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A67C27-ACB4-134A-B8C8-47E28AA37FD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2908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In</a:t>
            </a:r>
            <a:r>
              <a:rPr lang="en-GB" baseline="0" dirty="0" err="1"/>
              <a:t>fact</a:t>
            </a:r>
            <a:r>
              <a:rPr lang="en-GB" baseline="0" dirty="0"/>
              <a:t> , if we consider the UNESCO </a:t>
            </a:r>
            <a:r>
              <a:rPr lang="en-GB" baseline="0" dirty="0" err="1"/>
              <a:t>recoomendation</a:t>
            </a:r>
            <a:r>
              <a:rPr lang="en-GB" baseline="0" dirty="0"/>
              <a:t> adopted in 2021, we see that although </a:t>
            </a:r>
            <a:r>
              <a:rPr lang="en-GB" dirty="0" err="1"/>
              <a:t>Sustainablity</a:t>
            </a:r>
            <a:r>
              <a:rPr lang="en-GB" baseline="0" dirty="0"/>
              <a:t> figures as a guiding principle of open science, in terms of ensuring long term practices, there is no direct reference to the idea that open science should be implemented through environmentally sustainable means.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At the same time,  however ecological consequences of research activities are mentioned in the third principle as one of the responsibilities of research organisations towards the </a:t>
            </a:r>
            <a:r>
              <a:rPr lang="en-GB" baseline="0" dirty="0" err="1"/>
              <a:t>public.and</a:t>
            </a:r>
            <a:r>
              <a:rPr lang="en-GB" baseline="0" dirty="0"/>
              <a:t> it aligns with the value of collective </a:t>
            </a:r>
            <a:r>
              <a:rPr lang="en-GB" baseline="0" dirty="0" err="1"/>
              <a:t>benedit</a:t>
            </a:r>
            <a:r>
              <a:rPr lang="en-GB" baseline="0" dirty="0"/>
              <a:t> as well as (</a:t>
            </a:r>
            <a:r>
              <a:rPr lang="en-GB" baseline="0" dirty="0" err="1"/>
              <a:t>alltough</a:t>
            </a:r>
            <a:r>
              <a:rPr lang="en-GB" baseline="0" dirty="0"/>
              <a:t> more indirectly) with the idea of fairness as ecological impacts often harms more vulnerable groups. So, I would say that doing open science in an environmentally conscious way is part of the open science project. In the paper we make the argument that this should be made more explicit and that practical steps should be taken to enact this vision.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At the same time we acknowledge that ensuring environmental sustainable open science is not an easy task, in technical, practical and ethical terms.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8118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6419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00AF8-0828-6C07-CBDA-AECBB27AA9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10DE01-0E15-031B-BAE0-56C8D81127C7}"/>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D6EF0A02-0A54-F6FA-C563-884D99BBA82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1996DB-901B-4F0D-F001-38E1C0548632}"/>
              </a:ext>
            </a:extLst>
          </p:cNvPr>
          <p:cNvSpPr>
            <a:spLocks noGrp="1"/>
          </p:cNvSpPr>
          <p:nvPr>
            <p:ph type="sldNum" sz="quarter" idx="5"/>
          </p:nvPr>
        </p:nvSpPr>
        <p:spPr/>
        <p:txBody>
          <a:bodyPr/>
          <a:lstStyle/>
          <a:p>
            <a:fld id="{74473BCD-CE1D-2F4A-AB0C-BF42D4A2466B}" type="slidenum">
              <a:rPr lang="en-US" smtClean="0"/>
              <a:t>2</a:t>
            </a:fld>
            <a:endParaRPr lang="en-US"/>
          </a:p>
        </p:txBody>
      </p:sp>
    </p:spTree>
    <p:extLst>
      <p:ext uri="{BB962C8B-B14F-4D97-AF65-F5344CB8AC3E}">
        <p14:creationId xmlns:p14="http://schemas.microsoft.com/office/powerpoint/2010/main" val="3825535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it-IT" dirty="0" err="1"/>
              <a:t>Calculating</a:t>
            </a:r>
            <a:r>
              <a:rPr lang="it-IT" dirty="0"/>
              <a:t> </a:t>
            </a:r>
            <a:r>
              <a:rPr lang="it-IT" dirty="0" err="1"/>
              <a:t>enviornmental</a:t>
            </a:r>
            <a:r>
              <a:rPr lang="it-IT" dirty="0"/>
              <a:t> </a:t>
            </a:r>
            <a:r>
              <a:rPr lang="it-IT" dirty="0" err="1"/>
              <a:t>impacts</a:t>
            </a:r>
            <a:r>
              <a:rPr lang="it-IT" dirty="0"/>
              <a:t> of OS </a:t>
            </a:r>
            <a:r>
              <a:rPr lang="it-IT" dirty="0" err="1"/>
              <a:t>digital</a:t>
            </a:r>
            <a:r>
              <a:rPr lang="it-IT" dirty="0"/>
              <a:t> </a:t>
            </a:r>
            <a:r>
              <a:rPr lang="it-IT" dirty="0" err="1"/>
              <a:t>infrastructure</a:t>
            </a:r>
            <a:r>
              <a:rPr lang="it-IT" dirty="0"/>
              <a:t> </a:t>
            </a:r>
            <a:r>
              <a:rPr lang="it-IT" dirty="0" err="1"/>
              <a:t>is</a:t>
            </a:r>
            <a:r>
              <a:rPr lang="it-IT" dirty="0"/>
              <a:t> </a:t>
            </a:r>
            <a:r>
              <a:rPr lang="it-IT" dirty="0" err="1"/>
              <a:t>not</a:t>
            </a:r>
            <a:r>
              <a:rPr lang="it-IT" dirty="0"/>
              <a:t> easy: </a:t>
            </a:r>
            <a:r>
              <a:rPr lang="it-IT" dirty="0" err="1"/>
              <a:t>lack</a:t>
            </a:r>
            <a:r>
              <a:rPr lang="it-IT" dirty="0"/>
              <a:t> of </a:t>
            </a:r>
            <a:r>
              <a:rPr lang="it-IT" dirty="0" err="1"/>
              <a:t>evidence-based</a:t>
            </a:r>
            <a:r>
              <a:rPr lang="it-IT" dirty="0"/>
              <a:t> </a:t>
            </a:r>
            <a:r>
              <a:rPr lang="it-IT" dirty="0" err="1"/>
              <a:t>guidance</a:t>
            </a:r>
            <a:r>
              <a:rPr lang="it-IT" dirty="0"/>
              <a:t> </a:t>
            </a:r>
          </a:p>
          <a:p>
            <a:pPr marL="171450" indent="-171450">
              <a:buFont typeface="Arial" panose="020B0604020202020204" pitchFamily="34" charset="0"/>
              <a:buChar char="•"/>
            </a:pPr>
            <a:r>
              <a:rPr lang="it-IT" dirty="0" err="1"/>
              <a:t>Difficult</a:t>
            </a:r>
            <a:r>
              <a:rPr lang="it-IT" dirty="0"/>
              <a:t> to </a:t>
            </a:r>
            <a:r>
              <a:rPr lang="it-IT" dirty="0" err="1"/>
              <a:t>assess</a:t>
            </a:r>
            <a:r>
              <a:rPr lang="it-IT" dirty="0"/>
              <a:t> the </a:t>
            </a:r>
            <a:r>
              <a:rPr lang="it-IT" dirty="0" err="1"/>
              <a:t>entire</a:t>
            </a:r>
            <a:r>
              <a:rPr lang="it-IT" dirty="0"/>
              <a:t> </a:t>
            </a:r>
            <a:r>
              <a:rPr lang="it-IT" dirty="0" err="1"/>
              <a:t>lifecycle</a:t>
            </a:r>
            <a:r>
              <a:rPr lang="it-IT" dirty="0"/>
              <a:t> of OS </a:t>
            </a:r>
            <a:r>
              <a:rPr lang="it-IT" dirty="0" err="1"/>
              <a:t>especially</a:t>
            </a:r>
            <a:r>
              <a:rPr lang="it-IT" dirty="0"/>
              <a:t> </a:t>
            </a:r>
            <a:r>
              <a:rPr lang="it-IT" dirty="0" err="1"/>
              <a:t>when</a:t>
            </a:r>
            <a:r>
              <a:rPr lang="it-IT" dirty="0"/>
              <a:t> </a:t>
            </a:r>
            <a:r>
              <a:rPr lang="it-IT" dirty="0" err="1"/>
              <a:t>storing</a:t>
            </a:r>
            <a:r>
              <a:rPr lang="it-IT" dirty="0"/>
              <a:t> data </a:t>
            </a:r>
            <a:r>
              <a:rPr lang="it-IT" dirty="0" err="1"/>
              <a:t>through</a:t>
            </a:r>
            <a:r>
              <a:rPr lang="it-IT" dirty="0"/>
              <a:t> </a:t>
            </a:r>
            <a:r>
              <a:rPr lang="it-IT" dirty="0" err="1"/>
              <a:t>third</a:t>
            </a:r>
            <a:r>
              <a:rPr lang="it-IT" dirty="0"/>
              <a:t> parties</a:t>
            </a:r>
          </a:p>
          <a:p>
            <a:pPr marL="171450" indent="-171450">
              <a:buFont typeface="Arial" panose="020B0604020202020204" pitchFamily="34" charset="0"/>
              <a:buChar char="•"/>
            </a:pPr>
            <a:r>
              <a:rPr lang="it-IT" dirty="0" err="1"/>
              <a:t>Disclosure</a:t>
            </a:r>
            <a:r>
              <a:rPr lang="it-IT" dirty="0"/>
              <a:t> of </a:t>
            </a:r>
            <a:r>
              <a:rPr lang="en-GB" dirty="0"/>
              <a:t>data on energy consumption of ICT infrastructure is voluntary and private corporations often chose not to disclose</a:t>
            </a:r>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2843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it-IT" dirty="0" err="1"/>
              <a:t>Procurement</a:t>
            </a:r>
            <a:r>
              <a:rPr lang="it-IT" dirty="0"/>
              <a:t> of data </a:t>
            </a:r>
            <a:r>
              <a:rPr lang="it-IT" dirty="0" err="1"/>
              <a:t>storage</a:t>
            </a:r>
            <a:r>
              <a:rPr lang="it-IT" dirty="0"/>
              <a:t> </a:t>
            </a:r>
            <a:r>
              <a:rPr lang="it-IT" dirty="0" err="1"/>
              <a:t>facilities</a:t>
            </a:r>
            <a:r>
              <a:rPr lang="it-IT" dirty="0"/>
              <a:t>: </a:t>
            </a:r>
            <a:r>
              <a:rPr lang="it-IT" dirty="0" err="1"/>
              <a:t>how</a:t>
            </a:r>
            <a:r>
              <a:rPr lang="it-IT" dirty="0"/>
              <a:t> to strike the balance </a:t>
            </a:r>
            <a:r>
              <a:rPr lang="it-IT" dirty="0" err="1"/>
              <a:t>between</a:t>
            </a:r>
            <a:r>
              <a:rPr lang="it-IT" dirty="0"/>
              <a:t> </a:t>
            </a:r>
            <a:r>
              <a:rPr lang="it-IT" dirty="0" err="1"/>
              <a:t>financial</a:t>
            </a:r>
            <a:r>
              <a:rPr lang="it-IT" dirty="0"/>
              <a:t> and </a:t>
            </a:r>
            <a:r>
              <a:rPr lang="it-IT" dirty="0" err="1"/>
              <a:t>environemntal</a:t>
            </a:r>
            <a:r>
              <a:rPr lang="it-IT" dirty="0"/>
              <a:t> </a:t>
            </a:r>
            <a:r>
              <a:rPr lang="it-IT" dirty="0" err="1"/>
              <a:t>sustainability</a:t>
            </a:r>
            <a:r>
              <a:rPr lang="it-IT" dirty="0"/>
              <a:t>?</a:t>
            </a:r>
          </a:p>
          <a:p>
            <a:pPr marL="171450" indent="-171450">
              <a:buFont typeface="Arial" panose="020B0604020202020204" pitchFamily="34" charset="0"/>
              <a:buChar char="•"/>
            </a:pPr>
            <a:r>
              <a:rPr lang="en-GB" dirty="0"/>
              <a:t>should data access be determined by how the data will be used, and only permit access if the processing of the data is deemed of sufficient value (and with sufficiently energy efficient methodologies) to offset the environmental cost?</a:t>
            </a:r>
            <a:endParaRPr lang="it-IT" dirty="0"/>
          </a:p>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11780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it-IT" dirty="0" err="1"/>
              <a:t>Different</a:t>
            </a:r>
            <a:r>
              <a:rPr lang="it-IT" dirty="0"/>
              <a:t> </a:t>
            </a:r>
            <a:r>
              <a:rPr lang="it-IT" dirty="0" err="1"/>
              <a:t>actors</a:t>
            </a:r>
            <a:r>
              <a:rPr lang="it-IT" dirty="0"/>
              <a:t> in the </a:t>
            </a:r>
            <a:r>
              <a:rPr lang="it-IT" dirty="0" err="1"/>
              <a:t>research</a:t>
            </a:r>
            <a:r>
              <a:rPr lang="it-IT" dirty="0"/>
              <a:t> </a:t>
            </a:r>
            <a:r>
              <a:rPr lang="it-IT" dirty="0" err="1"/>
              <a:t>ecosystem</a:t>
            </a:r>
            <a:r>
              <a:rPr lang="it-IT" dirty="0"/>
              <a:t>  </a:t>
            </a:r>
            <a:r>
              <a:rPr lang="it-IT" dirty="0" err="1"/>
              <a:t>need</a:t>
            </a:r>
            <a:r>
              <a:rPr lang="it-IT" dirty="0"/>
              <a:t> to </a:t>
            </a:r>
            <a:r>
              <a:rPr lang="it-IT" dirty="0" err="1"/>
              <a:t>actively</a:t>
            </a:r>
            <a:r>
              <a:rPr lang="it-IT" dirty="0"/>
              <a:t> </a:t>
            </a:r>
            <a:r>
              <a:rPr lang="it-IT" dirty="0" err="1"/>
              <a:t>engage</a:t>
            </a:r>
            <a:r>
              <a:rPr lang="it-IT" dirty="0"/>
              <a:t> in </a:t>
            </a:r>
            <a:r>
              <a:rPr lang="it-IT" dirty="0" err="1"/>
              <a:t>discussions</a:t>
            </a:r>
            <a:r>
              <a:rPr lang="it-IT" dirty="0"/>
              <a:t> </a:t>
            </a:r>
            <a:r>
              <a:rPr lang="it-IT" dirty="0" err="1"/>
              <a:t>about</a:t>
            </a:r>
            <a:r>
              <a:rPr lang="it-IT" dirty="0"/>
              <a:t> </a:t>
            </a:r>
            <a:r>
              <a:rPr lang="it-IT" dirty="0" err="1"/>
              <a:t>how</a:t>
            </a:r>
            <a:r>
              <a:rPr lang="it-IT" dirty="0"/>
              <a:t> to </a:t>
            </a:r>
            <a:r>
              <a:rPr lang="it-IT" dirty="0" err="1"/>
              <a:t>move</a:t>
            </a:r>
            <a:r>
              <a:rPr lang="it-IT" dirty="0"/>
              <a:t> </a:t>
            </a:r>
            <a:r>
              <a:rPr lang="it-IT" dirty="0" err="1"/>
              <a:t>towards</a:t>
            </a:r>
            <a:r>
              <a:rPr lang="it-IT" dirty="0"/>
              <a:t> </a:t>
            </a:r>
            <a:r>
              <a:rPr lang="it-IT" dirty="0" err="1"/>
              <a:t>environmentally</a:t>
            </a:r>
            <a:r>
              <a:rPr lang="it-IT" dirty="0"/>
              <a:t> </a:t>
            </a:r>
            <a:r>
              <a:rPr lang="it-IT" dirty="0" err="1"/>
              <a:t>sustainable</a:t>
            </a:r>
            <a:r>
              <a:rPr lang="it-IT" dirty="0"/>
              <a:t> open science</a:t>
            </a:r>
          </a:p>
          <a:p>
            <a:r>
              <a:rPr lang="it-IT" dirty="0" err="1"/>
              <a:t>Acknowledging</a:t>
            </a:r>
            <a:r>
              <a:rPr lang="it-IT" dirty="0"/>
              <a:t> </a:t>
            </a:r>
            <a:r>
              <a:rPr lang="it-IT" dirty="0" err="1"/>
              <a:t>superficial</a:t>
            </a:r>
            <a:r>
              <a:rPr lang="it-IT" dirty="0"/>
              <a:t> </a:t>
            </a:r>
            <a:r>
              <a:rPr lang="it-IT" dirty="0" err="1"/>
              <a:t>tensions</a:t>
            </a:r>
            <a:r>
              <a:rPr lang="it-IT" dirty="0"/>
              <a:t> and </a:t>
            </a:r>
            <a:r>
              <a:rPr lang="it-IT" dirty="0" err="1"/>
              <a:t>going</a:t>
            </a:r>
            <a:r>
              <a:rPr lang="it-IT" dirty="0"/>
              <a:t> </a:t>
            </a:r>
            <a:r>
              <a:rPr lang="it-IT" dirty="0" err="1"/>
              <a:t>deeper</a:t>
            </a:r>
            <a:r>
              <a:rPr lang="it-IT" dirty="0"/>
              <a:t> in </a:t>
            </a:r>
            <a:r>
              <a:rPr lang="it-IT" dirty="0" err="1"/>
              <a:t>exploring</a:t>
            </a:r>
            <a:r>
              <a:rPr lang="it-IT" dirty="0"/>
              <a:t> </a:t>
            </a:r>
            <a:r>
              <a:rPr lang="it-IT" dirty="0" err="1"/>
              <a:t>underlying</a:t>
            </a:r>
            <a:r>
              <a:rPr lang="it-IT" dirty="0"/>
              <a:t> </a:t>
            </a:r>
            <a:r>
              <a:rPr lang="it-IT" dirty="0" err="1"/>
              <a:t>values</a:t>
            </a:r>
            <a:endParaRPr lang="it-IT" dirty="0"/>
          </a:p>
          <a:p>
            <a:r>
              <a:rPr lang="it-IT" dirty="0"/>
              <a:t>How do the </a:t>
            </a:r>
            <a:r>
              <a:rPr lang="it-IT" dirty="0" err="1"/>
              <a:t>values</a:t>
            </a:r>
            <a:r>
              <a:rPr lang="it-IT" dirty="0"/>
              <a:t> </a:t>
            </a:r>
            <a:r>
              <a:rPr lang="it-IT" dirty="0" err="1"/>
              <a:t>underlying</a:t>
            </a:r>
            <a:r>
              <a:rPr lang="it-IT" dirty="0"/>
              <a:t> </a:t>
            </a:r>
            <a:r>
              <a:rPr lang="it-IT" dirty="0" err="1"/>
              <a:t>environmentally</a:t>
            </a:r>
            <a:r>
              <a:rPr lang="it-IT" dirty="0"/>
              <a:t> </a:t>
            </a:r>
            <a:r>
              <a:rPr lang="it-IT" dirty="0" err="1"/>
              <a:t>conscious</a:t>
            </a:r>
            <a:r>
              <a:rPr lang="it-IT" dirty="0"/>
              <a:t> </a:t>
            </a:r>
            <a:r>
              <a:rPr lang="it-IT" dirty="0" err="1"/>
              <a:t>research</a:t>
            </a:r>
            <a:r>
              <a:rPr lang="it-IT" dirty="0"/>
              <a:t> </a:t>
            </a:r>
            <a:r>
              <a:rPr lang="it-IT" dirty="0" err="1"/>
              <a:t>align</a:t>
            </a:r>
            <a:r>
              <a:rPr lang="it-IT" dirty="0"/>
              <a:t> with the </a:t>
            </a:r>
            <a:r>
              <a:rPr lang="it-IT" dirty="0" err="1"/>
              <a:t>values</a:t>
            </a:r>
            <a:r>
              <a:rPr lang="it-IT" dirty="0"/>
              <a:t> of  open science? </a:t>
            </a:r>
            <a:r>
              <a:rPr lang="it-IT" dirty="0" err="1"/>
              <a:t>What</a:t>
            </a:r>
            <a:r>
              <a:rPr lang="it-IT" dirty="0"/>
              <a:t> are </a:t>
            </a:r>
            <a:r>
              <a:rPr lang="it-IT" dirty="0" err="1"/>
              <a:t>opportunities</a:t>
            </a:r>
            <a:r>
              <a:rPr lang="it-IT" dirty="0"/>
              <a:t> for </a:t>
            </a:r>
            <a:r>
              <a:rPr lang="it-IT" dirty="0" err="1"/>
              <a:t>synergies</a:t>
            </a:r>
            <a:r>
              <a:rPr lang="it-IT" dirty="0"/>
              <a:t>? How can </a:t>
            </a:r>
            <a:r>
              <a:rPr lang="it-IT" dirty="0" err="1"/>
              <a:t>remaining</a:t>
            </a:r>
            <a:r>
              <a:rPr lang="it-IT" dirty="0"/>
              <a:t> </a:t>
            </a:r>
            <a:r>
              <a:rPr lang="it-IT" dirty="0" err="1"/>
              <a:t>tensions</a:t>
            </a:r>
            <a:r>
              <a:rPr lang="it-IT" dirty="0"/>
              <a:t> be </a:t>
            </a:r>
            <a:r>
              <a:rPr lang="it-IT" dirty="0" err="1"/>
              <a:t>addressed</a:t>
            </a:r>
            <a:r>
              <a:rPr lang="it-IT" dirty="0"/>
              <a:t>?</a:t>
            </a:r>
          </a:p>
          <a:p>
            <a:pPr lvl="1"/>
            <a:r>
              <a:rPr lang="it-IT" dirty="0"/>
              <a:t>E.g. </a:t>
            </a:r>
            <a:r>
              <a:rPr lang="it-IT" dirty="0" err="1"/>
              <a:t>collective</a:t>
            </a:r>
            <a:r>
              <a:rPr lang="it-IT" dirty="0"/>
              <a:t> benefit</a:t>
            </a:r>
          </a:p>
          <a:p>
            <a:pPr lvl="1"/>
            <a:r>
              <a:rPr lang="it-IT" dirty="0" err="1"/>
              <a:t>Fairness</a:t>
            </a:r>
            <a:r>
              <a:rPr lang="it-IT" dirty="0"/>
              <a:t> in </a:t>
            </a:r>
            <a:r>
              <a:rPr lang="it-IT" dirty="0" err="1"/>
              <a:t>mandating</a:t>
            </a:r>
            <a:r>
              <a:rPr lang="it-IT" dirty="0"/>
              <a:t> open/green </a:t>
            </a:r>
            <a:r>
              <a:rPr lang="it-IT" dirty="0" err="1"/>
              <a:t>requirements</a:t>
            </a:r>
            <a:r>
              <a:rPr lang="it-IT" dirty="0"/>
              <a:t> in the Global South</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we call for all actors of the open science ethics ecosystem—including funding bodies, research institutions, scientific journals, professional institutions, those representing organisations or companies associated with the data infrastructure, etc.— to actively engage in discussions about how to move towards environmentally sustainable open data and science initiatives that take into account the environmental impact of data and digital infrastructures.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This is not to say that open science is unique in terms of needing to focus on issues of environmental sustainability; data repositories and similar infrastructures would be in the landscape even without open science. Further, while open science might raise additional costs in terms of storing data for further re-use, as well as creating opportunities for third parties to do more data processing (if data is there it is more likely to be duplicated, used, or processed for both valuable, but perhaps also less valuable goals (see below)), the tenets of open science do not necessarily result in specific challenges that are not already present in ‘closed’ science or ICT in general; and large-scale data collection with power-hungry instruments is related to both open and closed science. As such, the points we make in this commentary are applicable to both open and ‘closed’ science, and in fact, we view the need for an environmental sustainability of open science to be just one aspect of such a requirement for all data </a:t>
            </a:r>
            <a:r>
              <a:rPr lang="en-GB" sz="1200" b="0" i="0" kern="1200" dirty="0" err="1">
                <a:solidFill>
                  <a:schemeClr val="tx1"/>
                </a:solidFill>
                <a:effectLst/>
                <a:latin typeface="+mn-lt"/>
                <a:ea typeface="+mn-ea"/>
                <a:cs typeface="+mn-cs"/>
              </a:rPr>
              <a:t>science.y</a:t>
            </a:r>
            <a:r>
              <a:rPr lang="en-GB" sz="1200" b="0" i="0" kern="1200" dirty="0">
                <a:solidFill>
                  <a:schemeClr val="tx1"/>
                </a:solidFill>
                <a:effectLst/>
                <a:latin typeface="+mn-lt"/>
                <a:ea typeface="+mn-ea"/>
                <a:cs typeface="+mn-cs"/>
              </a:rPr>
              <a:t> open science projects but of data projects more generally.</a:t>
            </a:r>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104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0B6D8E-05C8-4C75-B788-0A73DFF03451}"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112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BE"/>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fr-FR" sz="1200" b="0" i="0" u="none" strike="noStrike" kern="1200" cap="none" spc="0" normalizeH="0" baseline="0" noProof="0">
              <a:ln>
                <a:noFill/>
              </a:ln>
              <a:solidFill>
                <a:prstClr val="black"/>
              </a:solidFill>
              <a:effectLst/>
              <a:uLnTx/>
              <a:uFillTx/>
              <a:latin typeface="Open Sans" panose="020B0606030504020204" pitchFamily="34" charset="0"/>
              <a:ea typeface="+mn-ea"/>
              <a:cs typeface="+mn-cs"/>
            </a:endParaRPr>
          </a:p>
        </p:txBody>
      </p:sp>
    </p:spTree>
    <p:extLst>
      <p:ext uri="{BB962C8B-B14F-4D97-AF65-F5344CB8AC3E}">
        <p14:creationId xmlns:p14="http://schemas.microsoft.com/office/powerpoint/2010/main" val="942104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7B1464-D33A-BF46-90BB-099994A92D74}" type="slidenum">
              <a:rPr lang="en-US" smtClean="0"/>
              <a:t>30</a:t>
            </a:fld>
            <a:endParaRPr lang="en-US"/>
          </a:p>
        </p:txBody>
      </p:sp>
    </p:spTree>
    <p:extLst>
      <p:ext uri="{BB962C8B-B14F-4D97-AF65-F5344CB8AC3E}">
        <p14:creationId xmlns:p14="http://schemas.microsoft.com/office/powerpoint/2010/main" val="585322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2B048-4797-4827-F87B-CD508C6D0F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92E798-3EFC-54FB-E204-6DEAD82EA54A}"/>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1DAF4699-B59D-DE0E-AB72-59F6B8EC1C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D08586-5040-3E31-1377-EC9833D0AB9D}"/>
              </a:ext>
            </a:extLst>
          </p:cNvPr>
          <p:cNvSpPr>
            <a:spLocks noGrp="1"/>
          </p:cNvSpPr>
          <p:nvPr>
            <p:ph type="sldNum" sz="quarter" idx="5"/>
          </p:nvPr>
        </p:nvSpPr>
        <p:spPr/>
        <p:txBody>
          <a:bodyPr/>
          <a:lstStyle/>
          <a:p>
            <a:fld id="{74473BCD-CE1D-2F4A-AB0C-BF42D4A2466B}" type="slidenum">
              <a:rPr lang="en-US" smtClean="0"/>
              <a:t>3</a:t>
            </a:fld>
            <a:endParaRPr lang="en-US"/>
          </a:p>
        </p:txBody>
      </p:sp>
    </p:spTree>
    <p:extLst>
      <p:ext uri="{BB962C8B-B14F-4D97-AF65-F5344CB8AC3E}">
        <p14:creationId xmlns:p14="http://schemas.microsoft.com/office/powerpoint/2010/main" val="3958827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218C0E-EBC0-4363-B866-4FBE8A16C4C0}" type="slidenum">
              <a:rPr lang="en-US" smtClean="0"/>
              <a:pPr/>
              <a:t>5</a:t>
            </a:fld>
            <a:endParaRPr lang="en-US"/>
          </a:p>
        </p:txBody>
      </p:sp>
    </p:spTree>
    <p:extLst>
      <p:ext uri="{BB962C8B-B14F-4D97-AF65-F5344CB8AC3E}">
        <p14:creationId xmlns:p14="http://schemas.microsoft.com/office/powerpoint/2010/main" val="407906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218C0E-EBC0-4363-B866-4FBE8A16C4C0}" type="slidenum">
              <a:rPr lang="en-US" smtClean="0"/>
              <a:pPr/>
              <a:t>7</a:t>
            </a:fld>
            <a:endParaRPr lang="en-US"/>
          </a:p>
        </p:txBody>
      </p:sp>
    </p:spTree>
    <p:extLst>
      <p:ext uri="{BB962C8B-B14F-4D97-AF65-F5344CB8AC3E}">
        <p14:creationId xmlns:p14="http://schemas.microsoft.com/office/powerpoint/2010/main" val="1451057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Multiple dimensions </a:t>
            </a:r>
          </a:p>
        </p:txBody>
      </p:sp>
      <p:sp>
        <p:nvSpPr>
          <p:cNvPr id="4" name="Slide Number Placeholder 3"/>
          <p:cNvSpPr>
            <a:spLocks noGrp="1"/>
          </p:cNvSpPr>
          <p:nvPr>
            <p:ph type="sldNum" sz="quarter" idx="5"/>
          </p:nvPr>
        </p:nvSpPr>
        <p:spPr/>
        <p:txBody>
          <a:bodyPr/>
          <a:lstStyle/>
          <a:p>
            <a:fld id="{03218C0E-EBC0-4363-B866-4FBE8A16C4C0}" type="slidenum">
              <a:rPr lang="en-US" smtClean="0"/>
              <a:pPr/>
              <a:t>8</a:t>
            </a:fld>
            <a:endParaRPr lang="en-US"/>
          </a:p>
        </p:txBody>
      </p:sp>
    </p:spTree>
    <p:extLst>
      <p:ext uri="{BB962C8B-B14F-4D97-AF65-F5344CB8AC3E}">
        <p14:creationId xmlns:p14="http://schemas.microsoft.com/office/powerpoint/2010/main" val="693196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218C0E-EBC0-4363-B866-4FBE8A16C4C0}" type="slidenum">
              <a:rPr lang="en-US" smtClean="0"/>
              <a:pPr/>
              <a:t>9</a:t>
            </a:fld>
            <a:endParaRPr lang="en-US"/>
          </a:p>
        </p:txBody>
      </p:sp>
    </p:spTree>
    <p:extLst>
      <p:ext uri="{BB962C8B-B14F-4D97-AF65-F5344CB8AC3E}">
        <p14:creationId xmlns:p14="http://schemas.microsoft.com/office/powerpoint/2010/main" val="3344908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Federica is Senior Researcher in Ethics and Data at the </a:t>
            </a:r>
            <a:r>
              <a:rPr lang="en-GB" sz="1800" kern="0" dirty="0" err="1">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Ethox</a:t>
            </a:r>
            <a:r>
              <a:rPr lang="en-GB" sz="1800" kern="0" dirty="0">
                <a:solidFill>
                  <a:srgbClr val="212121"/>
                </a:solidFill>
                <a:effectLst/>
                <a:latin typeface="Avenir Next" panose="020B0503020202020204" pitchFamily="34" charset="0"/>
                <a:ea typeface="Times New Roman" panose="02020603050405020304" pitchFamily="18" charset="0"/>
                <a:cs typeface="Calibri" panose="020F0502020204030204" pitchFamily="34" charset="0"/>
              </a:rPr>
              <a:t> Centre, Oxford Population Health and Big Data Institute. She has a background in philosophy and ethics of science and technology and in Science and Technology Studies. Her research focuses on the</a:t>
            </a:r>
            <a:r>
              <a:rPr lang="en-GB" sz="1800" kern="0" dirty="0">
                <a:solidFill>
                  <a:srgbClr val="212121"/>
                </a:solidFill>
                <a:effectLst/>
                <a:latin typeface="Avenir Next" panose="020B0503020202020204" pitchFamily="34" charset="0"/>
                <a:ea typeface="Times New Roman" panose="02020603050405020304" pitchFamily="18" charset="0"/>
                <a:cs typeface="Times New Roman" panose="02020603050405020304" pitchFamily="18" charset="0"/>
              </a:rPr>
              <a:t> ethical, political and social aspects of digital and data-driven technologies in healthcare and health research. Since 2018 she has been exploring ethical questions related to the environmental sustainability of scientific research using digital infrastructures and large datasets. She leads the SHADE research hub at the intersection of sustainability, health, AI and digital technologies and chairs the Sustainable Big Data Conversations.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3218C0E-EBC0-4363-B866-4FBE8A16C4C0}" type="slidenum">
              <a:rPr lang="en-US" smtClean="0"/>
              <a:pPr/>
              <a:t>10</a:t>
            </a:fld>
            <a:endParaRPr lang="en-US"/>
          </a:p>
        </p:txBody>
      </p:sp>
    </p:spTree>
    <p:extLst>
      <p:ext uri="{BB962C8B-B14F-4D97-AF65-F5344CB8AC3E}">
        <p14:creationId xmlns:p14="http://schemas.microsoft.com/office/powerpoint/2010/main" val="859295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err="1">
                <a:effectLst/>
                <a:latin typeface="Avenir Next" panose="020B0503020202020204" pitchFamily="34" charset="0"/>
                <a:ea typeface="Aptos" panose="020B0004020202020204" pitchFamily="34" charset="0"/>
                <a:cs typeface="Times New Roman" panose="02020603050405020304" pitchFamily="18" charset="0"/>
              </a:rPr>
              <a:t>Bregt</a:t>
            </a:r>
            <a:r>
              <a:rPr lang="en-GB" sz="1800" kern="100" dirty="0">
                <a:effectLst/>
                <a:latin typeface="Avenir Next" panose="020B0503020202020204" pitchFamily="34" charset="0"/>
                <a:ea typeface="Aptos" panose="020B0004020202020204" pitchFamily="34" charset="0"/>
                <a:cs typeface="Times New Roman" panose="02020603050405020304" pitchFamily="18" charset="0"/>
              </a:rPr>
              <a:t> is Senior Policy Officer for Open Science at </a:t>
            </a:r>
            <a:r>
              <a:rPr lang="en-GB" sz="1800" i="1" kern="100" dirty="0">
                <a:effectLst/>
                <a:latin typeface="Avenir Next" panose="020B0503020202020204" pitchFamily="34" charset="0"/>
                <a:ea typeface="Aptos" panose="020B0004020202020204" pitchFamily="34" charset="0"/>
                <a:cs typeface="Times New Roman" panose="02020603050405020304" pitchFamily="18" charset="0"/>
              </a:rPr>
              <a:t>Science Europe</a:t>
            </a:r>
            <a:r>
              <a:rPr lang="en-GB" sz="1800" kern="100" dirty="0">
                <a:effectLst/>
                <a:latin typeface="Avenir Next" panose="020B0503020202020204" pitchFamily="34" charset="0"/>
                <a:ea typeface="Aptos" panose="020B0004020202020204" pitchFamily="34" charset="0"/>
                <a:cs typeface="Times New Roman" panose="02020603050405020304" pitchFamily="18" charset="0"/>
              </a:rPr>
              <a:t>. </a:t>
            </a:r>
            <a:r>
              <a:rPr lang="en-GB" sz="1800" kern="100" dirty="0" err="1">
                <a:effectLst/>
                <a:latin typeface="Avenir Next" panose="020B0503020202020204" pitchFamily="34" charset="0"/>
                <a:ea typeface="Aptos" panose="020B0004020202020204" pitchFamily="34" charset="0"/>
                <a:cs typeface="Times New Roman" panose="02020603050405020304" pitchFamily="18" charset="0"/>
              </a:rPr>
              <a:t>Bregt</a:t>
            </a:r>
            <a:r>
              <a:rPr lang="en-GB" sz="1800" kern="100" dirty="0">
                <a:effectLst/>
                <a:latin typeface="Avenir Next" panose="020B0503020202020204" pitchFamily="34" charset="0"/>
                <a:ea typeface="Aptos" panose="020B0004020202020204" pitchFamily="34" charset="0"/>
                <a:cs typeface="Times New Roman" panose="02020603050405020304" pitchFamily="18" charset="0"/>
              </a:rPr>
              <a:t> has previously worked for several membership and policy organisations, including the European University Association, the Directorate-General for Employment, Social Affairs and Inclusion of the European Commission, SOLIDAR, and the EU office of the International Labour Organization. </a:t>
            </a:r>
            <a:r>
              <a:rPr lang="en-GB" sz="1800" kern="100" dirty="0" err="1">
                <a:effectLst/>
                <a:latin typeface="Avenir Next" panose="020B0503020202020204" pitchFamily="34" charset="0"/>
                <a:ea typeface="Aptos" panose="020B0004020202020204" pitchFamily="34" charset="0"/>
                <a:cs typeface="Times New Roman" panose="02020603050405020304" pitchFamily="18" charset="0"/>
              </a:rPr>
              <a:t>Bregt</a:t>
            </a:r>
            <a:r>
              <a:rPr lang="en-GB" sz="1800" kern="100" dirty="0">
                <a:effectLst/>
                <a:latin typeface="Avenir Next" panose="020B0503020202020204" pitchFamily="34" charset="0"/>
                <a:ea typeface="Aptos" panose="020B0004020202020204" pitchFamily="34" charset="0"/>
                <a:cs typeface="Times New Roman" panose="02020603050405020304" pitchFamily="18" charset="0"/>
              </a:rPr>
              <a:t> has a doctorate in EU Studies from Ghent University in Belgium and was a visiting researcher at New York University. He also has a Master of Science in EU Studies from Ghent University, as well as a Master and Bachelor of Arts in History.</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3218C0E-EBC0-4363-B866-4FBE8A16C4C0}" type="slidenum">
              <a:rPr lang="en-US" smtClean="0"/>
              <a:pPr/>
              <a:t>11</a:t>
            </a:fld>
            <a:endParaRPr lang="en-US"/>
          </a:p>
        </p:txBody>
      </p:sp>
    </p:spTree>
    <p:extLst>
      <p:ext uri="{BB962C8B-B14F-4D97-AF65-F5344CB8AC3E}">
        <p14:creationId xmlns:p14="http://schemas.microsoft.com/office/powerpoint/2010/main" val="2842072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5EB8B-E503-5254-9DDD-76BEF72F163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34FF762-5E58-C529-CA86-1A7EA3987B73}"/>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F64B84CE-3067-6786-4314-E4B91726801F}"/>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5" name="Footer Placeholder 4">
            <a:extLst>
              <a:ext uri="{FF2B5EF4-FFF2-40B4-BE49-F238E27FC236}">
                <a16:creationId xmlns:a16="http://schemas.microsoft.com/office/drawing/2014/main" id="{06664A2B-738A-EBCD-87CF-5F63A0BC77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0A4B7B-AA59-181E-B058-B8C8A8518FE4}"/>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1182771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145FE-4BF3-3429-0C3E-7C9FF6EE14A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04E9998-0610-6B57-C3DC-22269520CE5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5D3A1B-4A02-EEBF-9FE9-266E77F2914D}"/>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5" name="Footer Placeholder 4">
            <a:extLst>
              <a:ext uri="{FF2B5EF4-FFF2-40B4-BE49-F238E27FC236}">
                <a16:creationId xmlns:a16="http://schemas.microsoft.com/office/drawing/2014/main" id="{F95BE46B-EEF8-7C5B-B0AF-C667F4BCF8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DE4849-4D1F-C120-8DAF-46E1371E2CC0}"/>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2008599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5C63E1-A89F-F62B-92DC-223D959FB614}"/>
              </a:ext>
            </a:extLst>
          </p:cNvPr>
          <p:cNvSpPr>
            <a:spLocks noGrp="1"/>
          </p:cNvSpPr>
          <p:nvPr>
            <p:ph type="title" orient="vert"/>
          </p:nvPr>
        </p:nvSpPr>
        <p:spPr>
          <a:xfrm>
            <a:off x="8724901"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EDC1966-7E67-6B07-D494-7C027A6D4231}"/>
              </a:ext>
            </a:extLst>
          </p:cNvPr>
          <p:cNvSpPr>
            <a:spLocks noGrp="1"/>
          </p:cNvSpPr>
          <p:nvPr>
            <p:ph type="body" orient="vert" idx="1"/>
          </p:nvPr>
        </p:nvSpPr>
        <p:spPr>
          <a:xfrm>
            <a:off x="838201"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B0B8D8C-A97C-68D6-8B1E-4E8D59BD9CDF}"/>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5" name="Footer Placeholder 4">
            <a:extLst>
              <a:ext uri="{FF2B5EF4-FFF2-40B4-BE49-F238E27FC236}">
                <a16:creationId xmlns:a16="http://schemas.microsoft.com/office/drawing/2014/main" id="{F4D60538-ECCE-A0E8-B225-27D378749E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BAD124-407C-FBB7-46F5-107B6BBC3BEA}"/>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2883146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it-IT"/>
          </a:p>
        </p:txBody>
      </p:sp>
      <p:sp>
        <p:nvSpPr>
          <p:cNvPr id="4" name="Date Placeholder 3"/>
          <p:cNvSpPr>
            <a:spLocks noGrp="1"/>
          </p:cNvSpPr>
          <p:nvPr>
            <p:ph type="dt" sz="half" idx="10"/>
          </p:nvPr>
        </p:nvSpPr>
        <p:spPr/>
        <p:txBody>
          <a:bodyPr/>
          <a:lstStyle/>
          <a:p>
            <a:fld id="{89D74771-A3C2-4570-9B63-7AC960D7CFD4}" type="datetimeFigureOut">
              <a:rPr lang="it-IT" smtClean="0"/>
              <a:t>25/01/24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676326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p:txBody>
          <a:bodyPr/>
          <a:lstStyle/>
          <a:p>
            <a:fld id="{89D74771-A3C2-4570-9B63-7AC960D7CFD4}" type="datetimeFigureOut">
              <a:rPr lang="it-IT" smtClean="0"/>
              <a:t>25/01/24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816448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49" y="1709738"/>
            <a:ext cx="10515600" cy="2852737"/>
          </a:xfrm>
        </p:spPr>
        <p:txBody>
          <a:bodyPr anchor="b"/>
          <a:lstStyle>
            <a:lvl1pPr>
              <a:defRPr sz="6000"/>
            </a:lvl1pPr>
          </a:lstStyle>
          <a:p>
            <a:r>
              <a:rPr lang="en-US"/>
              <a:t>Click to edit Master title style</a:t>
            </a:r>
            <a:endParaRPr lang="it-IT"/>
          </a:p>
        </p:txBody>
      </p:sp>
      <p:sp>
        <p:nvSpPr>
          <p:cNvPr id="3" name="Text Placeholder 2"/>
          <p:cNvSpPr>
            <a:spLocks noGrp="1"/>
          </p:cNvSpPr>
          <p:nvPr>
            <p:ph type="body" idx="1"/>
          </p:nvPr>
        </p:nvSpPr>
        <p:spPr>
          <a:xfrm>
            <a:off x="831849"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9D74771-A3C2-4570-9B63-7AC960D7CFD4}" type="datetimeFigureOut">
              <a:rPr lang="it-IT" smtClean="0"/>
              <a:t>25/01/24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3189473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Date Placeholder 4"/>
          <p:cNvSpPr>
            <a:spLocks noGrp="1"/>
          </p:cNvSpPr>
          <p:nvPr>
            <p:ph type="dt" sz="half" idx="10"/>
          </p:nvPr>
        </p:nvSpPr>
        <p:spPr/>
        <p:txBody>
          <a:bodyPr/>
          <a:lstStyle/>
          <a:p>
            <a:fld id="{89D74771-A3C2-4570-9B63-7AC960D7CFD4}" type="datetimeFigureOut">
              <a:rPr lang="it-IT" smtClean="0"/>
              <a:t>25/01/24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206184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it-IT"/>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Date Placeholder 6"/>
          <p:cNvSpPr>
            <a:spLocks noGrp="1"/>
          </p:cNvSpPr>
          <p:nvPr>
            <p:ph type="dt" sz="half" idx="10"/>
          </p:nvPr>
        </p:nvSpPr>
        <p:spPr/>
        <p:txBody>
          <a:bodyPr/>
          <a:lstStyle/>
          <a:p>
            <a:fld id="{89D74771-A3C2-4570-9B63-7AC960D7CFD4}" type="datetimeFigureOut">
              <a:rPr lang="it-IT" smtClean="0"/>
              <a:t>25/01/24</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14064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Date Placeholder 2"/>
          <p:cNvSpPr>
            <a:spLocks noGrp="1"/>
          </p:cNvSpPr>
          <p:nvPr>
            <p:ph type="dt" sz="half" idx="10"/>
          </p:nvPr>
        </p:nvSpPr>
        <p:spPr/>
        <p:txBody>
          <a:bodyPr/>
          <a:lstStyle/>
          <a:p>
            <a:fld id="{89D74771-A3C2-4570-9B63-7AC960D7CFD4}" type="datetimeFigureOut">
              <a:rPr lang="it-IT" smtClean="0"/>
              <a:t>25/01/24</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2915977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D74771-A3C2-4570-9B63-7AC960D7CFD4}" type="datetimeFigureOut">
              <a:rPr lang="it-IT" smtClean="0"/>
              <a:t>25/01/24</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3044548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9D74771-A3C2-4570-9B63-7AC960D7CFD4}" type="datetimeFigureOut">
              <a:rPr lang="it-IT" smtClean="0"/>
              <a:t>25/01/24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2941948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ED860-E420-D678-266F-1D45543574E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E2C0ECB-B7E0-A553-64F6-DEF8764669B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793E36E-9AEA-C3E1-AF0C-4957FE0889E2}"/>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5" name="Footer Placeholder 4">
            <a:extLst>
              <a:ext uri="{FF2B5EF4-FFF2-40B4-BE49-F238E27FC236}">
                <a16:creationId xmlns:a16="http://schemas.microsoft.com/office/drawing/2014/main" id="{910B50A9-A22A-7584-750C-0A8B1B744A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C85D2C-D644-BBEC-E9DB-90C64557BE98}"/>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33556181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9D74771-A3C2-4570-9B63-7AC960D7CFD4}" type="datetimeFigureOut">
              <a:rPr lang="it-IT" smtClean="0"/>
              <a:t>25/01/24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32601597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p:txBody>
          <a:bodyPr/>
          <a:lstStyle/>
          <a:p>
            <a:fld id="{89D74771-A3C2-4570-9B63-7AC960D7CFD4}" type="datetimeFigureOut">
              <a:rPr lang="it-IT" smtClean="0"/>
              <a:t>25/01/24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5115538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it-IT"/>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p:txBody>
          <a:bodyPr/>
          <a:lstStyle/>
          <a:p>
            <a:fld id="{89D74771-A3C2-4570-9B63-7AC960D7CFD4}" type="datetimeFigureOut">
              <a:rPr lang="it-IT" smtClean="0"/>
              <a:t>25/01/24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FE38731-7929-4615-8D49-F31874376F29}" type="slidenum">
              <a:rPr lang="it-IT" smtClean="0"/>
              <a:t>‹#›</a:t>
            </a:fld>
            <a:endParaRPr lang="it-IT"/>
          </a:p>
        </p:txBody>
      </p:sp>
    </p:spTree>
    <p:extLst>
      <p:ext uri="{BB962C8B-B14F-4D97-AF65-F5344CB8AC3E}">
        <p14:creationId xmlns:p14="http://schemas.microsoft.com/office/powerpoint/2010/main" val="11697598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9" name="Rectangle 18"/>
          <p:cNvSpPr/>
          <p:nvPr userDrawn="1"/>
        </p:nvSpPr>
        <p:spPr>
          <a:xfrm>
            <a:off x="1200" y="2735262"/>
            <a:ext cx="12192000" cy="4122738"/>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b="0" i="0">
              <a:latin typeface="Open Sans" panose="020B0606030504020204" pitchFamily="34" charset="0"/>
            </a:endParaRPr>
          </a:p>
        </p:txBody>
      </p:sp>
      <p:sp>
        <p:nvSpPr>
          <p:cNvPr id="20" name="Rectangle 19"/>
          <p:cNvSpPr/>
          <p:nvPr userDrawn="1"/>
        </p:nvSpPr>
        <p:spPr>
          <a:xfrm>
            <a:off x="0" y="2579026"/>
            <a:ext cx="12193200" cy="156237"/>
          </a:xfrm>
          <a:prstGeom prst="rect">
            <a:avLst/>
          </a:prstGeom>
          <a:solidFill>
            <a:srgbClr val="0D2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0" i="0">
                <a:latin typeface="Open Sans" panose="020B0606030504020204" pitchFamily="34" charset="0"/>
              </a:rPr>
              <a:t> </a:t>
            </a:r>
          </a:p>
        </p:txBody>
      </p:sp>
      <p:sp>
        <p:nvSpPr>
          <p:cNvPr id="23" name="Rectangle 22"/>
          <p:cNvSpPr/>
          <p:nvPr userDrawn="1"/>
        </p:nvSpPr>
        <p:spPr>
          <a:xfrm>
            <a:off x="1200" y="-263611"/>
            <a:ext cx="12192000" cy="2842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0" i="0">
                <a:latin typeface="Open Sans" panose="020B0606030504020204" pitchFamily="34" charset="0"/>
              </a:rPr>
              <a:t> </a:t>
            </a:r>
          </a:p>
        </p:txBody>
      </p:sp>
      <p:sp>
        <p:nvSpPr>
          <p:cNvPr id="18" name="Titre 17"/>
          <p:cNvSpPr>
            <a:spLocks noGrp="1"/>
          </p:cNvSpPr>
          <p:nvPr>
            <p:ph type="title"/>
          </p:nvPr>
        </p:nvSpPr>
        <p:spPr>
          <a:xfrm>
            <a:off x="2891482" y="-263611"/>
            <a:ext cx="8490517" cy="2842635"/>
          </a:xfrm>
          <a:prstGeom prst="rect">
            <a:avLst/>
          </a:prstGeom>
        </p:spPr>
        <p:txBody>
          <a:bodyPr lIns="0" anchor="ctr" anchorCtr="0"/>
          <a:lstStyle>
            <a:lvl1pPr>
              <a:defRPr sz="3600" baseline="0">
                <a:latin typeface="Open Sans" charset="0"/>
                <a:ea typeface="Open Sans" charset="0"/>
                <a:cs typeface="Open Sans" charset="0"/>
              </a:defRPr>
            </a:lvl1pPr>
          </a:lstStyle>
          <a:p>
            <a:r>
              <a:rPr lang="en-US"/>
              <a:t>Click to edit Master title style</a:t>
            </a:r>
            <a:endParaRPr lang="fr-FR"/>
          </a:p>
        </p:txBody>
      </p:sp>
      <p:pic>
        <p:nvPicPr>
          <p:cNvPr id="21" name="Imag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0801" y="279072"/>
            <a:ext cx="1164336" cy="1847088"/>
          </a:xfrm>
          <a:prstGeom prst="rect">
            <a:avLst/>
          </a:prstGeom>
        </p:spPr>
      </p:pic>
      <p:sp>
        <p:nvSpPr>
          <p:cNvPr id="35" name="Espace réservé du texte 17"/>
          <p:cNvSpPr>
            <a:spLocks noGrp="1"/>
          </p:cNvSpPr>
          <p:nvPr>
            <p:ph type="body" sz="quarter" idx="13"/>
          </p:nvPr>
        </p:nvSpPr>
        <p:spPr>
          <a:xfrm>
            <a:off x="2889541" y="2792437"/>
            <a:ext cx="8492456" cy="1028754"/>
          </a:xfrm>
          <a:prstGeom prst="rect">
            <a:avLst/>
          </a:prstGeom>
        </p:spPr>
        <p:txBody>
          <a:bodyPr lIns="0" anchor="b" anchorCtr="0"/>
          <a:lstStyle>
            <a:lvl1pPr marL="0" indent="0">
              <a:buFontTx/>
              <a:buNone/>
              <a:defRPr b="1" i="0" cap="all" baseline="0">
                <a:latin typeface="Open Sans" charset="0"/>
                <a:ea typeface="Open Sans" charset="0"/>
                <a:cs typeface="Open Sans"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2889251" y="3975101"/>
            <a:ext cx="8493125" cy="2756291"/>
          </a:xfrm>
          <a:prstGeom prst="rect">
            <a:avLst/>
          </a:prstGeom>
        </p:spPr>
        <p:txBody>
          <a:bodyPr lIns="0"/>
          <a:lstStyle>
            <a:lvl1pPr marL="0" indent="0">
              <a:buFontTx/>
              <a:buNone/>
              <a:defRPr sz="4800" b="1" i="0" cap="all" baseline="0">
                <a:ln w="19050">
                  <a:solidFill>
                    <a:schemeClr val="bg1"/>
                  </a:solidFill>
                </a:ln>
                <a:noFill/>
                <a:latin typeface="Open Sans" charset="0"/>
                <a:ea typeface="Open Sans" charset="0"/>
                <a:cs typeface="Open Sans" charset="0"/>
              </a:defRPr>
            </a:lvl1pPr>
          </a:lstStyle>
          <a:p>
            <a:pPr lvl="0"/>
            <a:r>
              <a:rPr lang="en-US"/>
              <a:t>Click to edit Master text styles</a:t>
            </a:r>
          </a:p>
        </p:txBody>
      </p:sp>
    </p:spTree>
    <p:extLst>
      <p:ext uri="{BB962C8B-B14F-4D97-AF65-F5344CB8AC3E}">
        <p14:creationId xmlns:p14="http://schemas.microsoft.com/office/powerpoint/2010/main" val="34647990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b="0" i="0">
              <a:latin typeface="Open Sans" panose="020B0606030504020204" pitchFamily="34" charset="0"/>
            </a:endParaRPr>
          </a:p>
        </p:txBody>
      </p:sp>
      <p:sp>
        <p:nvSpPr>
          <p:cNvPr id="2" name="Title 1"/>
          <p:cNvSpPr>
            <a:spLocks noGrp="1"/>
          </p:cNvSpPr>
          <p:nvPr>
            <p:ph type="title"/>
          </p:nvPr>
        </p:nvSpPr>
        <p:spPr>
          <a:xfrm>
            <a:off x="1046204" y="2935014"/>
            <a:ext cx="10335795" cy="2888152"/>
          </a:xfrm>
          <a:prstGeom prst="rect">
            <a:avLst/>
          </a:prstGeom>
        </p:spPr>
        <p:txBody>
          <a:bodyPr lIns="0" anchor="t" anchorCtr="0"/>
          <a:lstStyle>
            <a:lvl1pPr>
              <a:defRPr sz="4000" b="1" i="0" cap="all" baseline="0">
                <a:ln w="19050">
                  <a:solidFill>
                    <a:schemeClr val="bg1"/>
                  </a:solidFill>
                </a:ln>
                <a:noFill/>
                <a:latin typeface="Open Sans" charset="0"/>
                <a:ea typeface="Open Sans" charset="0"/>
                <a:cs typeface="Open Sans"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5" cy="1766888"/>
          </a:xfrm>
          <a:prstGeom prst="rect">
            <a:avLst/>
          </a:prstGeom>
        </p:spPr>
        <p:txBody>
          <a:bodyPr lIns="0" anchor="b" anchorCtr="0"/>
          <a:lstStyle>
            <a:lvl1pPr marL="0" indent="0">
              <a:buFontTx/>
              <a:buNone/>
              <a:defRPr b="1" i="0" cap="all" baseline="0">
                <a:latin typeface="Open Sans" charset="0"/>
                <a:ea typeface="Open Sans" charset="0"/>
                <a:cs typeface="Open Sans" charset="0"/>
              </a:defRPr>
            </a:lvl1pPr>
          </a:lstStyle>
          <a:p>
            <a:pPr lvl="0"/>
            <a:r>
              <a:rPr lang="en-US"/>
              <a:t>Click to edit Master text styles</a:t>
            </a:r>
          </a:p>
        </p:txBody>
      </p:sp>
    </p:spTree>
    <p:extLst>
      <p:ext uri="{BB962C8B-B14F-4D97-AF65-F5344CB8AC3E}">
        <p14:creationId xmlns:p14="http://schemas.microsoft.com/office/powerpoint/2010/main" val="2637998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1" name="Image 10"/>
          <p:cNvPicPr/>
          <p:nvPr userDrawn="1"/>
        </p:nvPicPr>
        <p:blipFill>
          <a:blip r:embed="rId2"/>
          <a:stretch>
            <a:fillRect/>
          </a:stretch>
        </p:blipFill>
        <p:spPr>
          <a:xfrm>
            <a:off x="1" y="-189470"/>
            <a:ext cx="4330700" cy="3517900"/>
          </a:xfrm>
          <a:prstGeom prst="rect">
            <a:avLst/>
          </a:prstGeom>
        </p:spPr>
      </p:pic>
      <p:sp>
        <p:nvSpPr>
          <p:cNvPr id="5" name="Text Placeholder 3"/>
          <p:cNvSpPr>
            <a:spLocks noGrp="1"/>
          </p:cNvSpPr>
          <p:nvPr>
            <p:ph type="body" sz="half" idx="2"/>
          </p:nvPr>
        </p:nvSpPr>
        <p:spPr>
          <a:xfrm>
            <a:off x="2594919" y="1321624"/>
            <a:ext cx="7002163" cy="4291776"/>
          </a:xfrm>
          <a:prstGeom prst="rect">
            <a:avLst/>
          </a:prstGeom>
          <a:solidFill>
            <a:srgbClr val="48B9FF">
              <a:alpha val="20000"/>
            </a:srgbClr>
          </a:solidFill>
          <a:ln>
            <a:noFill/>
          </a:ln>
        </p:spPr>
        <p:txBody>
          <a:bodyPr anchor="ctr" anchorCtr="0"/>
          <a:lstStyle>
            <a:lvl1pPr marL="0" indent="0" algn="ctr">
              <a:buNone/>
              <a:defRPr sz="3200" i="1" baseline="0">
                <a:solidFill>
                  <a:srgbClr val="0D29F9"/>
                </a:solidFill>
                <a:latin typeface="Open Sans"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pic>
        <p:nvPicPr>
          <p:cNvPr id="7" name="Image 6"/>
          <p:cNvPicPr/>
          <p:nvPr userDrawn="1"/>
        </p:nvPicPr>
        <p:blipFill>
          <a:blip r:embed="rId3"/>
          <a:stretch>
            <a:fillRect/>
          </a:stretch>
        </p:blipFill>
        <p:spPr>
          <a:xfrm>
            <a:off x="1680875" y="570883"/>
            <a:ext cx="1219200" cy="1041400"/>
          </a:xfrm>
          <a:prstGeom prst="rect">
            <a:avLst/>
          </a:prstGeom>
        </p:spPr>
      </p:pic>
      <p:pic>
        <p:nvPicPr>
          <p:cNvPr id="8" name="Image 7"/>
          <p:cNvPicPr/>
          <p:nvPr userDrawn="1"/>
        </p:nvPicPr>
        <p:blipFill>
          <a:blip r:embed="rId4"/>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14857507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pic>
        <p:nvPicPr>
          <p:cNvPr id="5" name="Image 4"/>
          <p:cNvPicPr/>
          <p:nvPr userDrawn="1"/>
        </p:nvPicPr>
        <p:blipFill>
          <a:blip r:embed="rId2"/>
          <a:stretch>
            <a:fillRect/>
          </a:stretch>
        </p:blipFill>
        <p:spPr>
          <a:xfrm>
            <a:off x="1" y="-189470"/>
            <a:ext cx="4330700" cy="3517900"/>
          </a:xfrm>
          <a:prstGeom prst="rect">
            <a:avLst/>
          </a:prstGeom>
        </p:spPr>
      </p:pic>
      <p:sp>
        <p:nvSpPr>
          <p:cNvPr id="2" name="Title 1"/>
          <p:cNvSpPr>
            <a:spLocks noGrp="1"/>
          </p:cNvSpPr>
          <p:nvPr>
            <p:ph type="title"/>
          </p:nvPr>
        </p:nvSpPr>
        <p:spPr>
          <a:xfrm>
            <a:off x="1046204" y="2935014"/>
            <a:ext cx="10335795" cy="2888152"/>
          </a:xfrm>
          <a:prstGeom prst="rect">
            <a:avLst/>
          </a:prstGeom>
        </p:spPr>
        <p:txBody>
          <a:bodyPr lIns="0" anchor="t" anchorCtr="0"/>
          <a:lstStyle>
            <a:lvl1pPr>
              <a:defRPr sz="4400" b="1" i="0" cap="all" baseline="0">
                <a:ln w="25400">
                  <a:solidFill>
                    <a:srgbClr val="48B9FF"/>
                  </a:solidFill>
                </a:ln>
                <a:noFill/>
                <a:latin typeface="Open Sans"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5" cy="1766888"/>
          </a:xfrm>
          <a:prstGeom prst="rect">
            <a:avLst/>
          </a:prstGeom>
        </p:spPr>
        <p:txBody>
          <a:bodyPr lIns="0" anchor="b" anchorCtr="0"/>
          <a:lstStyle>
            <a:lvl1pPr marL="0" indent="0">
              <a:buFontTx/>
              <a:buNone/>
              <a:defRPr b="0" i="0" cap="all" baseline="0">
                <a:latin typeface="Open Sans" panose="020B0606030504020204" pitchFamily="34" charset="0"/>
              </a:defRPr>
            </a:lvl1pPr>
          </a:lstStyle>
          <a:p>
            <a:pPr lvl="0"/>
            <a:r>
              <a:rPr lang="en-US"/>
              <a:t>Click to edit Master text styles</a:t>
            </a:r>
          </a:p>
        </p:txBody>
      </p:sp>
    </p:spTree>
    <p:extLst>
      <p:ext uri="{BB962C8B-B14F-4D97-AF65-F5344CB8AC3E}">
        <p14:creationId xmlns:p14="http://schemas.microsoft.com/office/powerpoint/2010/main" val="32952246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1" y="720000"/>
            <a:ext cx="10571999" cy="1172299"/>
          </a:xfrm>
        </p:spPr>
        <p:txBody>
          <a:bodyPr lIns="90000" anchor="t" anchorCtr="0"/>
          <a:lstStyle/>
          <a:p>
            <a:endParaRPr lang="en-US"/>
          </a:p>
        </p:txBody>
      </p:sp>
      <p:sp>
        <p:nvSpPr>
          <p:cNvPr id="3" name="Content Placeholder 2"/>
          <p:cNvSpPr>
            <a:spLocks noGrp="1"/>
          </p:cNvSpPr>
          <p:nvPr>
            <p:ph idx="1"/>
          </p:nvPr>
        </p:nvSpPr>
        <p:spPr>
          <a:xfrm>
            <a:off x="818713" y="1892301"/>
            <a:ext cx="10554575" cy="3966499"/>
          </a:xfrm>
          <a:prstGeom prst="rect">
            <a:avLst/>
          </a:prstGeom>
        </p:spPr>
        <p:txBody>
          <a:bodyPr/>
          <a:lstStyle>
            <a:lvl1pPr marL="342891" indent="-342891">
              <a:buClr>
                <a:srgbClr val="48B9FF"/>
              </a:buClr>
              <a:buFont typeface="Arial" charset="0"/>
              <a:buChar char="•"/>
              <a:defRPr/>
            </a:lvl1pPr>
            <a:lvl2pPr marL="742932" indent="-285744">
              <a:buClr>
                <a:srgbClr val="0D29F9"/>
              </a:buClr>
              <a:buFont typeface="Courier New" charset="0"/>
              <a:buChar char="o"/>
              <a:defRPr/>
            </a:lvl2pPr>
            <a:lvl3pPr marL="1142971" indent="-228594">
              <a:buClr>
                <a:srgbClr val="48B9FF"/>
              </a:buClr>
              <a:buFont typeface="Wingdings" charset="2"/>
              <a:buChar char="§"/>
              <a:defRPr/>
            </a:lvl3pPr>
            <a:lvl4pPr marL="1600160" indent="-228594">
              <a:buClr>
                <a:srgbClr val="0D29F9"/>
              </a:buClr>
              <a:buFont typeface="Wingdings" charset="2"/>
              <a:buChar char="q"/>
              <a:defRPr/>
            </a:lvl4pPr>
            <a:lvl5pPr marL="2057349" indent="-228594">
              <a:buClr>
                <a:srgbClr val="48B9FF"/>
              </a:buClr>
              <a:buFont typeface="Arial" charset="0"/>
              <a:buChar char="•"/>
              <a:defRPr/>
            </a:lvl5pPr>
          </a:lstStyle>
          <a:p>
            <a:r>
              <a:rPr lang="fr-FR"/>
              <a:t>Cliquez pour modifier les styles du texte du masque</a:t>
            </a:r>
          </a:p>
          <a:p>
            <a:pPr marL="742932" lvl="1" indent="-285744">
              <a:buClr>
                <a:srgbClr val="0D29F9"/>
              </a:buClr>
              <a:buFont typeface="Courier New" charset="0"/>
              <a:buChar char="o"/>
            </a:pPr>
            <a:r>
              <a:rPr lang="fr-FR"/>
              <a:t>Deuxième niveau</a:t>
            </a:r>
          </a:p>
          <a:p>
            <a:pPr marL="1142971" lvl="2" indent="-228594">
              <a:buClr>
                <a:srgbClr val="48B9FF"/>
              </a:buClr>
              <a:buFont typeface="Wingdings" charset="2"/>
              <a:buChar char="§"/>
            </a:pPr>
            <a:r>
              <a:rPr lang="fr-FR"/>
              <a:t>Troisième niveau</a:t>
            </a:r>
          </a:p>
          <a:p>
            <a:pPr marL="1600160" lvl="3" indent="-228594">
              <a:buClr>
                <a:srgbClr val="0D29F9"/>
              </a:buClr>
              <a:buFont typeface="Wingdings" charset="2"/>
              <a:buChar char="q"/>
            </a:pPr>
            <a:r>
              <a:rPr lang="fr-FR"/>
              <a:t>Quatrième niveau</a:t>
            </a:r>
          </a:p>
          <a:p>
            <a:pPr marL="2057349" lvl="4" indent="-228594">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5" y="6161189"/>
            <a:ext cx="1062155" cy="490599"/>
          </a:xfrm>
          <a:prstGeom prst="rect">
            <a:avLst/>
          </a:prstGeom>
        </p:spPr>
        <p:txBody>
          <a:bodyPr/>
          <a:lstStyle>
            <a:lvl1pPr algn="r">
              <a:defRPr sz="2800" b="1" i="0" baseline="0">
                <a:latin typeface="Open Sans"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054120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1" y="720000"/>
            <a:ext cx="10571999" cy="1172299"/>
          </a:xfrm>
        </p:spPr>
        <p:txBody>
          <a:bodyPr anchor="t" anchorCtr="0"/>
          <a:lstStyle/>
          <a:p>
            <a:endParaRPr lang="en-US"/>
          </a:p>
        </p:txBody>
      </p:sp>
      <p:sp>
        <p:nvSpPr>
          <p:cNvPr id="3" name="Content Placeholder 2"/>
          <p:cNvSpPr>
            <a:spLocks noGrp="1"/>
          </p:cNvSpPr>
          <p:nvPr>
            <p:ph sz="half" idx="1"/>
          </p:nvPr>
        </p:nvSpPr>
        <p:spPr>
          <a:xfrm>
            <a:off x="818713" y="1892300"/>
            <a:ext cx="5185873" cy="3968751"/>
          </a:xfrm>
          <a:prstGeom prst="rect">
            <a:avLst/>
          </a:prstGeom>
        </p:spPr>
        <p:txBody>
          <a:bodyPr>
            <a:normAutofit/>
          </a:bodyPr>
          <a:lstStyle>
            <a:lvl1pPr marL="342891" indent="-342891">
              <a:buClr>
                <a:srgbClr val="48B9FF"/>
              </a:buClr>
              <a:buFont typeface="Arial" charset="0"/>
              <a:buChar char="•"/>
              <a:defRPr/>
            </a:lvl1pPr>
            <a:lvl2pPr marL="742932" indent="-285744">
              <a:buClr>
                <a:srgbClr val="0D29F9"/>
              </a:buClr>
              <a:buFont typeface="Courier New" charset="0"/>
              <a:buChar char="o"/>
              <a:defRPr/>
            </a:lvl2pPr>
            <a:lvl3pPr marL="1142971" indent="-228594">
              <a:buClr>
                <a:srgbClr val="48B9FF"/>
              </a:buClr>
              <a:buFont typeface="Wingdings" charset="2"/>
              <a:buChar char="§"/>
              <a:defRPr/>
            </a:lvl3pPr>
            <a:lvl4pPr marL="1600160" indent="-228594">
              <a:buClr>
                <a:srgbClr val="0D29F9"/>
              </a:buClr>
              <a:buFont typeface="Wingdings" charset="2"/>
              <a:buChar char="q"/>
              <a:defRPr/>
            </a:lvl4pPr>
            <a:lvl5pPr marL="2057349" indent="-228594">
              <a:buClr>
                <a:srgbClr val="48B9FF"/>
              </a:buClr>
              <a:buFont typeface="Arial" charset="0"/>
              <a:buChar char="•"/>
              <a:defRPr/>
            </a:lvl5pPr>
          </a:lstStyle>
          <a:p>
            <a:r>
              <a:rPr lang="fr-FR"/>
              <a:t>Cliquez pour modifier les styles du texte du masque</a:t>
            </a:r>
          </a:p>
          <a:p>
            <a:pPr marL="742932" lvl="1" indent="-285744">
              <a:buClr>
                <a:srgbClr val="0D29F9"/>
              </a:buClr>
              <a:buFont typeface="Courier New" charset="0"/>
              <a:buChar char="o"/>
            </a:pPr>
            <a:r>
              <a:rPr lang="fr-FR"/>
              <a:t>Deuxième niveau</a:t>
            </a:r>
          </a:p>
          <a:p>
            <a:pPr marL="1142971" lvl="2" indent="-228594">
              <a:buClr>
                <a:srgbClr val="48B9FF"/>
              </a:buClr>
              <a:buFont typeface="Wingdings" charset="2"/>
              <a:buChar char="§"/>
            </a:pPr>
            <a:r>
              <a:rPr lang="fr-FR"/>
              <a:t>Troisième niveau</a:t>
            </a:r>
          </a:p>
          <a:p>
            <a:pPr marL="1600160" lvl="3" indent="-228594">
              <a:buClr>
                <a:srgbClr val="0D29F9"/>
              </a:buClr>
              <a:buFont typeface="Wingdings" charset="2"/>
              <a:buChar char="q"/>
            </a:pPr>
            <a:r>
              <a:rPr lang="fr-FR"/>
              <a:t>Quatrième niveau</a:t>
            </a:r>
          </a:p>
          <a:p>
            <a:pPr marL="2057349" lvl="4" indent="-228594">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7" y="1892299"/>
            <a:ext cx="5194583" cy="3968752"/>
          </a:xfrm>
          <a:prstGeom prst="rect">
            <a:avLst/>
          </a:prstGeom>
        </p:spPr>
        <p:txBody>
          <a:bodyPr>
            <a:normAutofit/>
          </a:bodyPr>
          <a:lstStyle>
            <a:lvl1pPr marL="342891" indent="-342891">
              <a:buClr>
                <a:srgbClr val="48B9FF"/>
              </a:buClr>
              <a:buFont typeface="Arial" charset="0"/>
              <a:buChar char="•"/>
              <a:defRPr/>
            </a:lvl1pPr>
            <a:lvl2pPr marL="742932" indent="-285744">
              <a:buClr>
                <a:srgbClr val="0D29F9"/>
              </a:buClr>
              <a:buFont typeface="Courier New" charset="0"/>
              <a:buChar char="o"/>
              <a:defRPr/>
            </a:lvl2pPr>
            <a:lvl3pPr marL="1142971" indent="-228594">
              <a:buClr>
                <a:srgbClr val="48B9FF"/>
              </a:buClr>
              <a:buFont typeface="Wingdings" charset="2"/>
              <a:buChar char="§"/>
              <a:defRPr/>
            </a:lvl3pPr>
            <a:lvl4pPr marL="1600160" indent="-228594">
              <a:buClr>
                <a:srgbClr val="0D29F9"/>
              </a:buClr>
              <a:buFont typeface="Wingdings" charset="2"/>
              <a:buChar char="q"/>
              <a:defRPr/>
            </a:lvl4pPr>
            <a:lvl5pPr marL="2057349" indent="-228594">
              <a:buClr>
                <a:srgbClr val="48B9FF"/>
              </a:buClr>
              <a:buFont typeface="Arial" charset="0"/>
              <a:buChar char="•"/>
              <a:defRPr/>
            </a:lvl5pPr>
          </a:lstStyle>
          <a:p>
            <a:r>
              <a:rPr lang="fr-FR"/>
              <a:t>Cliquez pour modifier les styles du texte du masque</a:t>
            </a:r>
          </a:p>
          <a:p>
            <a:pPr marL="742932" lvl="1" indent="-285744">
              <a:buClr>
                <a:srgbClr val="0D29F9"/>
              </a:buClr>
              <a:buFont typeface="Courier New" charset="0"/>
              <a:buChar char="o"/>
            </a:pPr>
            <a:r>
              <a:rPr lang="fr-FR"/>
              <a:t>Deuxième niveau</a:t>
            </a:r>
          </a:p>
          <a:p>
            <a:pPr marL="1142971" lvl="2" indent="-228594">
              <a:buClr>
                <a:srgbClr val="48B9FF"/>
              </a:buClr>
              <a:buFont typeface="Wingdings" charset="2"/>
              <a:buChar char="§"/>
            </a:pPr>
            <a:r>
              <a:rPr lang="fr-FR"/>
              <a:t>Troisième niveau</a:t>
            </a:r>
          </a:p>
          <a:p>
            <a:pPr marL="1600160" lvl="3" indent="-228594">
              <a:buClr>
                <a:srgbClr val="0D29F9"/>
              </a:buClr>
              <a:buFont typeface="Wingdings" charset="2"/>
              <a:buChar char="q"/>
            </a:pPr>
            <a:r>
              <a:rPr lang="fr-FR"/>
              <a:t>Quatrième niveau</a:t>
            </a:r>
          </a:p>
          <a:p>
            <a:pPr marL="2057349" lvl="4" indent="-228594">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p>
            <a:endParaRPr lang="en-US"/>
          </a:p>
        </p:txBody>
      </p:sp>
      <p:sp>
        <p:nvSpPr>
          <p:cNvPr id="9" name="Slide Number Placeholder 5"/>
          <p:cNvSpPr>
            <a:spLocks noGrp="1"/>
          </p:cNvSpPr>
          <p:nvPr>
            <p:ph type="sldNum" sz="quarter" idx="12"/>
          </p:nvPr>
        </p:nvSpPr>
        <p:spPr>
          <a:xfrm>
            <a:off x="10917125" y="6161189"/>
            <a:ext cx="1062155" cy="490599"/>
          </a:xfrm>
          <a:prstGeom prst="rect">
            <a:avLst/>
          </a:prstGeom>
        </p:spPr>
        <p:txBody>
          <a:bodyPr/>
          <a:lstStyle>
            <a:lvl1pPr algn="r">
              <a:defRPr sz="2800" b="1" i="0" baseline="0">
                <a:latin typeface="Open Sans"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30210079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1" y="720001"/>
            <a:ext cx="10571999" cy="1159599"/>
          </a:xfrm>
        </p:spPr>
        <p:txBody>
          <a:bodyPr anchor="t" anchorCtr="0"/>
          <a:lstStyle>
            <a:lvl1pPr>
              <a:defRPr/>
            </a:lvl1pPr>
          </a:lstStyle>
          <a:p>
            <a:endParaRPr lang="en-US"/>
          </a:p>
        </p:txBody>
      </p:sp>
      <p:sp>
        <p:nvSpPr>
          <p:cNvPr id="3" name="Text Placeholder 2"/>
          <p:cNvSpPr>
            <a:spLocks noGrp="1"/>
          </p:cNvSpPr>
          <p:nvPr>
            <p:ph type="body" idx="1"/>
          </p:nvPr>
        </p:nvSpPr>
        <p:spPr>
          <a:xfrm>
            <a:off x="814729" y="1879602"/>
            <a:ext cx="5189857" cy="871537"/>
          </a:xfrm>
          <a:prstGeom prst="rect">
            <a:avLst/>
          </a:prstGeom>
        </p:spPr>
        <p:txBody>
          <a:bodyPr anchor="b" anchorCtr="0">
            <a:noAutofit/>
          </a:bodyPr>
          <a:lstStyle>
            <a:lvl1pPr marL="0" indent="0" algn="l">
              <a:buNone/>
              <a:defRPr sz="2000" b="1">
                <a:solidFill>
                  <a:srgbClr val="0D29F9"/>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endParaRPr lang="fr-FR"/>
          </a:p>
        </p:txBody>
      </p:sp>
      <p:sp>
        <p:nvSpPr>
          <p:cNvPr id="4" name="Content Placeholder 3"/>
          <p:cNvSpPr>
            <a:spLocks noGrp="1"/>
          </p:cNvSpPr>
          <p:nvPr>
            <p:ph sz="half" idx="2" hasCustomPrompt="1"/>
          </p:nvPr>
        </p:nvSpPr>
        <p:spPr>
          <a:xfrm>
            <a:off x="814729" y="2751140"/>
            <a:ext cx="5189856" cy="3109913"/>
          </a:xfrm>
          <a:prstGeom prst="rect">
            <a:avLst/>
          </a:prstGeom>
        </p:spPr>
        <p:txBody>
          <a:bodyPr anchor="t">
            <a:normAutofit/>
          </a:bodyPr>
          <a:lstStyle>
            <a:lvl1pPr marL="342891" indent="-342891">
              <a:buClr>
                <a:srgbClr val="48B9FF"/>
              </a:buClr>
              <a:buFont typeface="Arial" charset="0"/>
              <a:buChar char="•"/>
              <a:defRPr/>
            </a:lvl1pPr>
            <a:lvl2pPr marL="742932" indent="-285744">
              <a:buClr>
                <a:srgbClr val="0D29F9"/>
              </a:buClr>
              <a:buFont typeface="Courier New" charset="0"/>
              <a:buChar char="o"/>
              <a:defRPr/>
            </a:lvl2pPr>
            <a:lvl3pPr marL="1142971" indent="-228594">
              <a:buClr>
                <a:srgbClr val="48B9FF"/>
              </a:buClr>
              <a:buFont typeface="Wingdings" charset="2"/>
              <a:buChar char="§"/>
              <a:defRPr/>
            </a:lvl3pPr>
            <a:lvl4pPr marL="1600160" indent="-228594">
              <a:buClr>
                <a:srgbClr val="0D29F9"/>
              </a:buClr>
              <a:buFont typeface="Wingdings" charset="2"/>
              <a:buChar char="q"/>
              <a:defRPr/>
            </a:lvl4pPr>
            <a:lvl5pPr marL="2057349" indent="-228594">
              <a:buClr>
                <a:srgbClr val="48B9FF"/>
              </a:buClr>
              <a:buFont typeface="Arial" charset="0"/>
              <a:buChar char="•"/>
              <a:defRPr/>
            </a:lvl5pPr>
          </a:lstStyle>
          <a:p>
            <a:r>
              <a:rPr lang="fr-FR"/>
              <a:t>Cliquez pour modifier les styles du texte du masque</a:t>
            </a:r>
          </a:p>
          <a:p>
            <a:pPr marL="742932" lvl="1" indent="-285744">
              <a:buClr>
                <a:srgbClr val="0D29F9"/>
              </a:buClr>
              <a:buFont typeface="Courier New" charset="0"/>
              <a:buChar char="o"/>
            </a:pPr>
            <a:r>
              <a:rPr lang="fr-FR"/>
              <a:t>Deuxième niveau</a:t>
            </a:r>
          </a:p>
          <a:p>
            <a:pPr marL="1142971" lvl="2" indent="-228594">
              <a:buClr>
                <a:srgbClr val="48B9FF"/>
              </a:buClr>
              <a:buFont typeface="Wingdings" charset="2"/>
              <a:buChar char="§"/>
            </a:pPr>
            <a:r>
              <a:rPr lang="fr-FR"/>
              <a:t>Troisième niveau</a:t>
            </a:r>
          </a:p>
          <a:p>
            <a:pPr marL="1600160" lvl="3" indent="-228594">
              <a:buClr>
                <a:srgbClr val="0D29F9"/>
              </a:buClr>
              <a:buFont typeface="Wingdings" charset="2"/>
              <a:buChar char="q"/>
            </a:pPr>
            <a:r>
              <a:rPr lang="fr-FR"/>
              <a:t>Quatrième niveau</a:t>
            </a:r>
          </a:p>
          <a:p>
            <a:pPr marL="2057349" lvl="4" indent="-228594">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7" y="1879602"/>
            <a:ext cx="5194583" cy="871537"/>
          </a:xfrm>
          <a:prstGeom prst="rect">
            <a:avLst/>
          </a:prstGeom>
        </p:spPr>
        <p:txBody>
          <a:bodyPr anchor="b">
            <a:noAutofit/>
          </a:bodyPr>
          <a:lstStyle>
            <a:lvl1pPr marL="0" indent="0" algn="l">
              <a:buNone/>
              <a:defRPr sz="2000" b="1">
                <a:solidFill>
                  <a:srgbClr val="0D29F9"/>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endParaRPr lang="fr-FR"/>
          </a:p>
        </p:txBody>
      </p:sp>
      <p:sp>
        <p:nvSpPr>
          <p:cNvPr id="6" name="Content Placeholder 5"/>
          <p:cNvSpPr>
            <a:spLocks noGrp="1"/>
          </p:cNvSpPr>
          <p:nvPr>
            <p:ph sz="quarter" idx="4"/>
          </p:nvPr>
        </p:nvSpPr>
        <p:spPr>
          <a:xfrm>
            <a:off x="6187417" y="2751140"/>
            <a:ext cx="5194583" cy="3109913"/>
          </a:xfrm>
          <a:prstGeom prst="rect">
            <a:avLst/>
          </a:prstGeom>
        </p:spPr>
        <p:txBody>
          <a:bodyPr anchor="t">
            <a:normAutofit/>
          </a:bodyPr>
          <a:lstStyle>
            <a:lvl1pPr marL="342891" indent="-342891">
              <a:buClr>
                <a:srgbClr val="48B9FF"/>
              </a:buClr>
              <a:buFont typeface="Arial" charset="0"/>
              <a:buChar char="•"/>
              <a:defRPr/>
            </a:lvl1pPr>
            <a:lvl2pPr marL="742932" indent="-285744">
              <a:buClr>
                <a:srgbClr val="0D29F9"/>
              </a:buClr>
              <a:buFont typeface="Courier New" charset="0"/>
              <a:buChar char="o"/>
              <a:defRPr/>
            </a:lvl2pPr>
            <a:lvl3pPr marL="1142971" indent="-228594">
              <a:buClr>
                <a:srgbClr val="48B9FF"/>
              </a:buClr>
              <a:buFont typeface="Wingdings" charset="2"/>
              <a:buChar char="§"/>
              <a:defRPr/>
            </a:lvl3pPr>
            <a:lvl4pPr marL="1600160" indent="-228594">
              <a:buClr>
                <a:srgbClr val="0D29F9"/>
              </a:buClr>
              <a:buFont typeface="Wingdings" charset="2"/>
              <a:buChar char="q"/>
              <a:defRPr/>
            </a:lvl4pPr>
            <a:lvl5pPr marL="2057349" indent="-228594">
              <a:buClr>
                <a:srgbClr val="48B9FF"/>
              </a:buClr>
              <a:buFont typeface="Arial" charset="0"/>
              <a:buChar char="•"/>
              <a:defRPr/>
            </a:lvl5pPr>
          </a:lstStyle>
          <a:p>
            <a:r>
              <a:rPr lang="fr-FR"/>
              <a:t>Cliquez pour modifier les styles du texte du masque</a:t>
            </a:r>
          </a:p>
          <a:p>
            <a:pPr marL="742932" lvl="1" indent="-285744">
              <a:buClr>
                <a:srgbClr val="0D29F9"/>
              </a:buClr>
              <a:buFont typeface="Courier New" charset="0"/>
              <a:buChar char="o"/>
            </a:pPr>
            <a:r>
              <a:rPr lang="fr-FR"/>
              <a:t>Deuxième niveau</a:t>
            </a:r>
          </a:p>
          <a:p>
            <a:pPr marL="1142971" lvl="2" indent="-228594">
              <a:buClr>
                <a:srgbClr val="48B9FF"/>
              </a:buClr>
              <a:buFont typeface="Wingdings" charset="2"/>
              <a:buChar char="§"/>
            </a:pPr>
            <a:r>
              <a:rPr lang="fr-FR"/>
              <a:t>Troisième niveau</a:t>
            </a:r>
          </a:p>
          <a:p>
            <a:pPr marL="1600160" lvl="3" indent="-228594">
              <a:buClr>
                <a:srgbClr val="0D29F9"/>
              </a:buClr>
              <a:buFont typeface="Wingdings" charset="2"/>
              <a:buChar char="q"/>
            </a:pPr>
            <a:r>
              <a:rPr lang="fr-FR"/>
              <a:t>Quatrième niveau</a:t>
            </a:r>
          </a:p>
          <a:p>
            <a:pPr marL="2057349" lvl="4" indent="-228594">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p>
            <a:endParaRPr lang="en-US"/>
          </a:p>
        </p:txBody>
      </p:sp>
      <p:sp>
        <p:nvSpPr>
          <p:cNvPr id="12" name="Slide Number Placeholder 5"/>
          <p:cNvSpPr>
            <a:spLocks noGrp="1"/>
          </p:cNvSpPr>
          <p:nvPr>
            <p:ph type="sldNum" sz="quarter" idx="12"/>
          </p:nvPr>
        </p:nvSpPr>
        <p:spPr>
          <a:xfrm>
            <a:off x="10917125" y="6161189"/>
            <a:ext cx="1062155" cy="490599"/>
          </a:xfrm>
          <a:prstGeom prst="rect">
            <a:avLst/>
          </a:prstGeom>
        </p:spPr>
        <p:txBody>
          <a:bodyPr/>
          <a:lstStyle>
            <a:lvl1pPr algn="r">
              <a:defRPr sz="2800" b="1" i="0" baseline="0">
                <a:latin typeface="Open Sans"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9695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159EA-02CE-02B8-2192-B17AE3A692DA}"/>
              </a:ext>
            </a:extLst>
          </p:cNvPr>
          <p:cNvSpPr>
            <a:spLocks noGrp="1"/>
          </p:cNvSpPr>
          <p:nvPr>
            <p:ph type="title"/>
          </p:nvPr>
        </p:nvSpPr>
        <p:spPr>
          <a:xfrm>
            <a:off x="831849"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BF1AF76-FA7E-8DF9-56F6-872C2D70A0B0}"/>
              </a:ext>
            </a:extLst>
          </p:cNvPr>
          <p:cNvSpPr>
            <a:spLocks noGrp="1"/>
          </p:cNvSpPr>
          <p:nvPr>
            <p:ph type="body" idx="1"/>
          </p:nvPr>
        </p:nvSpPr>
        <p:spPr>
          <a:xfrm>
            <a:off x="831849"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80537AB-CF95-90F3-3572-9EBA21F59669}"/>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5" name="Footer Placeholder 4">
            <a:extLst>
              <a:ext uri="{FF2B5EF4-FFF2-40B4-BE49-F238E27FC236}">
                <a16:creationId xmlns:a16="http://schemas.microsoft.com/office/drawing/2014/main" id="{4EF0FB43-6A37-C25D-5437-47EC2B7312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FBC716-F676-FAA7-EB18-88E0F02BD377}"/>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27279265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23392" y="2130428"/>
            <a:ext cx="10363200" cy="1470025"/>
          </a:xfrm>
        </p:spPr>
        <p:txBody>
          <a:bodyPr/>
          <a:lstStyle>
            <a:lvl1pPr>
              <a:defRPr sz="3200" b="1">
                <a:latin typeface="Arial" pitchFamily="34" charset="0"/>
                <a:cs typeface="Arial"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623392" y="3886200"/>
            <a:ext cx="8534400" cy="1752600"/>
          </a:xfrm>
        </p:spPr>
        <p:txBody>
          <a:bodyPr/>
          <a:lstStyle>
            <a:lvl1pPr marL="0" indent="0" algn="l">
              <a:buNone/>
              <a:defRPr sz="2800">
                <a:solidFill>
                  <a:schemeClr val="tx1">
                    <a:tint val="75000"/>
                  </a:schemeClr>
                </a:solidFill>
                <a:latin typeface="Arial" pitchFamily="34" charset="0"/>
                <a:cs typeface="Arial"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endParaRPr lang="en-GB" dirty="0"/>
          </a:p>
        </p:txBody>
      </p:sp>
      <p:sp>
        <p:nvSpPr>
          <p:cNvPr id="4" name="Date Placeholder 3"/>
          <p:cNvSpPr>
            <a:spLocks noGrp="1"/>
          </p:cNvSpPr>
          <p:nvPr>
            <p:ph type="dt" sz="half" idx="10"/>
          </p:nvPr>
        </p:nvSpPr>
        <p:spPr/>
        <p:txBody>
          <a:bodyPr/>
          <a:lstStyle>
            <a:lvl1pPr>
              <a:defRPr/>
            </a:lvl1pPr>
          </a:lstStyle>
          <a:p>
            <a:fld id="{EC7AB759-530A-46AC-842F-B07144F002F9}" type="datetimeFigureOut">
              <a:rPr lang="en-GB"/>
              <a:pPr/>
              <a:t>25/01/2024</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10AD8A0A-4898-40BF-9009-4DA7E611EAC1}" type="slidenum">
              <a:rPr lang="en-GB"/>
              <a:pPr/>
              <a:t>‹#›</a:t>
            </a:fld>
            <a:endParaRPr lang="en-GB" dirty="0"/>
          </a:p>
        </p:txBody>
      </p:sp>
      <p:pic>
        <p:nvPicPr>
          <p:cNvPr id="7" name="Picture 5" descr="TAB_col_white_background.eps"/>
          <p:cNvPicPr>
            <a:picLocks noChangeAspect="1"/>
          </p:cNvPicPr>
          <p:nvPr userDrawn="1"/>
        </p:nvPicPr>
        <p:blipFill>
          <a:blip r:embed="rId2" cstate="print"/>
          <a:srcRect/>
          <a:stretch>
            <a:fillRect/>
          </a:stretch>
        </p:blipFill>
        <p:spPr bwMode="auto">
          <a:xfrm>
            <a:off x="698500" y="509588"/>
            <a:ext cx="2218267" cy="711200"/>
          </a:xfrm>
          <a:prstGeom prst="rect">
            <a:avLst/>
          </a:prstGeom>
          <a:noFill/>
          <a:ln w="9525">
            <a:noFill/>
            <a:miter lim="800000"/>
            <a:headEnd/>
            <a:tailEnd/>
          </a:ln>
        </p:spPr>
      </p:pic>
    </p:spTree>
    <p:extLst>
      <p:ext uri="{BB962C8B-B14F-4D97-AF65-F5344CB8AC3E}">
        <p14:creationId xmlns:p14="http://schemas.microsoft.com/office/powerpoint/2010/main" val="6380789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173" y="1268760"/>
            <a:ext cx="7790656" cy="11430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27381" y="2492899"/>
            <a:ext cx="10972800" cy="3633267"/>
          </a:xfrm>
        </p:spPr>
        <p:txBody>
          <a:bodyPr/>
          <a:lstStyle>
            <a:lvl1pPr>
              <a:defRPr sz="2800"/>
            </a:lvl1pPr>
            <a:lvl2pP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lvl1pPr>
              <a:defRPr/>
            </a:lvl1pPr>
          </a:lstStyle>
          <a:p>
            <a:fld id="{222B6232-AB33-4513-9527-F98CEC472D23}" type="datetimeFigureOut">
              <a:rPr lang="en-GB" smtClean="0"/>
              <a:pPr/>
              <a:t>25/01/2024</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F758A139-7ABE-46A1-B082-C2C77667394C}" type="slidenum">
              <a:rPr lang="en-GB"/>
              <a:pPr/>
              <a:t>‹#›</a:t>
            </a:fld>
            <a:endParaRPr lang="en-GB" dirty="0"/>
          </a:p>
        </p:txBody>
      </p:sp>
      <p:pic>
        <p:nvPicPr>
          <p:cNvPr id="7" name="Picture 5" descr="TAB_col_white_background.eps"/>
          <p:cNvPicPr>
            <a:picLocks noChangeAspect="1"/>
          </p:cNvPicPr>
          <p:nvPr userDrawn="1"/>
        </p:nvPicPr>
        <p:blipFill>
          <a:blip r:embed="rId2" cstate="print"/>
          <a:srcRect/>
          <a:stretch>
            <a:fillRect/>
          </a:stretch>
        </p:blipFill>
        <p:spPr bwMode="auto">
          <a:xfrm>
            <a:off x="698500" y="509588"/>
            <a:ext cx="2218267" cy="711200"/>
          </a:xfrm>
          <a:prstGeom prst="rect">
            <a:avLst/>
          </a:prstGeom>
          <a:noFill/>
          <a:ln w="9525">
            <a:noFill/>
            <a:miter lim="800000"/>
            <a:headEnd/>
            <a:tailEnd/>
          </a:ln>
        </p:spPr>
      </p:pic>
    </p:spTree>
    <p:extLst>
      <p:ext uri="{BB962C8B-B14F-4D97-AF65-F5344CB8AC3E}">
        <p14:creationId xmlns:p14="http://schemas.microsoft.com/office/powerpoint/2010/main" val="29588228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27381" y="4406903"/>
            <a:ext cx="10363200" cy="1362075"/>
          </a:xfrm>
        </p:spPr>
        <p:txBody>
          <a:bodyPr anchor="t"/>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527381"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445CD916-7149-4247-856D-87DAB39295C7}" type="datetimeFigureOut">
              <a:rPr lang="en-GB"/>
              <a:pPr/>
              <a:t>25/01/2024</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13ACF840-035C-411F-BA81-AF7A8ED78138}" type="slidenum">
              <a:rPr lang="en-GB"/>
              <a:pPr/>
              <a:t>‹#›</a:t>
            </a:fld>
            <a:endParaRPr lang="en-GB" dirty="0"/>
          </a:p>
        </p:txBody>
      </p:sp>
      <p:pic>
        <p:nvPicPr>
          <p:cNvPr id="7" name="Picture 5" descr="TAB_col_white_background.eps"/>
          <p:cNvPicPr>
            <a:picLocks noChangeAspect="1"/>
          </p:cNvPicPr>
          <p:nvPr userDrawn="1"/>
        </p:nvPicPr>
        <p:blipFill>
          <a:blip r:embed="rId2" cstate="print"/>
          <a:srcRect/>
          <a:stretch>
            <a:fillRect/>
          </a:stretch>
        </p:blipFill>
        <p:spPr bwMode="auto">
          <a:xfrm>
            <a:off x="698500" y="509588"/>
            <a:ext cx="2218267" cy="711200"/>
          </a:xfrm>
          <a:prstGeom prst="rect">
            <a:avLst/>
          </a:prstGeom>
          <a:noFill/>
          <a:ln w="9525">
            <a:noFill/>
            <a:miter lim="800000"/>
            <a:headEnd/>
            <a:tailEnd/>
          </a:ln>
        </p:spPr>
      </p:pic>
    </p:spTree>
    <p:extLst>
      <p:ext uri="{BB962C8B-B14F-4D97-AF65-F5344CB8AC3E}">
        <p14:creationId xmlns:p14="http://schemas.microsoft.com/office/powerpoint/2010/main" val="38463260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1173" y="1268760"/>
            <a:ext cx="7790656" cy="1143000"/>
          </a:xfrm>
        </p:spPr>
        <p:txBody>
          <a:bodyPr/>
          <a:lstStyle>
            <a:lvl1pPr>
              <a:defRPr sz="3200"/>
            </a:lvl1pPr>
          </a:lstStyle>
          <a:p>
            <a:r>
              <a:rPr lang="en-US" dirty="0"/>
              <a:t>Click to edit Master title style</a:t>
            </a:r>
            <a:endParaRPr lang="en-GB" dirty="0"/>
          </a:p>
        </p:txBody>
      </p:sp>
      <p:sp>
        <p:nvSpPr>
          <p:cNvPr id="3" name="Content Placeholder 2"/>
          <p:cNvSpPr>
            <a:spLocks noGrp="1"/>
          </p:cNvSpPr>
          <p:nvPr>
            <p:ph sz="half" idx="1"/>
          </p:nvPr>
        </p:nvSpPr>
        <p:spPr>
          <a:xfrm>
            <a:off x="527381" y="2492899"/>
            <a:ext cx="5384800" cy="3633267"/>
          </a:xfrm>
        </p:spPr>
        <p:txBody>
          <a:bodyPr/>
          <a:lstStyle>
            <a:lvl1pPr>
              <a:defRPr sz="2800" baseline="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15381" y="2492899"/>
            <a:ext cx="5384800" cy="3633267"/>
          </a:xfrm>
        </p:spPr>
        <p:txBody>
          <a:bodyPr/>
          <a:lstStyle>
            <a:lvl1pPr>
              <a:defRPr sz="28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3"/>
          <p:cNvSpPr>
            <a:spLocks noGrp="1"/>
          </p:cNvSpPr>
          <p:nvPr>
            <p:ph type="dt" sz="half" idx="10"/>
          </p:nvPr>
        </p:nvSpPr>
        <p:spPr/>
        <p:txBody>
          <a:bodyPr/>
          <a:lstStyle>
            <a:lvl1pPr>
              <a:defRPr/>
            </a:lvl1pPr>
          </a:lstStyle>
          <a:p>
            <a:fld id="{9FD09641-23CB-4E80-A5B0-5F03D2E94610}" type="datetimeFigureOut">
              <a:rPr lang="en-GB"/>
              <a:pPr/>
              <a:t>25/01/2024</a:t>
            </a:fld>
            <a:endParaRPr lang="en-GB" dirty="0"/>
          </a:p>
        </p:txBody>
      </p:sp>
      <p:sp>
        <p:nvSpPr>
          <p:cNvPr id="6" name="Footer Placeholder 4"/>
          <p:cNvSpPr>
            <a:spLocks noGrp="1"/>
          </p:cNvSpPr>
          <p:nvPr>
            <p:ph type="ftr" sz="quarter" idx="11"/>
          </p:nvPr>
        </p:nvSpPr>
        <p:spPr/>
        <p:txBody>
          <a:bodyPr/>
          <a:lstStyle>
            <a:lvl1pPr>
              <a:defRPr/>
            </a:lvl1pPr>
          </a:lstStyle>
          <a:p>
            <a:endParaRPr lang="en-GB" dirty="0"/>
          </a:p>
        </p:txBody>
      </p:sp>
      <p:sp>
        <p:nvSpPr>
          <p:cNvPr id="7" name="Slide Number Placeholder 5"/>
          <p:cNvSpPr>
            <a:spLocks noGrp="1"/>
          </p:cNvSpPr>
          <p:nvPr>
            <p:ph type="sldNum" sz="quarter" idx="12"/>
          </p:nvPr>
        </p:nvSpPr>
        <p:spPr/>
        <p:txBody>
          <a:bodyPr/>
          <a:lstStyle>
            <a:lvl1pPr>
              <a:defRPr/>
            </a:lvl1pPr>
          </a:lstStyle>
          <a:p>
            <a:fld id="{EF7FA264-F771-4264-8DF0-4BB7F0DA3C69}" type="slidenum">
              <a:rPr lang="en-GB"/>
              <a:pPr/>
              <a:t>‹#›</a:t>
            </a:fld>
            <a:endParaRPr lang="en-GB" dirty="0"/>
          </a:p>
        </p:txBody>
      </p:sp>
    </p:spTree>
    <p:extLst>
      <p:ext uri="{BB962C8B-B14F-4D97-AF65-F5344CB8AC3E}">
        <p14:creationId xmlns:p14="http://schemas.microsoft.com/office/powerpoint/2010/main" val="10935906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1173" y="1268760"/>
            <a:ext cx="7790656" cy="1143000"/>
          </a:xfrm>
        </p:spPr>
        <p:txBody>
          <a:bodyPr/>
          <a:lstStyle>
            <a:lvl1pPr>
              <a:defRPr sz="2800"/>
            </a:lvl1pPr>
          </a:lstStyle>
          <a:p>
            <a:r>
              <a:rPr lang="en-US" dirty="0"/>
              <a:t>Click to edit Master title style</a:t>
            </a:r>
            <a:endParaRPr lang="en-GB" dirty="0"/>
          </a:p>
        </p:txBody>
      </p:sp>
      <p:sp>
        <p:nvSpPr>
          <p:cNvPr id="3" name="Text Placeholder 2"/>
          <p:cNvSpPr>
            <a:spLocks noGrp="1"/>
          </p:cNvSpPr>
          <p:nvPr>
            <p:ph type="body" idx="1"/>
          </p:nvPr>
        </p:nvSpPr>
        <p:spPr>
          <a:xfrm>
            <a:off x="541175" y="2348880"/>
            <a:ext cx="5386917" cy="639762"/>
          </a:xfrm>
        </p:spPr>
        <p:txBody>
          <a:bodyPr anchor="b"/>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7383" y="3068961"/>
            <a:ext cx="5386917" cy="3057203"/>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09794" y="2348880"/>
            <a:ext cx="5389033" cy="639762"/>
          </a:xfrm>
        </p:spPr>
        <p:txBody>
          <a:bodyPr anchor="b"/>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11150" y="3068960"/>
            <a:ext cx="5389033" cy="3057202"/>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3"/>
          <p:cNvSpPr>
            <a:spLocks noGrp="1"/>
          </p:cNvSpPr>
          <p:nvPr>
            <p:ph type="dt" sz="half" idx="10"/>
          </p:nvPr>
        </p:nvSpPr>
        <p:spPr/>
        <p:txBody>
          <a:bodyPr/>
          <a:lstStyle>
            <a:lvl1pPr>
              <a:defRPr/>
            </a:lvl1pPr>
          </a:lstStyle>
          <a:p>
            <a:fld id="{3A9A4E03-F40B-4399-AC2E-A4C6E9D600B3}" type="datetimeFigureOut">
              <a:rPr lang="en-GB"/>
              <a:pPr/>
              <a:t>25/01/2024</a:t>
            </a:fld>
            <a:endParaRPr lang="en-GB" dirty="0"/>
          </a:p>
        </p:txBody>
      </p:sp>
      <p:sp>
        <p:nvSpPr>
          <p:cNvPr id="8" name="Footer Placeholder 4"/>
          <p:cNvSpPr>
            <a:spLocks noGrp="1"/>
          </p:cNvSpPr>
          <p:nvPr>
            <p:ph type="ftr" sz="quarter" idx="11"/>
          </p:nvPr>
        </p:nvSpPr>
        <p:spPr/>
        <p:txBody>
          <a:bodyPr/>
          <a:lstStyle>
            <a:lvl1pPr>
              <a:defRPr/>
            </a:lvl1pPr>
          </a:lstStyle>
          <a:p>
            <a:endParaRPr lang="en-GB" dirty="0"/>
          </a:p>
        </p:txBody>
      </p:sp>
      <p:sp>
        <p:nvSpPr>
          <p:cNvPr id="9" name="Slide Number Placeholder 5"/>
          <p:cNvSpPr>
            <a:spLocks noGrp="1"/>
          </p:cNvSpPr>
          <p:nvPr>
            <p:ph type="sldNum" sz="quarter" idx="12"/>
          </p:nvPr>
        </p:nvSpPr>
        <p:spPr/>
        <p:txBody>
          <a:bodyPr/>
          <a:lstStyle>
            <a:lvl1pPr>
              <a:defRPr/>
            </a:lvl1pPr>
          </a:lstStyle>
          <a:p>
            <a:fld id="{8692BDDC-0BFC-44A0-A4BA-47C3E99EB1AA}" type="slidenum">
              <a:rPr lang="en-GB"/>
              <a:pPr/>
              <a:t>‹#›</a:t>
            </a:fld>
            <a:endParaRPr lang="en-GB" dirty="0"/>
          </a:p>
        </p:txBody>
      </p:sp>
    </p:spTree>
    <p:extLst>
      <p:ext uri="{BB962C8B-B14F-4D97-AF65-F5344CB8AC3E}">
        <p14:creationId xmlns:p14="http://schemas.microsoft.com/office/powerpoint/2010/main" val="5370670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Date Placeholder 3"/>
          <p:cNvSpPr>
            <a:spLocks noGrp="1"/>
          </p:cNvSpPr>
          <p:nvPr>
            <p:ph type="dt" sz="half" idx="10"/>
          </p:nvPr>
        </p:nvSpPr>
        <p:spPr/>
        <p:txBody>
          <a:bodyPr/>
          <a:lstStyle>
            <a:lvl1pPr>
              <a:defRPr/>
            </a:lvl1pPr>
          </a:lstStyle>
          <a:p>
            <a:fld id="{CFE8F7DA-80EC-4CF7-AB7B-078F533B953B}" type="datetimeFigureOut">
              <a:rPr lang="en-GB"/>
              <a:pPr/>
              <a:t>25/01/2024</a:t>
            </a:fld>
            <a:endParaRPr lang="en-GB" dirty="0"/>
          </a:p>
        </p:txBody>
      </p:sp>
      <p:sp>
        <p:nvSpPr>
          <p:cNvPr id="4" name="Footer Placeholder 4"/>
          <p:cNvSpPr>
            <a:spLocks noGrp="1"/>
          </p:cNvSpPr>
          <p:nvPr>
            <p:ph type="ftr" sz="quarter" idx="11"/>
          </p:nvPr>
        </p:nvSpPr>
        <p:spPr/>
        <p:txBody>
          <a:bodyPr/>
          <a:lstStyle>
            <a:lvl1pPr>
              <a:defRPr/>
            </a:lvl1pPr>
          </a:lstStyle>
          <a:p>
            <a:endParaRPr lang="en-GB" dirty="0"/>
          </a:p>
        </p:txBody>
      </p:sp>
      <p:sp>
        <p:nvSpPr>
          <p:cNvPr id="5" name="Slide Number Placeholder 5"/>
          <p:cNvSpPr>
            <a:spLocks noGrp="1"/>
          </p:cNvSpPr>
          <p:nvPr>
            <p:ph type="sldNum" sz="quarter" idx="12"/>
          </p:nvPr>
        </p:nvSpPr>
        <p:spPr/>
        <p:txBody>
          <a:bodyPr/>
          <a:lstStyle>
            <a:lvl1pPr>
              <a:defRPr/>
            </a:lvl1pPr>
          </a:lstStyle>
          <a:p>
            <a:fld id="{F74E6293-7DA2-4D9E-8605-5715E69AF2C7}" type="slidenum">
              <a:rPr lang="en-GB"/>
              <a:pPr/>
              <a:t>‹#›</a:t>
            </a:fld>
            <a:endParaRPr lang="en-GB" dirty="0"/>
          </a:p>
        </p:txBody>
      </p:sp>
    </p:spTree>
    <p:extLst>
      <p:ext uri="{BB962C8B-B14F-4D97-AF65-F5344CB8AC3E}">
        <p14:creationId xmlns:p14="http://schemas.microsoft.com/office/powerpoint/2010/main" val="28491796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1AE269B-21F6-4A71-848B-6E891C314B78}" type="datetimeFigureOut">
              <a:rPr lang="en-GB"/>
              <a:pPr/>
              <a:t>25/01/2024</a:t>
            </a:fld>
            <a:endParaRPr lang="en-GB" dirty="0"/>
          </a:p>
        </p:txBody>
      </p:sp>
      <p:sp>
        <p:nvSpPr>
          <p:cNvPr id="3" name="Footer Placeholder 4"/>
          <p:cNvSpPr>
            <a:spLocks noGrp="1"/>
          </p:cNvSpPr>
          <p:nvPr>
            <p:ph type="ftr" sz="quarter" idx="11"/>
          </p:nvPr>
        </p:nvSpPr>
        <p:spPr/>
        <p:txBody>
          <a:bodyPr/>
          <a:lstStyle>
            <a:lvl1pPr>
              <a:defRPr/>
            </a:lvl1pPr>
          </a:lstStyle>
          <a:p>
            <a:endParaRPr lang="en-GB" dirty="0"/>
          </a:p>
        </p:txBody>
      </p:sp>
      <p:sp>
        <p:nvSpPr>
          <p:cNvPr id="4" name="Slide Number Placeholder 5"/>
          <p:cNvSpPr>
            <a:spLocks noGrp="1"/>
          </p:cNvSpPr>
          <p:nvPr>
            <p:ph type="sldNum" sz="quarter" idx="12"/>
          </p:nvPr>
        </p:nvSpPr>
        <p:spPr/>
        <p:txBody>
          <a:bodyPr/>
          <a:lstStyle>
            <a:lvl1pPr>
              <a:defRPr/>
            </a:lvl1pPr>
          </a:lstStyle>
          <a:p>
            <a:fld id="{32789173-A1D5-421E-B384-2A426DF314C2}" type="slidenum">
              <a:rPr lang="en-GB"/>
              <a:pPr/>
              <a:t>‹#›</a:t>
            </a:fld>
            <a:endParaRPr lang="en-GB" dirty="0"/>
          </a:p>
        </p:txBody>
      </p:sp>
    </p:spTree>
    <p:extLst>
      <p:ext uri="{BB962C8B-B14F-4D97-AF65-F5344CB8AC3E}">
        <p14:creationId xmlns:p14="http://schemas.microsoft.com/office/powerpoint/2010/main" val="42410079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7383" y="1186830"/>
            <a:ext cx="4011084" cy="1162050"/>
          </a:xfrm>
        </p:spPr>
        <p:txBody>
          <a:bodyPr anchor="b"/>
          <a:lstStyle>
            <a:lvl1pPr algn="l">
              <a:defRPr sz="3200" b="1"/>
            </a:lvl1pPr>
          </a:lstStyle>
          <a:p>
            <a:r>
              <a:rPr lang="en-US" dirty="0"/>
              <a:t>Click to edit Master title style</a:t>
            </a:r>
            <a:endParaRPr lang="en-GB" dirty="0"/>
          </a:p>
        </p:txBody>
      </p:sp>
      <p:sp>
        <p:nvSpPr>
          <p:cNvPr id="3" name="Content Placeholder 2"/>
          <p:cNvSpPr>
            <a:spLocks noGrp="1"/>
          </p:cNvSpPr>
          <p:nvPr>
            <p:ph idx="1"/>
          </p:nvPr>
        </p:nvSpPr>
        <p:spPr>
          <a:xfrm>
            <a:off x="4766733" y="1196752"/>
            <a:ext cx="6815667" cy="492941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2" y="2420891"/>
            <a:ext cx="4011084" cy="3705275"/>
          </a:xfrm>
        </p:spPr>
        <p:txBody>
          <a:bodyPr/>
          <a:lstStyle>
            <a:lvl1pPr marL="0" indent="0">
              <a:buNone/>
              <a:defRPr sz="2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fld id="{B89648B1-3911-4AC2-8E3A-DF4A70CC86E7}" type="datetimeFigureOut">
              <a:rPr lang="en-GB"/>
              <a:pPr/>
              <a:t>25/01/2024</a:t>
            </a:fld>
            <a:endParaRPr lang="en-GB" dirty="0"/>
          </a:p>
        </p:txBody>
      </p:sp>
      <p:sp>
        <p:nvSpPr>
          <p:cNvPr id="6" name="Footer Placeholder 4"/>
          <p:cNvSpPr>
            <a:spLocks noGrp="1"/>
          </p:cNvSpPr>
          <p:nvPr>
            <p:ph type="ftr" sz="quarter" idx="11"/>
          </p:nvPr>
        </p:nvSpPr>
        <p:spPr/>
        <p:txBody>
          <a:bodyPr/>
          <a:lstStyle>
            <a:lvl1pPr>
              <a:defRPr/>
            </a:lvl1pPr>
          </a:lstStyle>
          <a:p>
            <a:endParaRPr lang="en-GB" dirty="0"/>
          </a:p>
        </p:txBody>
      </p:sp>
      <p:sp>
        <p:nvSpPr>
          <p:cNvPr id="7" name="Slide Number Placeholder 5"/>
          <p:cNvSpPr>
            <a:spLocks noGrp="1"/>
          </p:cNvSpPr>
          <p:nvPr>
            <p:ph type="sldNum" sz="quarter" idx="12"/>
          </p:nvPr>
        </p:nvSpPr>
        <p:spPr/>
        <p:txBody>
          <a:bodyPr/>
          <a:lstStyle>
            <a:lvl1pPr>
              <a:defRPr/>
            </a:lvl1pPr>
          </a:lstStyle>
          <a:p>
            <a:fld id="{C853D388-5704-4C64-A883-D899E8570667}" type="slidenum">
              <a:rPr lang="en-GB"/>
              <a:pPr/>
              <a:t>‹#›</a:t>
            </a:fld>
            <a:endParaRPr lang="en-GB" dirty="0"/>
          </a:p>
        </p:txBody>
      </p:sp>
    </p:spTree>
    <p:extLst>
      <p:ext uri="{BB962C8B-B14F-4D97-AF65-F5344CB8AC3E}">
        <p14:creationId xmlns:p14="http://schemas.microsoft.com/office/powerpoint/2010/main" val="13026499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GB"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62AAA9A3-945F-42AF-BCAE-8459AEA58868}" type="datetimeFigureOut">
              <a:rPr lang="en-GB"/>
              <a:pPr/>
              <a:t>25/01/2024</a:t>
            </a:fld>
            <a:endParaRPr lang="en-GB" dirty="0"/>
          </a:p>
        </p:txBody>
      </p:sp>
      <p:sp>
        <p:nvSpPr>
          <p:cNvPr id="6" name="Footer Placeholder 4"/>
          <p:cNvSpPr>
            <a:spLocks noGrp="1"/>
          </p:cNvSpPr>
          <p:nvPr>
            <p:ph type="ftr" sz="quarter" idx="11"/>
          </p:nvPr>
        </p:nvSpPr>
        <p:spPr/>
        <p:txBody>
          <a:bodyPr/>
          <a:lstStyle>
            <a:lvl1pPr>
              <a:defRPr/>
            </a:lvl1pPr>
          </a:lstStyle>
          <a:p>
            <a:endParaRPr lang="en-GB" dirty="0"/>
          </a:p>
        </p:txBody>
      </p:sp>
      <p:sp>
        <p:nvSpPr>
          <p:cNvPr id="7" name="Slide Number Placeholder 5"/>
          <p:cNvSpPr>
            <a:spLocks noGrp="1"/>
          </p:cNvSpPr>
          <p:nvPr>
            <p:ph type="sldNum" sz="quarter" idx="12"/>
          </p:nvPr>
        </p:nvSpPr>
        <p:spPr/>
        <p:txBody>
          <a:bodyPr/>
          <a:lstStyle>
            <a:lvl1pPr>
              <a:defRPr/>
            </a:lvl1pPr>
          </a:lstStyle>
          <a:p>
            <a:fld id="{5E74E2F5-7E8D-47B8-82FB-3832A72B6BDB}" type="slidenum">
              <a:rPr lang="en-GB"/>
              <a:pPr/>
              <a:t>‹#›</a:t>
            </a:fld>
            <a:endParaRPr lang="en-GB" dirty="0"/>
          </a:p>
        </p:txBody>
      </p:sp>
    </p:spTree>
    <p:extLst>
      <p:ext uri="{BB962C8B-B14F-4D97-AF65-F5344CB8AC3E}">
        <p14:creationId xmlns:p14="http://schemas.microsoft.com/office/powerpoint/2010/main" val="19957469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lvl1pPr>
              <a:defRPr sz="3200"/>
            </a:lvl1pPr>
            <a:lvl2pPr>
              <a:defRPr sz="28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lvl1pPr>
              <a:defRPr/>
            </a:lvl1pPr>
          </a:lstStyle>
          <a:p>
            <a:fld id="{98FF8105-8845-4543-9ED8-9E57E8E42CB7}" type="datetimeFigureOut">
              <a:rPr lang="en-GB"/>
              <a:pPr/>
              <a:t>25/01/2024</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58FF8E4D-CDF4-4B1F-BD52-35BFB528DB87}" type="slidenum">
              <a:rPr lang="en-GB"/>
              <a:pPr/>
              <a:t>‹#›</a:t>
            </a:fld>
            <a:endParaRPr lang="en-GB" dirty="0"/>
          </a:p>
        </p:txBody>
      </p:sp>
    </p:spTree>
    <p:extLst>
      <p:ext uri="{BB962C8B-B14F-4D97-AF65-F5344CB8AC3E}">
        <p14:creationId xmlns:p14="http://schemas.microsoft.com/office/powerpoint/2010/main" val="1874107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B57F6-82A9-7B9C-4C03-FE41484FA07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1E9BD1-0DB8-CFA5-CAB6-5804CCB30D2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9623EA7-699A-05A4-693C-9D3EB995067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39DFEB7-BC8D-0FD8-0371-D817AAD16E9D}"/>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6" name="Footer Placeholder 5">
            <a:extLst>
              <a:ext uri="{FF2B5EF4-FFF2-40B4-BE49-F238E27FC236}">
                <a16:creationId xmlns:a16="http://schemas.microsoft.com/office/drawing/2014/main" id="{3793ACB7-F662-0A50-F88B-795D629495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C6FE37-E82A-6A96-9242-C680CBDE8B29}"/>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687483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556795"/>
            <a:ext cx="2743200" cy="4569371"/>
          </a:xfrm>
        </p:spPr>
        <p:txBody>
          <a:bodyPr vert="eaVert"/>
          <a:lstStyle>
            <a:lvl1pPr>
              <a:defRPr sz="3200"/>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609600" y="1556795"/>
            <a:ext cx="8026400" cy="4569371"/>
          </a:xfrm>
        </p:spPr>
        <p:txBody>
          <a:bodyPr vert="eaVert"/>
          <a:lstStyle>
            <a:lvl1pPr>
              <a:defRPr sz="2800"/>
            </a:lvl1pPr>
            <a:lvl2pPr>
              <a:defRPr sz="24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lvl1pPr>
              <a:defRPr/>
            </a:lvl1pPr>
          </a:lstStyle>
          <a:p>
            <a:fld id="{08976883-B614-42E6-9595-363FA777B038}" type="datetimeFigureOut">
              <a:rPr lang="en-GB"/>
              <a:pPr/>
              <a:t>25/01/2024</a:t>
            </a:fld>
            <a:endParaRPr lang="en-GB" dirty="0"/>
          </a:p>
        </p:txBody>
      </p:sp>
      <p:sp>
        <p:nvSpPr>
          <p:cNvPr id="5" name="Footer Placeholder 4"/>
          <p:cNvSpPr>
            <a:spLocks noGrp="1"/>
          </p:cNvSpPr>
          <p:nvPr>
            <p:ph type="ftr" sz="quarter" idx="11"/>
          </p:nvPr>
        </p:nvSpPr>
        <p:spPr/>
        <p:txBody>
          <a:bodyPr/>
          <a:lstStyle>
            <a:lvl1pPr>
              <a:defRPr/>
            </a:lvl1pPr>
          </a:lstStyle>
          <a:p>
            <a:endParaRPr lang="en-GB" dirty="0"/>
          </a:p>
        </p:txBody>
      </p:sp>
      <p:sp>
        <p:nvSpPr>
          <p:cNvPr id="6" name="Slide Number Placeholder 5"/>
          <p:cNvSpPr>
            <a:spLocks noGrp="1"/>
          </p:cNvSpPr>
          <p:nvPr>
            <p:ph type="sldNum" sz="quarter" idx="12"/>
          </p:nvPr>
        </p:nvSpPr>
        <p:spPr/>
        <p:txBody>
          <a:bodyPr/>
          <a:lstStyle>
            <a:lvl1pPr>
              <a:defRPr/>
            </a:lvl1pPr>
          </a:lstStyle>
          <a:p>
            <a:fld id="{86915344-E335-44E9-ACDC-CB4826450486}" type="slidenum">
              <a:rPr lang="en-GB"/>
              <a:pPr/>
              <a:t>‹#›</a:t>
            </a:fld>
            <a:endParaRPr lang="en-GB" dirty="0"/>
          </a:p>
        </p:txBody>
      </p:sp>
    </p:spTree>
    <p:extLst>
      <p:ext uri="{BB962C8B-B14F-4D97-AF65-F5344CB8AC3E}">
        <p14:creationId xmlns:p14="http://schemas.microsoft.com/office/powerpoint/2010/main" val="30789016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DE1BB-2CDB-7F39-B0BE-A6ABEF8D14B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C392908-6976-AA7A-DAAE-97A7874CD3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81DD894-39CA-D257-3F45-16FB53B9A69A}"/>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5" name="Footer Placeholder 4">
            <a:extLst>
              <a:ext uri="{FF2B5EF4-FFF2-40B4-BE49-F238E27FC236}">
                <a16:creationId xmlns:a16="http://schemas.microsoft.com/office/drawing/2014/main" id="{937B4C2C-E93A-EB5A-A3C1-D1169953A7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7F2F84-A8FB-7ED9-0D38-F6ED57F34EBA}"/>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15163666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65AC5-ABED-13F4-507E-4920D6E127F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75A4F2E-DE62-B697-B2C8-77EB1E54015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EE2E903-5ADD-2463-D0A8-404AC7179A32}"/>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5" name="Footer Placeholder 4">
            <a:extLst>
              <a:ext uri="{FF2B5EF4-FFF2-40B4-BE49-F238E27FC236}">
                <a16:creationId xmlns:a16="http://schemas.microsoft.com/office/drawing/2014/main" id="{B232C5F5-A394-0C55-CA8D-B739B2D54F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5FF9D3-8FD2-AF87-0A14-7BFBFDA12C05}"/>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32364687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DE85D-AA7A-A499-E2A0-3FC7E86054D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180A2C1-EF30-1CB2-CA6E-EA655549F7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1A36EB2-2DE0-12D5-3833-AC5A9EA86264}"/>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5" name="Footer Placeholder 4">
            <a:extLst>
              <a:ext uri="{FF2B5EF4-FFF2-40B4-BE49-F238E27FC236}">
                <a16:creationId xmlns:a16="http://schemas.microsoft.com/office/drawing/2014/main" id="{096179EA-36C4-784B-D718-AB0FBD1051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906643-89C3-B363-45C9-2FBFF8E8E4FE}"/>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16143102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F9127-313A-7E2C-B96C-7FF592D2B1C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85B4EB8-257D-A5EB-315D-4F388B04C86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6821550-2A87-9905-DB2E-2E201DA77EA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F95D97EE-9C3E-6976-1ABD-F4DC6FA69D9D}"/>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6" name="Footer Placeholder 5">
            <a:extLst>
              <a:ext uri="{FF2B5EF4-FFF2-40B4-BE49-F238E27FC236}">
                <a16:creationId xmlns:a16="http://schemas.microsoft.com/office/drawing/2014/main" id="{6EF456D9-0FF2-4E86-DE86-652F654CFA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C3B40E-DDEA-B00A-76B6-1BDC59B47FDA}"/>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40529171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AF6BF-C551-A716-8B7F-239C6D34960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3FDF307-66F6-83CF-CC19-00404D2225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7C8B102-B8A5-A2C0-5FEC-2084199EB10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CDA6489-C014-2040-3A4C-EB4D6E9646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1110F5E-E0B4-0102-C098-5945EE499CE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C407686-5551-81FA-288C-D59CAADA45D4}"/>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8" name="Footer Placeholder 7">
            <a:extLst>
              <a:ext uri="{FF2B5EF4-FFF2-40B4-BE49-F238E27FC236}">
                <a16:creationId xmlns:a16="http://schemas.microsoft.com/office/drawing/2014/main" id="{202A0224-4CC1-4D6E-11E4-477289F718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9F330B-70E9-73B5-24F1-63E8E3B8C0D8}"/>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27303820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66042-E4B4-29BC-2A95-5AC0292E7290}"/>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AB182FD-5AF8-6C93-5F34-EEC38C622066}"/>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4" name="Footer Placeholder 3">
            <a:extLst>
              <a:ext uri="{FF2B5EF4-FFF2-40B4-BE49-F238E27FC236}">
                <a16:creationId xmlns:a16="http://schemas.microsoft.com/office/drawing/2014/main" id="{B28C62EC-3FD3-DD5C-BA82-0F40B2B99D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409B8F-2F80-B231-0338-09AAA168D3D6}"/>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19673974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DAEE49-A401-4F03-13F2-DBB417498C2F}"/>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3" name="Footer Placeholder 2">
            <a:extLst>
              <a:ext uri="{FF2B5EF4-FFF2-40B4-BE49-F238E27FC236}">
                <a16:creationId xmlns:a16="http://schemas.microsoft.com/office/drawing/2014/main" id="{47644FC7-262F-4C44-184C-12B559ED13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61CD1B-B097-7286-90C8-7CE55C7161B8}"/>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15177835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8AC35-7190-D45B-DE1E-EA4EC41E438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1BDA02D-D907-5080-527F-79A0BA24C6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CA97415-CF66-361A-CE83-774603A3FC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70A989F-1592-D3F6-7C84-FE5B42F3B9EC}"/>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6" name="Footer Placeholder 5">
            <a:extLst>
              <a:ext uri="{FF2B5EF4-FFF2-40B4-BE49-F238E27FC236}">
                <a16:creationId xmlns:a16="http://schemas.microsoft.com/office/drawing/2014/main" id="{26034782-B0E9-546A-CF15-07174790AD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D323DE-A822-3E67-471F-74CB98AF28D6}"/>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4730951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EE79A-0530-B20B-A793-CC639D80ACD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07A6047-1C4A-39B6-198F-E97B1B53A3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A758D4-DB22-80EF-7D59-A155A676D0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6F8CDE6-3EE2-423B-2DC6-41CB36709795}"/>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6" name="Footer Placeholder 5">
            <a:extLst>
              <a:ext uri="{FF2B5EF4-FFF2-40B4-BE49-F238E27FC236}">
                <a16:creationId xmlns:a16="http://schemas.microsoft.com/office/drawing/2014/main" id="{2DFE4372-CE85-388E-49DE-3EDD4A866F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FB9C4B-0CDB-2086-CA8F-FCBFCE84D7A8}"/>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1486343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52639-8036-8FC2-F2B8-406558C19677}"/>
              </a:ext>
            </a:extLst>
          </p:cNvPr>
          <p:cNvSpPr>
            <a:spLocks noGrp="1"/>
          </p:cNvSpPr>
          <p:nvPr>
            <p:ph type="title"/>
          </p:nvPr>
        </p:nvSpPr>
        <p:spPr>
          <a:xfrm>
            <a:off x="839788" y="365126"/>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8B854CD-10BA-F97E-B6FB-C72F124E954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7FD6065-2CD2-868F-5E6A-1B160511A1D8}"/>
              </a:ext>
            </a:extLst>
          </p:cNvPr>
          <p:cNvSpPr>
            <a:spLocks noGrp="1"/>
          </p:cNvSpPr>
          <p:nvPr>
            <p:ph sz="half" idx="2"/>
          </p:nvPr>
        </p:nvSpPr>
        <p:spPr>
          <a:xfrm>
            <a:off x="839789"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9E4E73-5CA5-2840-0A82-E2256B79F32E}"/>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86C01DC-25F3-F476-C82A-341EE966DED2}"/>
              </a:ext>
            </a:extLst>
          </p:cNvPr>
          <p:cNvSpPr>
            <a:spLocks noGrp="1"/>
          </p:cNvSpPr>
          <p:nvPr>
            <p:ph sz="quarter" idx="4"/>
          </p:nvPr>
        </p:nvSpPr>
        <p:spPr>
          <a:xfrm>
            <a:off x="6172201"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A34749-3CC0-E622-8809-A9791CCA965D}"/>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8" name="Footer Placeholder 7">
            <a:extLst>
              <a:ext uri="{FF2B5EF4-FFF2-40B4-BE49-F238E27FC236}">
                <a16:creationId xmlns:a16="http://schemas.microsoft.com/office/drawing/2014/main" id="{299D2F0B-CC0F-4CBD-D204-D6E32DDC45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F37E605-A87F-6DA4-FB57-4FA3B7B9D421}"/>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15518442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8E5C0-662D-06B3-E452-C1FBD53D3AA2}"/>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A3564B8-D34F-5541-ED19-D0E7136181F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93B236-43F4-ABBD-DB84-63DF5A3386F8}"/>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5" name="Footer Placeholder 4">
            <a:extLst>
              <a:ext uri="{FF2B5EF4-FFF2-40B4-BE49-F238E27FC236}">
                <a16:creationId xmlns:a16="http://schemas.microsoft.com/office/drawing/2014/main" id="{10944F70-CEA5-2990-DF29-8007009FA2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BE1E8B-1683-55AC-F146-1085DCC40DCA}"/>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12985822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6854E8-382F-05D9-1AF4-6BF26FB012C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F935AC5-2372-6EAE-99F7-C1EC36AE4EA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809DA9D-C5AA-3AEF-E5DB-D1D8BE224FED}"/>
              </a:ext>
            </a:extLst>
          </p:cNvPr>
          <p:cNvSpPr>
            <a:spLocks noGrp="1"/>
          </p:cNvSpPr>
          <p:nvPr>
            <p:ph type="dt" sz="half" idx="10"/>
          </p:nvPr>
        </p:nvSpPr>
        <p:spPr/>
        <p:txBody>
          <a:bodyPr/>
          <a:lstStyle/>
          <a:p>
            <a:fld id="{7E85DC5C-D62A-8F43-85BF-71C3D754DEC7}" type="datetimeFigureOut">
              <a:rPr lang="en-US" smtClean="0"/>
              <a:t>1/25/24</a:t>
            </a:fld>
            <a:endParaRPr lang="en-US"/>
          </a:p>
        </p:txBody>
      </p:sp>
      <p:sp>
        <p:nvSpPr>
          <p:cNvPr id="5" name="Footer Placeholder 4">
            <a:extLst>
              <a:ext uri="{FF2B5EF4-FFF2-40B4-BE49-F238E27FC236}">
                <a16:creationId xmlns:a16="http://schemas.microsoft.com/office/drawing/2014/main" id="{92020B77-160B-C91F-A8E9-37112C5F93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677E6-D3F2-8C5C-796A-C9AEFE476F63}"/>
              </a:ext>
            </a:extLst>
          </p:cNvPr>
          <p:cNvSpPr>
            <a:spLocks noGrp="1"/>
          </p:cNvSpPr>
          <p:nvPr>
            <p:ph type="sldNum" sz="quarter" idx="12"/>
          </p:nvPr>
        </p:nvSpPr>
        <p:spPr/>
        <p:txBody>
          <a:bodyPr/>
          <a:lstStyle/>
          <a:p>
            <a:fld id="{7F7C8512-1A1B-B84D-9DCA-4DD1BCA01F45}" type="slidenum">
              <a:rPr lang="en-US" smtClean="0"/>
              <a:t>‹#›</a:t>
            </a:fld>
            <a:endParaRPr lang="en-US"/>
          </a:p>
        </p:txBody>
      </p:sp>
    </p:spTree>
    <p:extLst>
      <p:ext uri="{BB962C8B-B14F-4D97-AF65-F5344CB8AC3E}">
        <p14:creationId xmlns:p14="http://schemas.microsoft.com/office/powerpoint/2010/main" val="2120067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2ADC0-042A-0768-423F-411637C3349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1415B6B-AF6E-AD8D-74AC-6722F1ABDA2C}"/>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4" name="Footer Placeholder 3">
            <a:extLst>
              <a:ext uri="{FF2B5EF4-FFF2-40B4-BE49-F238E27FC236}">
                <a16:creationId xmlns:a16="http://schemas.microsoft.com/office/drawing/2014/main" id="{F0C11ACF-5845-3A25-64E4-EB591544AA1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AA4D2D3-5760-E815-05D5-1D5AF05403E9}"/>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27682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2FE47B-90E0-D76F-15D4-23AEA6ACDFAE}"/>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3" name="Footer Placeholder 2">
            <a:extLst>
              <a:ext uri="{FF2B5EF4-FFF2-40B4-BE49-F238E27FC236}">
                <a16:creationId xmlns:a16="http://schemas.microsoft.com/office/drawing/2014/main" id="{E636D773-EFFB-C22D-FEC6-696D443A77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24B9BC-D424-03A7-B670-4739FB70EC58}"/>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810641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856B3-47AA-3704-2338-2BC02405FC6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F507C50-A663-6CCB-6153-4ED6AB3A3342}"/>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A07203D-EA34-D9CD-2982-3174DA8395A4}"/>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E0D5CE-C261-82DC-07FD-8934EFEA94FB}"/>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6" name="Footer Placeholder 5">
            <a:extLst>
              <a:ext uri="{FF2B5EF4-FFF2-40B4-BE49-F238E27FC236}">
                <a16:creationId xmlns:a16="http://schemas.microsoft.com/office/drawing/2014/main" id="{5C1DCD62-E5F0-4D5E-B5D8-93BF99126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8BBBF9-3873-5BBF-6402-BC1CD4838CAD}"/>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268552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04004-EA9F-E969-BCA1-962FFDC2F31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28464CC-4AF5-F75E-0BD7-537C40F14373}"/>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2E2B3E8B-D92A-3A51-6A4A-C43219DAC2FA}"/>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CFBA617-13C0-C973-2CFA-2C77EA3D12A7}"/>
              </a:ext>
            </a:extLst>
          </p:cNvPr>
          <p:cNvSpPr>
            <a:spLocks noGrp="1"/>
          </p:cNvSpPr>
          <p:nvPr>
            <p:ph type="dt" sz="half" idx="10"/>
          </p:nvPr>
        </p:nvSpPr>
        <p:spPr/>
        <p:txBody>
          <a:bodyPr/>
          <a:lstStyle/>
          <a:p>
            <a:fld id="{826CDB08-E647-034E-A27A-B79D0B558F8A}" type="datetimeFigureOut">
              <a:rPr lang="en-US" smtClean="0"/>
              <a:t>1/25/24</a:t>
            </a:fld>
            <a:endParaRPr lang="en-US"/>
          </a:p>
        </p:txBody>
      </p:sp>
      <p:sp>
        <p:nvSpPr>
          <p:cNvPr id="6" name="Footer Placeholder 5">
            <a:extLst>
              <a:ext uri="{FF2B5EF4-FFF2-40B4-BE49-F238E27FC236}">
                <a16:creationId xmlns:a16="http://schemas.microsoft.com/office/drawing/2014/main" id="{E55BF0E0-EAB0-053A-5C2F-E0B9A4F848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CBAB8C-8714-EA02-6FF5-F2C5310E3132}"/>
              </a:ext>
            </a:extLst>
          </p:cNvPr>
          <p:cNvSpPr>
            <a:spLocks noGrp="1"/>
          </p:cNvSpPr>
          <p:nvPr>
            <p:ph type="sldNum" sz="quarter" idx="12"/>
          </p:nvPr>
        </p:nvSpPr>
        <p:spPr/>
        <p:txBody>
          <a:bodyPr/>
          <a:lstStyle/>
          <a:p>
            <a:fld id="{A960352E-4F4C-4344-9AF7-6654ADC60E1D}" type="slidenum">
              <a:rPr lang="en-US" smtClean="0"/>
              <a:t>‹#›</a:t>
            </a:fld>
            <a:endParaRPr lang="en-US"/>
          </a:p>
        </p:txBody>
      </p:sp>
    </p:spTree>
    <p:extLst>
      <p:ext uri="{BB962C8B-B14F-4D97-AF65-F5344CB8AC3E}">
        <p14:creationId xmlns:p14="http://schemas.microsoft.com/office/powerpoint/2010/main" val="3155526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3.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1.jpeg"/><Relationship Id="rId5" Type="http://schemas.openxmlformats.org/officeDocument/2006/relationships/image" Target="../media/image2.emf"/><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6.emf"/><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6.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4C7658-E200-E7E4-95E0-5E1D2E9D82B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13D7D9C-7098-C0AE-D27E-29A82439B7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E8863D-EBD0-25B1-A30E-4CD75BE70876}"/>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26CDB08-E647-034E-A27A-B79D0B558F8A}" type="datetimeFigureOut">
              <a:rPr lang="en-US" smtClean="0"/>
              <a:t>1/25/24</a:t>
            </a:fld>
            <a:endParaRPr lang="en-US"/>
          </a:p>
        </p:txBody>
      </p:sp>
      <p:sp>
        <p:nvSpPr>
          <p:cNvPr id="5" name="Footer Placeholder 4">
            <a:extLst>
              <a:ext uri="{FF2B5EF4-FFF2-40B4-BE49-F238E27FC236}">
                <a16:creationId xmlns:a16="http://schemas.microsoft.com/office/drawing/2014/main" id="{1ABF1480-7D17-6617-7857-105407B43C01}"/>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A4B84C3-33AF-AFCE-C168-490635A70B4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960352E-4F4C-4344-9AF7-6654ADC60E1D}" type="slidenum">
              <a:rPr lang="en-US" smtClean="0"/>
              <a:t>‹#›</a:t>
            </a:fld>
            <a:endParaRPr lang="en-US"/>
          </a:p>
        </p:txBody>
      </p:sp>
    </p:spTree>
    <p:extLst>
      <p:ext uri="{BB962C8B-B14F-4D97-AF65-F5344CB8AC3E}">
        <p14:creationId xmlns:p14="http://schemas.microsoft.com/office/powerpoint/2010/main" val="41994691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D74771-A3C2-4570-9B63-7AC960D7CFD4}" type="datetimeFigureOut">
              <a:rPr lang="it-IT" smtClean="0"/>
              <a:t>25/01/24</a:t>
            </a:fld>
            <a:endParaRPr lang="it-IT"/>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38731-7929-4615-8D49-F31874376F29}" type="slidenum">
              <a:rPr lang="it-IT" smtClean="0"/>
              <a:t>‹#›</a:t>
            </a:fld>
            <a:endParaRPr lang="it-IT"/>
          </a:p>
        </p:txBody>
      </p:sp>
    </p:spTree>
    <p:extLst>
      <p:ext uri="{BB962C8B-B14F-4D97-AF65-F5344CB8AC3E}">
        <p14:creationId xmlns:p14="http://schemas.microsoft.com/office/powerpoint/2010/main" val="10590242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65AF5E85-9184-7E4A-B179-B5D44678AD42}"/>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24847417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hdr="0" dt="0"/>
  <p:txStyles>
    <p:titleStyle>
      <a:lvl1pPr algn="l" defTabSz="914377" rtl="0" eaLnBrk="1" latinLnBrk="0" hangingPunct="1">
        <a:lnSpc>
          <a:spcPct val="90000"/>
        </a:lnSpc>
        <a:spcBef>
          <a:spcPct val="0"/>
        </a:spcBef>
        <a:buNone/>
        <a:defRPr sz="4400" b="1" i="0" kern="1200" cap="all" baseline="0">
          <a:solidFill>
            <a:schemeClr val="tx1"/>
          </a:solidFill>
          <a:latin typeface="Open Sans" panose="020B0606030504020204" pitchFamily="34" charset="0"/>
          <a:ea typeface="+mj-ea"/>
          <a:cs typeface="+mj-cs"/>
        </a:defRPr>
      </a:lvl1pPr>
    </p:titleStyle>
    <p:bodyStyle>
      <a:lvl1pPr marL="228594" indent="-228594" algn="l" defTabSz="914377"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 name="Image 15"/>
          <p:cNvPicPr/>
          <p:nvPr userDrawn="1"/>
        </p:nvPicPr>
        <p:blipFill>
          <a:blip r:embed="rId5"/>
          <a:stretch>
            <a:fillRect/>
          </a:stretch>
        </p:blipFill>
        <p:spPr>
          <a:xfrm>
            <a:off x="1" y="-189470"/>
            <a:ext cx="4330700" cy="3517900"/>
          </a:xfrm>
          <a:prstGeom prst="rect">
            <a:avLst/>
          </a:prstGeom>
        </p:spPr>
      </p:pic>
      <p:sp>
        <p:nvSpPr>
          <p:cNvPr id="2" name="Title Placeholder 1"/>
          <p:cNvSpPr>
            <a:spLocks noGrp="1"/>
          </p:cNvSpPr>
          <p:nvPr>
            <p:ph type="title"/>
          </p:nvPr>
        </p:nvSpPr>
        <p:spPr>
          <a:xfrm>
            <a:off x="810001" y="720001"/>
            <a:ext cx="10571999"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1084305" y="6041364"/>
            <a:ext cx="9951996" cy="365125"/>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D2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0" i="0">
                <a:latin typeface="Open Sans" panose="020B0606030504020204" pitchFamily="34" charset="0"/>
              </a:rPr>
              <a:t> </a:t>
            </a:r>
          </a:p>
        </p:txBody>
      </p:sp>
      <p:pic>
        <p:nvPicPr>
          <p:cNvPr id="19" name="Image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31189" y="5764816"/>
            <a:ext cx="578811" cy="918219"/>
          </a:xfrm>
          <a:prstGeom prst="rect">
            <a:avLst/>
          </a:prstGeom>
        </p:spPr>
      </p:pic>
      <p:sp>
        <p:nvSpPr>
          <p:cNvPr id="20" name="Rectangle 19"/>
          <p:cNvSpPr/>
          <p:nvPr userDrawn="1"/>
        </p:nvSpPr>
        <p:spPr>
          <a:xfrm>
            <a:off x="-2588" y="1200150"/>
            <a:ext cx="609455" cy="48174"/>
          </a:xfrm>
          <a:prstGeom prst="rect">
            <a:avLst/>
          </a:prstGeom>
          <a:solidFill>
            <a:srgbClr val="0D2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5" y="6161189"/>
            <a:ext cx="1062155" cy="490599"/>
          </a:xfrm>
          <a:prstGeom prst="rect">
            <a:avLst/>
          </a:prstGeom>
        </p:spPr>
        <p:txBody>
          <a:bodyPr/>
          <a:lstStyle>
            <a:lvl1pPr algn="r">
              <a:defRPr sz="2800" b="1" i="0" baseline="0">
                <a:latin typeface="Open Sans" charset="0"/>
              </a:defRPr>
            </a:lvl1pPr>
          </a:lstStyle>
          <a:p>
            <a:fld id="{EE564337-EC0D-514C-8926-9471E1A66B46}" type="slidenum">
              <a:rPr lang="en-US" smtClean="0"/>
              <a:pPr/>
              <a:t>‹#›</a:t>
            </a:fld>
            <a:endParaRPr lang="en-US"/>
          </a:p>
        </p:txBody>
      </p:sp>
    </p:spTree>
    <p:extLst>
      <p:ext uri="{BB962C8B-B14F-4D97-AF65-F5344CB8AC3E}">
        <p14:creationId xmlns:p14="http://schemas.microsoft.com/office/powerpoint/2010/main" val="140682750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hf hdr="0" dt="0"/>
  <p:txStyles>
    <p:titleStyle>
      <a:lvl1pPr algn="l" defTabSz="457189" rtl="0" eaLnBrk="1" latinLnBrk="0" hangingPunct="1">
        <a:spcBef>
          <a:spcPct val="0"/>
        </a:spcBef>
        <a:buNone/>
        <a:defRPr sz="4000" b="1" kern="1200" cap="all" baseline="0">
          <a:solidFill>
            <a:schemeClr val="bg2">
              <a:lumMod val="50000"/>
            </a:schemeClr>
          </a:solidFill>
          <a:latin typeface="Open Sans"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91" indent="-342891" algn="l" defTabSz="457189"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32" indent="-285744" algn="l" defTabSz="457189"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2971" indent="-228594" algn="l" defTabSz="457189"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160" indent="-228594" algn="l" defTabSz="457189"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349" indent="-228594" algn="l" defTabSz="457189"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39994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79993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19992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59991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3392" y="1268760"/>
            <a:ext cx="779065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27" name="Text Placeholder 2"/>
          <p:cNvSpPr>
            <a:spLocks noGrp="1"/>
          </p:cNvSpPr>
          <p:nvPr>
            <p:ph type="body" idx="1"/>
          </p:nvPr>
        </p:nvSpPr>
        <p:spPr bwMode="auto">
          <a:xfrm>
            <a:off x="609600" y="2492899"/>
            <a:ext cx="10972800" cy="36332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609600" y="6356353"/>
            <a:ext cx="28448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456A7D1D-6254-4063-974C-6A2AE04E4B91}" type="datetimeFigureOut">
              <a:rPr lang="en-GB"/>
              <a:pPr/>
              <a:t>25/01/2024</a:t>
            </a:fld>
            <a:endParaRPr lang="en-GB" dirty="0"/>
          </a:p>
        </p:txBody>
      </p:sp>
      <p:sp>
        <p:nvSpPr>
          <p:cNvPr id="5" name="Footer Placeholder 4"/>
          <p:cNvSpPr>
            <a:spLocks noGrp="1"/>
          </p:cNvSpPr>
          <p:nvPr>
            <p:ph type="ftr" sz="quarter" idx="3"/>
          </p:nvPr>
        </p:nvSpPr>
        <p:spPr>
          <a:xfrm>
            <a:off x="4165600" y="6356353"/>
            <a:ext cx="3860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GB" dirty="0"/>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26878614-5F41-4702-8E44-D9C8B2874F5D}" type="slidenum">
              <a:rPr lang="en-GB"/>
              <a:pPr/>
              <a:t>‹#›</a:t>
            </a:fld>
            <a:endParaRPr lang="en-GB" dirty="0"/>
          </a:p>
        </p:txBody>
      </p:sp>
      <p:pic>
        <p:nvPicPr>
          <p:cNvPr id="7" name="Picture 5" descr="TAB_col_white_background.eps"/>
          <p:cNvPicPr>
            <a:picLocks noChangeAspect="1"/>
          </p:cNvPicPr>
          <p:nvPr userDrawn="1"/>
        </p:nvPicPr>
        <p:blipFill>
          <a:blip r:embed="rId13" cstate="print"/>
          <a:srcRect/>
          <a:stretch>
            <a:fillRect/>
          </a:stretch>
        </p:blipFill>
        <p:spPr bwMode="auto">
          <a:xfrm>
            <a:off x="698500" y="509588"/>
            <a:ext cx="2218267" cy="711200"/>
          </a:xfrm>
          <a:prstGeom prst="rect">
            <a:avLst/>
          </a:prstGeom>
          <a:noFill/>
          <a:ln w="9525">
            <a:noFill/>
            <a:miter lim="800000"/>
            <a:headEnd/>
            <a:tailEnd/>
          </a:ln>
        </p:spPr>
      </p:pic>
    </p:spTree>
    <p:extLst>
      <p:ext uri="{BB962C8B-B14F-4D97-AF65-F5344CB8AC3E}">
        <p14:creationId xmlns:p14="http://schemas.microsoft.com/office/powerpoint/2010/main" val="278106847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1pPr>
      <a:lvl2pPr marL="742932" indent="-285744"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2pPr>
      <a:lvl3pPr marL="1142971" indent="-228594"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3pPr>
      <a:lvl4pPr marL="1600160" indent="-228594"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4pPr>
      <a:lvl5pPr marL="2057349" indent="-228594"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9AF2EA-5258-146C-6FAD-3442B50459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973BA9A-3AE1-93AB-A779-06142FBE8B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A34A196-5449-78FB-8BA4-33BFCAB3B4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85DC5C-D62A-8F43-85BF-71C3D754DEC7}" type="datetimeFigureOut">
              <a:rPr lang="en-US" smtClean="0"/>
              <a:t>1/25/24</a:t>
            </a:fld>
            <a:endParaRPr lang="en-US"/>
          </a:p>
        </p:txBody>
      </p:sp>
      <p:sp>
        <p:nvSpPr>
          <p:cNvPr id="5" name="Footer Placeholder 4">
            <a:extLst>
              <a:ext uri="{FF2B5EF4-FFF2-40B4-BE49-F238E27FC236}">
                <a16:creationId xmlns:a16="http://schemas.microsoft.com/office/drawing/2014/main" id="{0E46B38E-0924-E087-DA6A-7E5E75EEDB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1EACA4-37C5-081D-2893-EAE5D527D9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C8512-1A1B-B84D-9DCA-4DD1BCA01F45}" type="slidenum">
              <a:rPr lang="en-US" smtClean="0"/>
              <a:t>‹#›</a:t>
            </a:fld>
            <a:endParaRPr lang="en-US"/>
          </a:p>
        </p:txBody>
      </p:sp>
    </p:spTree>
    <p:extLst>
      <p:ext uri="{BB962C8B-B14F-4D97-AF65-F5344CB8AC3E}">
        <p14:creationId xmlns:p14="http://schemas.microsoft.com/office/powerpoint/2010/main" val="2574493804"/>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hyperlink" Target="http://bigbangdata.cccb.org/en/internet-machine-timo-arnall-2/"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13" Type="http://schemas.microsoft.com/office/2007/relationships/diagramDrawing" Target="../diagrams/drawing1.xml"/><Relationship Id="rId3" Type="http://schemas.openxmlformats.org/officeDocument/2006/relationships/image" Target="../media/image27.tiff"/><Relationship Id="rId7" Type="http://schemas.openxmlformats.org/officeDocument/2006/relationships/image" Target="../media/image31.png"/><Relationship Id="rId12" Type="http://schemas.openxmlformats.org/officeDocument/2006/relationships/diagramColors" Target="../diagrams/colors1.xml"/><Relationship Id="rId2" Type="http://schemas.openxmlformats.org/officeDocument/2006/relationships/notesSlide" Target="../notesSlides/notesSlide15.xml"/><Relationship Id="rId16" Type="http://schemas.openxmlformats.org/officeDocument/2006/relationships/hyperlink" Target="https://ewastemonitor.info/" TargetMode="External"/><Relationship Id="rId1" Type="http://schemas.openxmlformats.org/officeDocument/2006/relationships/slideLayout" Target="../slideLayouts/slideLayout18.xml"/><Relationship Id="rId6" Type="http://schemas.openxmlformats.org/officeDocument/2006/relationships/image" Target="../media/image30.png"/><Relationship Id="rId11" Type="http://schemas.openxmlformats.org/officeDocument/2006/relationships/diagramQuickStyle" Target="../diagrams/quickStyle1.xml"/><Relationship Id="rId5" Type="http://schemas.openxmlformats.org/officeDocument/2006/relationships/image" Target="../media/image29.png"/><Relationship Id="rId15" Type="http://schemas.openxmlformats.org/officeDocument/2006/relationships/hyperlink" Target="https://www.newscientist.com/article/mg22229734-800-blood-minerals-are-electronics-industrys-dirty-secret/" TargetMode="External"/><Relationship Id="rId10" Type="http://schemas.openxmlformats.org/officeDocument/2006/relationships/diagramLayout" Target="../diagrams/layout1.xml"/><Relationship Id="rId4" Type="http://schemas.openxmlformats.org/officeDocument/2006/relationships/image" Target="../media/image28.png"/><Relationship Id="rId9" Type="http://schemas.openxmlformats.org/officeDocument/2006/relationships/diagramData" Target="../diagrams/data1.xml"/><Relationship Id="rId14" Type="http://schemas.openxmlformats.org/officeDocument/2006/relationships/hyperlink" Target="https://www.ifixit.com/Right-to-Repair/Manufacturing"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hyperlink" Target="https://c2e2.unepdtu.org/wp-content/uploads/sites/3/2020/03/greenhouse-gas-emissions-in-the-ict-sector.pd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2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5281/zenodo.7214936" TargetMode="External"/><Relationship Id="rId2" Type="http://schemas.openxmlformats.org/officeDocument/2006/relationships/image" Target="../media/image56.png"/><Relationship Id="rId1" Type="http://schemas.openxmlformats.org/officeDocument/2006/relationships/slideLayout" Target="../slideLayouts/slideLayout27.xml"/><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image" Target="../media/image58.png"/><Relationship Id="rId1" Type="http://schemas.openxmlformats.org/officeDocument/2006/relationships/slideLayout" Target="../slideLayouts/slideLayout27.xml"/><Relationship Id="rId6" Type="http://schemas.openxmlformats.org/officeDocument/2006/relationships/hyperlink" Target="https://doi.org/10.5281/zenodo.4562790" TargetMode="External"/><Relationship Id="rId5" Type="http://schemas.openxmlformats.org/officeDocument/2006/relationships/image" Target="../media/image60.png"/><Relationship Id="rId4" Type="http://schemas.openxmlformats.org/officeDocument/2006/relationships/hyperlink" Target="https://doi.org/10.5281/zenodo.6282403"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globaldiamantoa.org/wp-content/uploads/2023/10/202310-Global-Summit-Conclusions-Way-Forward.pdf" TargetMode="External"/><Relationship Id="rId2" Type="http://schemas.openxmlformats.org/officeDocument/2006/relationships/hyperlink" Target="https://globaldiamantoa.org/en/home-2/" TargetMode="External"/><Relationship Id="rId1" Type="http://schemas.openxmlformats.org/officeDocument/2006/relationships/slideLayout" Target="../slideLayouts/slideLayout27.xml"/><Relationship Id="rId4" Type="http://schemas.openxmlformats.org/officeDocument/2006/relationships/image" Target="../media/image6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emf"/><Relationship Id="rId2" Type="http://schemas.openxmlformats.org/officeDocument/2006/relationships/image" Target="../media/image63.png"/><Relationship Id="rId1" Type="http://schemas.openxmlformats.org/officeDocument/2006/relationships/slideLayout" Target="../slideLayouts/slideLayout3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emf"/><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6.xml"/><Relationship Id="rId5" Type="http://schemas.openxmlformats.org/officeDocument/2006/relationships/image" Target="../media/image6.emf"/><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4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jpeg"/><Relationship Id="rId9" Type="http://schemas.openxmlformats.org/officeDocument/2006/relationships/image" Target="../media/image92.png"/></Relationships>
</file>

<file path=ppt/slides/_rels/slide4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s://www.manchester.ac.uk/discover/news/manchester-is-top-in-europe-once-again-in-sustainability-rankings/" TargetMode="External"/><Relationship Id="rId7" Type="http://schemas.openxmlformats.org/officeDocument/2006/relationships/hyperlink" Target="https://documents.manchester.ac.uk/display.aspx?DocID=62335" TargetMode="External"/><Relationship Id="rId12"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hyperlink" Target="https://documents.manchester.ac.uk/display.aspx?DocID=33155" TargetMode="External"/><Relationship Id="rId10" Type="http://schemas.openxmlformats.org/officeDocument/2006/relationships/image" Target="../media/image16.jpeg"/><Relationship Id="rId4" Type="http://schemas.openxmlformats.org/officeDocument/2006/relationships/image" Target="../media/image12.png"/><Relationship Id="rId9" Type="http://schemas.openxmlformats.org/officeDocument/2006/relationships/image" Target="../media/image15.png"/></Relationships>
</file>

<file path=ppt/slides/_rels/slide50.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97.png"/><Relationship Id="rId5" Type="http://schemas.openxmlformats.org/officeDocument/2006/relationships/tags" Target="../tags/tag5.xml"/><Relationship Id="rId10" Type="http://schemas.openxmlformats.org/officeDocument/2006/relationships/image" Target="../media/image96.png"/><Relationship Id="rId4" Type="http://schemas.openxmlformats.org/officeDocument/2006/relationships/tags" Target="../tags/tag4.xml"/><Relationship Id="rId9"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unesdoc.unesco.org/ark:/48223/pf0000379949"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gi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A1FA-1814-A36D-F2B2-F0BA137FC0B8}"/>
              </a:ext>
            </a:extLst>
          </p:cNvPr>
          <p:cNvSpPr>
            <a:spLocks noGrp="1"/>
          </p:cNvSpPr>
          <p:nvPr>
            <p:ph type="ctrTitle"/>
          </p:nvPr>
        </p:nvSpPr>
        <p:spPr>
          <a:xfrm>
            <a:off x="799913" y="4437113"/>
            <a:ext cx="10592175" cy="2233937"/>
          </a:xfrm>
        </p:spPr>
        <p:txBody>
          <a:bodyPr anchor="t">
            <a:normAutofit fontScale="90000"/>
          </a:bodyPr>
          <a:lstStyle/>
          <a:p>
            <a:pPr algn="l"/>
            <a:r>
              <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OPENING UP RESEARCH</a:t>
            </a:r>
            <a:br>
              <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r>
              <a:rPr lang="en-US" sz="4000" dirty="0">
                <a:solidFill>
                  <a:schemeClr val="tx2"/>
                </a:solidFill>
                <a:latin typeface="Open Sans" panose="020B0606030504020204" pitchFamily="34" charset="0"/>
                <a:ea typeface="Open Sans" panose="020B0606030504020204" pitchFamily="34" charset="0"/>
                <a:cs typeface="Open Sans" panose="020B0606030504020204" pitchFamily="34" charset="0"/>
              </a:rPr>
              <a:t>Justice, Sustainability and Equality</a:t>
            </a:r>
            <a:b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b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r>
              <a:rPr lang="en-US" sz="4000" i="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Noémie</a:t>
            </a:r>
            <a:r>
              <a:rPr lang="en-US" sz="4000" i="1" dirty="0">
                <a:solidFill>
                  <a:schemeClr val="tx2"/>
                </a:solidFill>
                <a:latin typeface="Open Sans" panose="020B0606030504020204" pitchFamily="34" charset="0"/>
                <a:ea typeface="Open Sans" panose="020B0606030504020204" pitchFamily="34" charset="0"/>
                <a:cs typeface="Open Sans" panose="020B0606030504020204" pitchFamily="34" charset="0"/>
              </a:rPr>
              <a:t> Aubert Bonn	</a:t>
            </a:r>
            <a:r>
              <a:rPr lang="en-US" sz="1800"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sz="1800" i="1" dirty="0">
                <a:solidFill>
                  <a:schemeClr val="tx2"/>
                </a:solidFill>
                <a:latin typeface="Open Sans" panose="020B0606030504020204" pitchFamily="34" charset="0"/>
                <a:ea typeface="Open Sans" panose="020B0606030504020204" pitchFamily="34" charset="0"/>
                <a:cs typeface="Open Sans" panose="020B0606030504020204" pitchFamily="34" charset="0"/>
              </a:rPr>
              <a:t>January 2023</a:t>
            </a:r>
            <a:endParaRPr lang="en-US" sz="40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logo on a building&#10;&#10;Description automatically generated">
            <a:extLst>
              <a:ext uri="{FF2B5EF4-FFF2-40B4-BE49-F238E27FC236}">
                <a16:creationId xmlns:a16="http://schemas.microsoft.com/office/drawing/2014/main" id="{D134E7A9-E69D-436B-281E-93F9130D7F49}"/>
              </a:ext>
            </a:extLst>
          </p:cNvPr>
          <p:cNvPicPr>
            <a:picLocks noChangeAspect="1"/>
          </p:cNvPicPr>
          <p:nvPr/>
        </p:nvPicPr>
        <p:blipFill rotWithShape="1">
          <a:blip r:embed="rId3"/>
          <a:srcRect l="6415" r="-1" b="-1"/>
          <a:stretch/>
        </p:blipFill>
        <p:spPr>
          <a:xfrm>
            <a:off x="-1" y="12"/>
            <a:ext cx="12192001" cy="4201449"/>
          </a:xfrm>
          <a:prstGeom prst="rect">
            <a:avLst/>
          </a:prstGeom>
        </p:spPr>
      </p:pic>
      <p:pic>
        <p:nvPicPr>
          <p:cNvPr id="26" name="Picture 25" descr="A purple and white logo&#10;&#10;Description automatically generated">
            <a:extLst>
              <a:ext uri="{FF2B5EF4-FFF2-40B4-BE49-F238E27FC236}">
                <a16:creationId xmlns:a16="http://schemas.microsoft.com/office/drawing/2014/main" id="{FF8E04BD-63B5-F4E6-A5BB-829E854744A5}"/>
              </a:ext>
            </a:extLst>
          </p:cNvPr>
          <p:cNvPicPr>
            <a:picLocks noChangeAspect="1"/>
          </p:cNvPicPr>
          <p:nvPr/>
        </p:nvPicPr>
        <p:blipFill>
          <a:blip r:embed="rId4"/>
          <a:stretch>
            <a:fillRect/>
          </a:stretch>
        </p:blipFill>
        <p:spPr>
          <a:xfrm>
            <a:off x="804673" y="585212"/>
            <a:ext cx="2697844" cy="1141395"/>
          </a:xfrm>
          <a:prstGeom prst="rect">
            <a:avLst/>
          </a:prstGeom>
        </p:spPr>
      </p:pic>
    </p:spTree>
    <p:extLst>
      <p:ext uri="{BB962C8B-B14F-4D97-AF65-F5344CB8AC3E}">
        <p14:creationId xmlns:p14="http://schemas.microsoft.com/office/powerpoint/2010/main" val="1332613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ederica Lucivero — Nuffield Department of Population Health">
            <a:extLst>
              <a:ext uri="{FF2B5EF4-FFF2-40B4-BE49-F238E27FC236}">
                <a16:creationId xmlns:a16="http://schemas.microsoft.com/office/drawing/2014/main" id="{C2C44907-D829-FD3A-C48A-D0B25D7E81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7537"/>
          <a:stretch/>
        </p:blipFill>
        <p:spPr bwMode="auto">
          <a:xfrm>
            <a:off x="221707" y="1918403"/>
            <a:ext cx="1556792" cy="128378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18C9D1B8-06EB-35D0-B321-63B51A9F2EFB}"/>
              </a:ext>
            </a:extLst>
          </p:cNvPr>
          <p:cNvSpPr txBox="1">
            <a:spLocks/>
          </p:cNvSpPr>
          <p:nvPr/>
        </p:nvSpPr>
        <p:spPr bwMode="auto">
          <a:xfrm>
            <a:off x="1775520" y="1978349"/>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2400" dirty="0">
                <a:solidFill>
                  <a:srgbClr val="7800A2"/>
                </a:solidFill>
              </a:rPr>
              <a:t>Federica </a:t>
            </a:r>
            <a:r>
              <a:rPr lang="en-US" sz="2400" dirty="0" err="1">
                <a:solidFill>
                  <a:srgbClr val="7800A2"/>
                </a:solidFill>
              </a:rPr>
              <a:t>Lucivero</a:t>
            </a:r>
            <a:endParaRPr lang="en-US" sz="2400" dirty="0">
              <a:solidFill>
                <a:sysClr val="windowText" lastClr="000000"/>
              </a:solidFill>
            </a:endParaRPr>
          </a:p>
        </p:txBody>
      </p:sp>
      <p:sp>
        <p:nvSpPr>
          <p:cNvPr id="11" name="TextBox 10">
            <a:extLst>
              <a:ext uri="{FF2B5EF4-FFF2-40B4-BE49-F238E27FC236}">
                <a16:creationId xmlns:a16="http://schemas.microsoft.com/office/drawing/2014/main" id="{DB8DC25B-78C3-F516-3D11-1F7ED1AE546C}"/>
              </a:ext>
            </a:extLst>
          </p:cNvPr>
          <p:cNvSpPr txBox="1"/>
          <p:nvPr/>
        </p:nvSpPr>
        <p:spPr>
          <a:xfrm>
            <a:off x="1775522" y="2523470"/>
            <a:ext cx="4026231" cy="646331"/>
          </a:xfrm>
          <a:prstGeom prst="rect">
            <a:avLst/>
          </a:prstGeom>
          <a:noFill/>
        </p:spPr>
        <p:txBody>
          <a:bodyPr wrap="square">
            <a:spAutoFit/>
          </a:bodyPr>
          <a:lstStyle/>
          <a:p>
            <a:r>
              <a:rPr lang="en-GB" sz="1200" dirty="0">
                <a:solidFill>
                  <a:srgbClr val="464E52"/>
                </a:solidFill>
                <a:latin typeface="Arial" panose="020B0604020202020204" pitchFamily="34" charset="0"/>
                <a:cs typeface="Arial" panose="020B0604020202020204" pitchFamily="34" charset="0"/>
              </a:rPr>
              <a:t>Senior Researcher in Ethics and Data</a:t>
            </a:r>
          </a:p>
          <a:p>
            <a:r>
              <a:rPr lang="en-GB" sz="1200" dirty="0" err="1">
                <a:solidFill>
                  <a:srgbClr val="464E52"/>
                </a:solidFill>
                <a:latin typeface="Arial" panose="020B0604020202020204" pitchFamily="34" charset="0"/>
                <a:cs typeface="Arial" panose="020B0604020202020204" pitchFamily="34" charset="0"/>
              </a:rPr>
              <a:t>Ethox</a:t>
            </a:r>
            <a:r>
              <a:rPr lang="en-GB" sz="1200" dirty="0">
                <a:solidFill>
                  <a:srgbClr val="464E52"/>
                </a:solidFill>
                <a:latin typeface="Arial" panose="020B0604020202020204" pitchFamily="34" charset="0"/>
                <a:cs typeface="Arial" panose="020B0604020202020204" pitchFamily="34" charset="0"/>
              </a:rPr>
              <a:t> Centre, Nuffield Department of Population Health</a:t>
            </a:r>
          </a:p>
          <a:p>
            <a:r>
              <a:rPr lang="en-GB" sz="1200" dirty="0">
                <a:solidFill>
                  <a:srgbClr val="464E52"/>
                </a:solidFill>
                <a:latin typeface="Arial" panose="020B0604020202020204" pitchFamily="34" charset="0"/>
                <a:cs typeface="Arial" panose="020B0604020202020204" pitchFamily="34" charset="0"/>
              </a:rPr>
              <a:t>University of Oxford</a:t>
            </a:r>
            <a:endParaRPr lang="en-US" sz="12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A1E0031-15DF-4E01-7DBB-8F6702F5EB37}"/>
              </a:ext>
            </a:extLst>
          </p:cNvPr>
          <p:cNvSpPr txBox="1"/>
          <p:nvPr/>
        </p:nvSpPr>
        <p:spPr>
          <a:xfrm>
            <a:off x="1487490" y="3933056"/>
            <a:ext cx="9644799" cy="1015663"/>
          </a:xfrm>
          <a:prstGeom prst="rect">
            <a:avLst/>
          </a:prstGeom>
          <a:noFill/>
        </p:spPr>
        <p:txBody>
          <a:bodyPr wrap="square" rtlCol="0">
            <a:spAutoFit/>
          </a:bodyPr>
          <a:lstStyle/>
          <a:p>
            <a:r>
              <a:rPr lang="en-US" sz="3000" dirty="0">
                <a:solidFill>
                  <a:srgbClr val="7030A0"/>
                </a:solidFill>
                <a:latin typeface="Avenir Next" panose="020B0503020202020204" pitchFamily="34" charset="0"/>
              </a:rPr>
              <a:t>What do we need to consider to </a:t>
            </a:r>
            <a:r>
              <a:rPr lang="en-US" sz="3000" b="1" dirty="0">
                <a:solidFill>
                  <a:srgbClr val="7030A0"/>
                </a:solidFill>
                <a:latin typeface="Avenir Next" panose="020B0503020202020204" pitchFamily="34" charset="0"/>
              </a:rPr>
              <a:t>make Open Research </a:t>
            </a:r>
            <a:r>
              <a:rPr lang="en-US" sz="3000" dirty="0">
                <a:solidFill>
                  <a:srgbClr val="7030A0"/>
                </a:solidFill>
                <a:latin typeface="Avenir Next" panose="020B0503020202020204" pitchFamily="34" charset="0"/>
              </a:rPr>
              <a:t>(and research more generally) </a:t>
            </a:r>
            <a:r>
              <a:rPr lang="en-US" sz="3000" b="1" dirty="0">
                <a:solidFill>
                  <a:srgbClr val="7030A0"/>
                </a:solidFill>
                <a:latin typeface="Avenir Next" panose="020B0503020202020204" pitchFamily="34" charset="0"/>
              </a:rPr>
              <a:t>sustainable</a:t>
            </a:r>
            <a:r>
              <a:rPr lang="en-US" sz="3000" dirty="0">
                <a:solidFill>
                  <a:srgbClr val="7030A0"/>
                </a:solidFill>
                <a:latin typeface="Avenir Next" panose="020B0503020202020204" pitchFamily="34" charset="0"/>
              </a:rPr>
              <a:t>? </a:t>
            </a:r>
          </a:p>
        </p:txBody>
      </p:sp>
      <p:sp>
        <p:nvSpPr>
          <p:cNvPr id="10" name="TextBox 9">
            <a:extLst>
              <a:ext uri="{FF2B5EF4-FFF2-40B4-BE49-F238E27FC236}">
                <a16:creationId xmlns:a16="http://schemas.microsoft.com/office/drawing/2014/main" id="{0282577E-95B2-2E32-F2B6-7E834A58F489}"/>
              </a:ext>
            </a:extLst>
          </p:cNvPr>
          <p:cNvSpPr txBox="1"/>
          <p:nvPr/>
        </p:nvSpPr>
        <p:spPr>
          <a:xfrm>
            <a:off x="1448157" y="5203286"/>
            <a:ext cx="9832420" cy="1015663"/>
          </a:xfrm>
          <a:prstGeom prst="rect">
            <a:avLst/>
          </a:prstGeom>
          <a:noFill/>
        </p:spPr>
        <p:txBody>
          <a:bodyPr wrap="square" rtlCol="0">
            <a:spAutoFit/>
          </a:bodyPr>
          <a:lstStyle/>
          <a:p>
            <a:r>
              <a:rPr lang="en-US" sz="3000" dirty="0">
                <a:solidFill>
                  <a:srgbClr val="7030A0"/>
                </a:solidFill>
                <a:latin typeface="Avenir Next" panose="020B0503020202020204" pitchFamily="34" charset="0"/>
              </a:rPr>
              <a:t>Where do Open Research </a:t>
            </a:r>
            <a:r>
              <a:rPr lang="en-US" sz="3000" b="1" dirty="0">
                <a:solidFill>
                  <a:srgbClr val="7030A0"/>
                </a:solidFill>
                <a:latin typeface="Avenir Next" panose="020B0503020202020204" pitchFamily="34" charset="0"/>
              </a:rPr>
              <a:t>align and conflict with sustainability</a:t>
            </a:r>
            <a:r>
              <a:rPr lang="en-US" sz="3000" dirty="0">
                <a:solidFill>
                  <a:srgbClr val="7030A0"/>
                </a:solidFill>
                <a:latin typeface="Avenir Next" panose="020B0503020202020204" pitchFamily="34" charset="0"/>
              </a:rPr>
              <a:t>?</a:t>
            </a:r>
          </a:p>
        </p:txBody>
      </p:sp>
      <p:pic>
        <p:nvPicPr>
          <p:cNvPr id="2" name="Picture 4" descr="University logo | University brand | StaffNet | The ...">
            <a:extLst>
              <a:ext uri="{FF2B5EF4-FFF2-40B4-BE49-F238E27FC236}">
                <a16:creationId xmlns:a16="http://schemas.microsoft.com/office/drawing/2014/main" id="{CD581629-0194-40C2-ED72-EAE00D1B61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416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B073F1F-F877-EB6E-ACC1-6E576C3CB13B}"/>
              </a:ext>
            </a:extLst>
          </p:cNvPr>
          <p:cNvSpPr txBox="1">
            <a:spLocks/>
          </p:cNvSpPr>
          <p:nvPr/>
        </p:nvSpPr>
        <p:spPr bwMode="auto">
          <a:xfrm>
            <a:off x="6717091" y="1978349"/>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defTabSz="914377">
              <a:defRPr/>
            </a:pPr>
            <a:r>
              <a:rPr lang="en-US" sz="2400" dirty="0" err="1">
                <a:solidFill>
                  <a:srgbClr val="7800A2"/>
                </a:solidFill>
              </a:rPr>
              <a:t>Bregt</a:t>
            </a:r>
            <a:r>
              <a:rPr lang="en-US" sz="2400" dirty="0">
                <a:solidFill>
                  <a:srgbClr val="7800A2"/>
                </a:solidFill>
              </a:rPr>
              <a:t> </a:t>
            </a:r>
            <a:r>
              <a:rPr lang="en-US" sz="2400" dirty="0" err="1">
                <a:solidFill>
                  <a:srgbClr val="7800A2"/>
                </a:solidFill>
              </a:rPr>
              <a:t>Saenen</a:t>
            </a:r>
            <a:endParaRPr lang="en-US" sz="2400" dirty="0">
              <a:solidFill>
                <a:sysClr val="windowText" lastClr="000000"/>
              </a:solidFill>
            </a:endParaRPr>
          </a:p>
        </p:txBody>
      </p:sp>
      <p:pic>
        <p:nvPicPr>
          <p:cNvPr id="2056" name="Picture 8">
            <a:extLst>
              <a:ext uri="{FF2B5EF4-FFF2-40B4-BE49-F238E27FC236}">
                <a16:creationId xmlns:a16="http://schemas.microsoft.com/office/drawing/2014/main" id="{145F0768-B092-4444-C4AA-FF5A689852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5451"/>
          <a:stretch/>
        </p:blipFill>
        <p:spPr bwMode="auto">
          <a:xfrm>
            <a:off x="9840417" y="1660495"/>
            <a:ext cx="1395871" cy="128378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2528FD5-006D-C7BE-0CC5-00FDE832B209}"/>
              </a:ext>
            </a:extLst>
          </p:cNvPr>
          <p:cNvSpPr txBox="1"/>
          <p:nvPr/>
        </p:nvSpPr>
        <p:spPr>
          <a:xfrm>
            <a:off x="5715196" y="2523469"/>
            <a:ext cx="4026491" cy="461665"/>
          </a:xfrm>
          <a:prstGeom prst="rect">
            <a:avLst/>
          </a:prstGeom>
          <a:noFill/>
        </p:spPr>
        <p:txBody>
          <a:bodyPr wrap="square">
            <a:spAutoFit/>
          </a:bodyPr>
          <a:lstStyle/>
          <a:p>
            <a:pPr algn="r"/>
            <a:r>
              <a:rPr lang="en-GB" sz="1200" dirty="0">
                <a:solidFill>
                  <a:srgbClr val="5A6165"/>
                </a:solidFill>
                <a:latin typeface="Arial" panose="020B0604020202020204" pitchFamily="34" charset="0"/>
                <a:cs typeface="Arial" panose="020B0604020202020204" pitchFamily="34" charset="0"/>
              </a:rPr>
              <a:t>Senior Policy Officer for Open Science</a:t>
            </a:r>
          </a:p>
          <a:p>
            <a:pPr algn="r"/>
            <a:r>
              <a:rPr lang="en-GB" sz="1200" dirty="0">
                <a:solidFill>
                  <a:srgbClr val="5A6165"/>
                </a:solidFill>
                <a:latin typeface="Arial" panose="020B0604020202020204" pitchFamily="34" charset="0"/>
                <a:cs typeface="Arial" panose="020B0604020202020204" pitchFamily="34" charset="0"/>
              </a:rPr>
              <a:t>Science Europe</a:t>
            </a:r>
            <a:endParaRPr lang="en-US" sz="12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EAA1411-4E74-D1DE-35AB-73DBCEEA896E}"/>
              </a:ext>
            </a:extLst>
          </p:cNvPr>
          <p:cNvSpPr txBox="1"/>
          <p:nvPr/>
        </p:nvSpPr>
        <p:spPr>
          <a:xfrm>
            <a:off x="839416" y="3723749"/>
            <a:ext cx="10971949" cy="1015663"/>
          </a:xfrm>
          <a:prstGeom prst="rect">
            <a:avLst/>
          </a:prstGeom>
          <a:noFill/>
        </p:spPr>
        <p:txBody>
          <a:bodyPr wrap="square" rtlCol="0">
            <a:spAutoFit/>
          </a:bodyPr>
          <a:lstStyle/>
          <a:p>
            <a:r>
              <a:rPr lang="en-US" sz="3000" i="1" dirty="0">
                <a:solidFill>
                  <a:srgbClr val="7030A0"/>
                </a:solidFill>
                <a:latin typeface="Avenir Next" panose="020B0503020202020204" pitchFamily="34" charset="0"/>
              </a:rPr>
              <a:t>Do </a:t>
            </a:r>
            <a:r>
              <a:rPr lang="en-US" sz="3000" b="1" i="1" dirty="0">
                <a:solidFill>
                  <a:srgbClr val="7030A0"/>
                </a:solidFill>
                <a:latin typeface="Avenir Next" panose="020B0503020202020204" pitchFamily="34" charset="0"/>
              </a:rPr>
              <a:t>Open Research and Open Access </a:t>
            </a:r>
            <a:r>
              <a:rPr lang="en-US" sz="3000" i="1" dirty="0">
                <a:solidFill>
                  <a:srgbClr val="7030A0"/>
                </a:solidFill>
                <a:latin typeface="Avenir Next" panose="020B0503020202020204" pitchFamily="34" charset="0"/>
              </a:rPr>
              <a:t>necessarily improve </a:t>
            </a:r>
            <a:r>
              <a:rPr lang="en-US" sz="3000" b="1" i="1" dirty="0">
                <a:solidFill>
                  <a:srgbClr val="7030A0"/>
                </a:solidFill>
                <a:latin typeface="Avenir Next" panose="020B0503020202020204" pitchFamily="34" charset="0"/>
              </a:rPr>
              <a:t>justice and equality</a:t>
            </a:r>
            <a:r>
              <a:rPr lang="en-US" sz="3000" i="1" dirty="0">
                <a:solidFill>
                  <a:srgbClr val="7030A0"/>
                </a:solidFill>
                <a:latin typeface="Avenir Next" panose="020B0503020202020204" pitchFamily="34" charset="0"/>
              </a:rPr>
              <a:t>?</a:t>
            </a:r>
          </a:p>
        </p:txBody>
      </p:sp>
      <p:sp>
        <p:nvSpPr>
          <p:cNvPr id="3" name="TextBox 2">
            <a:extLst>
              <a:ext uri="{FF2B5EF4-FFF2-40B4-BE49-F238E27FC236}">
                <a16:creationId xmlns:a16="http://schemas.microsoft.com/office/drawing/2014/main" id="{7AF590BF-BDD1-F8C1-DA46-CC13FEDF0DCB}"/>
              </a:ext>
            </a:extLst>
          </p:cNvPr>
          <p:cNvSpPr txBox="1"/>
          <p:nvPr/>
        </p:nvSpPr>
        <p:spPr>
          <a:xfrm>
            <a:off x="839066" y="5007530"/>
            <a:ext cx="9575215" cy="1015663"/>
          </a:xfrm>
          <a:prstGeom prst="rect">
            <a:avLst/>
          </a:prstGeom>
          <a:noFill/>
        </p:spPr>
        <p:txBody>
          <a:bodyPr wrap="square" rtlCol="0">
            <a:spAutoFit/>
          </a:bodyPr>
          <a:lstStyle/>
          <a:p>
            <a:r>
              <a:rPr lang="en-US" sz="3000" i="1" dirty="0">
                <a:solidFill>
                  <a:srgbClr val="7030A0"/>
                </a:solidFill>
                <a:latin typeface="Avenir Next" panose="020B0503020202020204" pitchFamily="34" charset="0"/>
              </a:rPr>
              <a:t>Can Open Research and Open Access </a:t>
            </a:r>
            <a:r>
              <a:rPr lang="en-US" sz="3000" b="1" i="1" dirty="0">
                <a:solidFill>
                  <a:srgbClr val="7030A0"/>
                </a:solidFill>
                <a:latin typeface="Avenir Next" panose="020B0503020202020204" pitchFamily="34" charset="0"/>
              </a:rPr>
              <a:t>disadvantage certain groups</a:t>
            </a:r>
            <a:r>
              <a:rPr lang="en-US" sz="3000" i="1" dirty="0">
                <a:solidFill>
                  <a:srgbClr val="7030A0"/>
                </a:solidFill>
                <a:latin typeface="Avenir Next" panose="020B0503020202020204" pitchFamily="34" charset="0"/>
              </a:rPr>
              <a:t>?</a:t>
            </a:r>
          </a:p>
        </p:txBody>
      </p:sp>
      <p:pic>
        <p:nvPicPr>
          <p:cNvPr id="4" name="Picture 4" descr="University logo | University brand | StaffNet | The ...">
            <a:extLst>
              <a:ext uri="{FF2B5EF4-FFF2-40B4-BE49-F238E27FC236}">
                <a16:creationId xmlns:a16="http://schemas.microsoft.com/office/drawing/2014/main" id="{000C438B-222F-6753-8AFB-870898E5D8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014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F178B878-458A-DAF7-BD04-0F60BE0AC89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554"/>
          <a:stretch/>
        </p:blipFill>
        <p:spPr bwMode="auto">
          <a:xfrm>
            <a:off x="578365" y="4593490"/>
            <a:ext cx="1269163" cy="128378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1CC0F341-9C9D-A275-54AF-A2614F818E4B}"/>
              </a:ext>
            </a:extLst>
          </p:cNvPr>
          <p:cNvSpPr txBox="1">
            <a:spLocks/>
          </p:cNvSpPr>
          <p:nvPr/>
        </p:nvSpPr>
        <p:spPr bwMode="auto">
          <a:xfrm>
            <a:off x="1775520" y="4695321"/>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2400" dirty="0" err="1">
                <a:solidFill>
                  <a:srgbClr val="7800A2"/>
                </a:solidFill>
              </a:rPr>
              <a:t>Cathal</a:t>
            </a:r>
            <a:r>
              <a:rPr lang="en-US" sz="2400" dirty="0">
                <a:solidFill>
                  <a:srgbClr val="7800A2"/>
                </a:solidFill>
              </a:rPr>
              <a:t> Rogers</a:t>
            </a:r>
            <a:endParaRPr lang="en-US" sz="2400" dirty="0">
              <a:solidFill>
                <a:sysClr val="windowText" lastClr="000000"/>
              </a:solidFill>
            </a:endParaRPr>
          </a:p>
        </p:txBody>
      </p:sp>
      <p:sp>
        <p:nvSpPr>
          <p:cNvPr id="15" name="TextBox 14">
            <a:extLst>
              <a:ext uri="{FF2B5EF4-FFF2-40B4-BE49-F238E27FC236}">
                <a16:creationId xmlns:a16="http://schemas.microsoft.com/office/drawing/2014/main" id="{BB86E922-BA2E-FD05-4C13-BDBAFE711778}"/>
              </a:ext>
            </a:extLst>
          </p:cNvPr>
          <p:cNvSpPr txBox="1"/>
          <p:nvPr/>
        </p:nvSpPr>
        <p:spPr>
          <a:xfrm>
            <a:off x="1775520" y="5229201"/>
            <a:ext cx="3384376" cy="461665"/>
          </a:xfrm>
          <a:prstGeom prst="rect">
            <a:avLst/>
          </a:prstGeom>
          <a:noFill/>
        </p:spPr>
        <p:txBody>
          <a:bodyPr wrap="square">
            <a:spAutoFit/>
          </a:bodyPr>
          <a:lstStyle/>
          <a:p>
            <a:r>
              <a:rPr lang="en-GB" sz="1200" dirty="0">
                <a:solidFill>
                  <a:srgbClr val="464E52"/>
                </a:solidFill>
                <a:latin typeface="Arial" panose="020B0604020202020204" pitchFamily="34" charset="0"/>
                <a:cs typeface="Arial" panose="020B0604020202020204" pitchFamily="34" charset="0"/>
              </a:rPr>
              <a:t>Research Culture and Assessment Manager</a:t>
            </a:r>
          </a:p>
          <a:p>
            <a:r>
              <a:rPr lang="en-GB" sz="1200" dirty="0">
                <a:solidFill>
                  <a:srgbClr val="464E52"/>
                </a:solidFill>
                <a:latin typeface="Arial" panose="020B0604020202020204" pitchFamily="34" charset="0"/>
                <a:cs typeface="Arial" panose="020B0604020202020204" pitchFamily="34" charset="0"/>
              </a:rPr>
              <a:t>The University of Manchester</a:t>
            </a:r>
          </a:p>
        </p:txBody>
      </p:sp>
      <p:sp>
        <p:nvSpPr>
          <p:cNvPr id="16" name="TextBox 15">
            <a:extLst>
              <a:ext uri="{FF2B5EF4-FFF2-40B4-BE49-F238E27FC236}">
                <a16:creationId xmlns:a16="http://schemas.microsoft.com/office/drawing/2014/main" id="{0F567B02-DD55-4ECF-69EE-79CB6D9768B8}"/>
              </a:ext>
            </a:extLst>
          </p:cNvPr>
          <p:cNvSpPr txBox="1"/>
          <p:nvPr/>
        </p:nvSpPr>
        <p:spPr>
          <a:xfrm>
            <a:off x="1343472" y="2162680"/>
            <a:ext cx="10081120" cy="1015663"/>
          </a:xfrm>
          <a:prstGeom prst="rect">
            <a:avLst/>
          </a:prstGeom>
          <a:noFill/>
        </p:spPr>
        <p:txBody>
          <a:bodyPr wrap="square" rtlCol="0">
            <a:spAutoFit/>
          </a:bodyPr>
          <a:lstStyle/>
          <a:p>
            <a:r>
              <a:rPr lang="en-US" sz="3000" i="1" dirty="0">
                <a:solidFill>
                  <a:srgbClr val="7030A0"/>
                </a:solidFill>
                <a:latin typeface="Avenir Next" panose="020B0503020202020204" pitchFamily="34" charset="0"/>
              </a:rPr>
              <a:t>What is UoM doing to foster an </a:t>
            </a:r>
            <a:r>
              <a:rPr lang="en-US" sz="3000" b="1" i="1" dirty="0">
                <a:solidFill>
                  <a:srgbClr val="7030A0"/>
                </a:solidFill>
                <a:latin typeface="Avenir Next" panose="020B0503020202020204" pitchFamily="34" charset="0"/>
              </a:rPr>
              <a:t>open and sustainable research culture</a:t>
            </a:r>
            <a:r>
              <a:rPr lang="en-US" sz="3000" i="1" dirty="0">
                <a:solidFill>
                  <a:srgbClr val="7030A0"/>
                </a:solidFill>
                <a:latin typeface="Avenir Next" panose="020B0503020202020204" pitchFamily="34" charset="0"/>
              </a:rPr>
              <a:t>?</a:t>
            </a:r>
          </a:p>
        </p:txBody>
      </p:sp>
      <p:sp>
        <p:nvSpPr>
          <p:cNvPr id="17" name="TextBox 16">
            <a:extLst>
              <a:ext uri="{FF2B5EF4-FFF2-40B4-BE49-F238E27FC236}">
                <a16:creationId xmlns:a16="http://schemas.microsoft.com/office/drawing/2014/main" id="{AAC0FF9B-4C5F-E130-9084-222CFAC933F3}"/>
              </a:ext>
            </a:extLst>
          </p:cNvPr>
          <p:cNvSpPr txBox="1"/>
          <p:nvPr/>
        </p:nvSpPr>
        <p:spPr>
          <a:xfrm>
            <a:off x="1361066" y="3435221"/>
            <a:ext cx="9860584" cy="553998"/>
          </a:xfrm>
          <a:prstGeom prst="rect">
            <a:avLst/>
          </a:prstGeom>
          <a:noFill/>
        </p:spPr>
        <p:txBody>
          <a:bodyPr wrap="none" rtlCol="0">
            <a:spAutoFit/>
          </a:bodyPr>
          <a:lstStyle/>
          <a:p>
            <a:r>
              <a:rPr lang="en-US" sz="3000" i="1" dirty="0">
                <a:solidFill>
                  <a:srgbClr val="7030A0"/>
                </a:solidFill>
                <a:latin typeface="Avenir Next" panose="020B0503020202020204" pitchFamily="34" charset="0"/>
              </a:rPr>
              <a:t>How can </a:t>
            </a:r>
            <a:r>
              <a:rPr lang="en-US" sz="3000" b="1" i="1" dirty="0">
                <a:solidFill>
                  <a:srgbClr val="7030A0"/>
                </a:solidFill>
                <a:latin typeface="Avenir Next" panose="020B0503020202020204" pitchFamily="34" charset="0"/>
              </a:rPr>
              <a:t>Open Research </a:t>
            </a:r>
            <a:r>
              <a:rPr lang="en-US" sz="3000" b="1" dirty="0">
                <a:solidFill>
                  <a:srgbClr val="7030A0"/>
                </a:solidFill>
                <a:latin typeface="Avenir Next" panose="020B0503020202020204" pitchFamily="34" charset="0"/>
              </a:rPr>
              <a:t>contribute</a:t>
            </a:r>
            <a:r>
              <a:rPr lang="en-US" sz="3000" b="1" i="1" dirty="0">
                <a:solidFill>
                  <a:srgbClr val="7030A0"/>
                </a:solidFill>
                <a:latin typeface="Avenir Next" panose="020B0503020202020204" pitchFamily="34" charset="0"/>
              </a:rPr>
              <a:t> to this objective</a:t>
            </a:r>
            <a:r>
              <a:rPr lang="en-US" sz="3000" i="1" dirty="0">
                <a:solidFill>
                  <a:srgbClr val="7030A0"/>
                </a:solidFill>
                <a:latin typeface="Avenir Next" panose="020B0503020202020204" pitchFamily="34" charset="0"/>
              </a:rPr>
              <a:t>?</a:t>
            </a:r>
          </a:p>
        </p:txBody>
      </p:sp>
      <p:pic>
        <p:nvPicPr>
          <p:cNvPr id="3" name="Picture 4" descr="University logo | University brand | StaffNet | The ...">
            <a:extLst>
              <a:ext uri="{FF2B5EF4-FFF2-40B4-BE49-F238E27FC236}">
                <a16:creationId xmlns:a16="http://schemas.microsoft.com/office/drawing/2014/main" id="{348C5588-383F-516D-9DF6-D322C1BEBA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23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a:extLst>
              <a:ext uri="{FF2B5EF4-FFF2-40B4-BE49-F238E27FC236}">
                <a16:creationId xmlns:a16="http://schemas.microsoft.com/office/drawing/2014/main" id="{0673BACC-241F-81CB-6147-1C0CEFB467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85443" y="4644235"/>
            <a:ext cx="1091208" cy="123129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24DC690F-0904-3A5E-2B58-B9A3BEA93460}"/>
              </a:ext>
            </a:extLst>
          </p:cNvPr>
          <p:cNvSpPr txBox="1">
            <a:spLocks/>
          </p:cNvSpPr>
          <p:nvPr/>
        </p:nvSpPr>
        <p:spPr bwMode="auto">
          <a:xfrm>
            <a:off x="6717091" y="4695321"/>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defTabSz="914377">
              <a:defRPr/>
            </a:pPr>
            <a:r>
              <a:rPr lang="en-US" sz="2400" dirty="0">
                <a:solidFill>
                  <a:srgbClr val="7800A2"/>
                </a:solidFill>
              </a:rPr>
              <a:t>Scott Taylor</a:t>
            </a:r>
          </a:p>
        </p:txBody>
      </p:sp>
      <p:sp>
        <p:nvSpPr>
          <p:cNvPr id="13" name="TextBox 12">
            <a:extLst>
              <a:ext uri="{FF2B5EF4-FFF2-40B4-BE49-F238E27FC236}">
                <a16:creationId xmlns:a16="http://schemas.microsoft.com/office/drawing/2014/main" id="{31858C33-32E6-10F2-057D-C5085FED8C96}"/>
              </a:ext>
            </a:extLst>
          </p:cNvPr>
          <p:cNvSpPr txBox="1"/>
          <p:nvPr/>
        </p:nvSpPr>
        <p:spPr>
          <a:xfrm>
            <a:off x="6600056" y="5229202"/>
            <a:ext cx="3168352" cy="646331"/>
          </a:xfrm>
          <a:prstGeom prst="rect">
            <a:avLst/>
          </a:prstGeom>
          <a:noFill/>
        </p:spPr>
        <p:txBody>
          <a:bodyPr wrap="square">
            <a:spAutoFit/>
          </a:bodyPr>
          <a:lstStyle/>
          <a:p>
            <a:pPr algn="r"/>
            <a:r>
              <a:rPr lang="en-GB" sz="1200" dirty="0">
                <a:solidFill>
                  <a:srgbClr val="70757A"/>
                </a:solidFill>
                <a:latin typeface="Arial" panose="020B0604020202020204" pitchFamily="34" charset="0"/>
                <a:cs typeface="Arial" panose="020B0604020202020204" pitchFamily="34" charset="0"/>
              </a:rPr>
              <a:t>Head of Research Services and the Office for Open Research</a:t>
            </a:r>
          </a:p>
          <a:p>
            <a:pPr algn="r"/>
            <a:r>
              <a:rPr lang="en-GB" sz="1200" dirty="0">
                <a:solidFill>
                  <a:srgbClr val="70757A"/>
                </a:solidFill>
                <a:latin typeface="Arial" panose="020B0604020202020204" pitchFamily="34" charset="0"/>
                <a:cs typeface="Arial" panose="020B0604020202020204" pitchFamily="34" charset="0"/>
              </a:rPr>
              <a:t>The University of Manchester</a:t>
            </a:r>
          </a:p>
        </p:txBody>
      </p:sp>
      <p:sp>
        <p:nvSpPr>
          <p:cNvPr id="2" name="TextBox 1">
            <a:extLst>
              <a:ext uri="{FF2B5EF4-FFF2-40B4-BE49-F238E27FC236}">
                <a16:creationId xmlns:a16="http://schemas.microsoft.com/office/drawing/2014/main" id="{3BF15C04-84DB-BB26-65BB-C25753B2A150}"/>
              </a:ext>
            </a:extLst>
          </p:cNvPr>
          <p:cNvSpPr txBox="1"/>
          <p:nvPr/>
        </p:nvSpPr>
        <p:spPr>
          <a:xfrm>
            <a:off x="983432" y="1791010"/>
            <a:ext cx="10873208" cy="1477328"/>
          </a:xfrm>
          <a:prstGeom prst="rect">
            <a:avLst/>
          </a:prstGeom>
          <a:noFill/>
        </p:spPr>
        <p:txBody>
          <a:bodyPr wrap="square" rtlCol="0">
            <a:spAutoFit/>
          </a:bodyPr>
          <a:lstStyle/>
          <a:p>
            <a:r>
              <a:rPr lang="en-US" sz="3000" i="1" dirty="0">
                <a:solidFill>
                  <a:srgbClr val="7030A0"/>
                </a:solidFill>
                <a:latin typeface="Avenir Next" panose="020B0503020202020204" pitchFamily="34" charset="0"/>
              </a:rPr>
              <a:t>How can UoM ensure </a:t>
            </a:r>
            <a:r>
              <a:rPr lang="en-US" sz="3000" b="1" i="1" dirty="0">
                <a:solidFill>
                  <a:srgbClr val="7030A0"/>
                </a:solidFill>
                <a:latin typeface="Avenir Next" panose="020B0503020202020204" pitchFamily="34" charset="0"/>
              </a:rPr>
              <a:t>equity of knowledge production </a:t>
            </a:r>
            <a:r>
              <a:rPr lang="en-US" sz="3000" i="1" dirty="0">
                <a:solidFill>
                  <a:srgbClr val="7030A0"/>
                </a:solidFill>
                <a:latin typeface="Avenir Next" panose="020B0503020202020204" pitchFamily="34" charset="0"/>
              </a:rPr>
              <a:t>and </a:t>
            </a:r>
            <a:r>
              <a:rPr lang="en-US" sz="3000" b="1" i="1" dirty="0">
                <a:solidFill>
                  <a:srgbClr val="7030A0"/>
                </a:solidFill>
                <a:latin typeface="Avenir Next" panose="020B0503020202020204" pitchFamily="34" charset="0"/>
              </a:rPr>
              <a:t>dissemination</a:t>
            </a:r>
            <a:r>
              <a:rPr lang="en-US" sz="3000" i="1" dirty="0">
                <a:solidFill>
                  <a:srgbClr val="7030A0"/>
                </a:solidFill>
                <a:latin typeface="Avenir Next" panose="020B0503020202020204" pitchFamily="34" charset="0"/>
              </a:rPr>
              <a:t> as commercial publishers increasingly adopt a pay-to-publish model as opposed to a pay-to-read model?</a:t>
            </a:r>
          </a:p>
        </p:txBody>
      </p:sp>
      <p:sp>
        <p:nvSpPr>
          <p:cNvPr id="3" name="TextBox 2">
            <a:extLst>
              <a:ext uri="{FF2B5EF4-FFF2-40B4-BE49-F238E27FC236}">
                <a16:creationId xmlns:a16="http://schemas.microsoft.com/office/drawing/2014/main" id="{2BD340D5-4109-DDFC-7E5F-4ADF936A32C1}"/>
              </a:ext>
            </a:extLst>
          </p:cNvPr>
          <p:cNvSpPr txBox="1"/>
          <p:nvPr/>
        </p:nvSpPr>
        <p:spPr>
          <a:xfrm>
            <a:off x="871882" y="3585045"/>
            <a:ext cx="11056767" cy="553998"/>
          </a:xfrm>
          <a:prstGeom prst="rect">
            <a:avLst/>
          </a:prstGeom>
          <a:noFill/>
        </p:spPr>
        <p:txBody>
          <a:bodyPr wrap="square" rtlCol="0">
            <a:spAutoFit/>
          </a:bodyPr>
          <a:lstStyle/>
          <a:p>
            <a:r>
              <a:rPr lang="en-US" sz="3000" i="1" dirty="0">
                <a:solidFill>
                  <a:srgbClr val="7030A0"/>
                </a:solidFill>
                <a:latin typeface="Avenir Next" panose="020B0503020202020204" pitchFamily="34" charset="0"/>
              </a:rPr>
              <a:t>Can </a:t>
            </a:r>
            <a:r>
              <a:rPr lang="en-US" sz="3000" b="1" i="1" dirty="0">
                <a:solidFill>
                  <a:srgbClr val="7030A0"/>
                </a:solidFill>
                <a:latin typeface="Avenir Next" panose="020B0503020202020204" pitchFamily="34" charset="0"/>
              </a:rPr>
              <a:t>Open Research support the sustainability </a:t>
            </a:r>
            <a:r>
              <a:rPr lang="en-US" sz="3000" i="1" dirty="0">
                <a:solidFill>
                  <a:srgbClr val="7030A0"/>
                </a:solidFill>
                <a:latin typeface="Avenir Next" panose="020B0503020202020204" pitchFamily="34" charset="0"/>
              </a:rPr>
              <a:t>of UoM?</a:t>
            </a:r>
          </a:p>
        </p:txBody>
      </p:sp>
      <p:pic>
        <p:nvPicPr>
          <p:cNvPr id="4" name="Picture 4" descr="University logo | University brand | StaffNet | The ...">
            <a:extLst>
              <a:ext uri="{FF2B5EF4-FFF2-40B4-BE49-F238E27FC236}">
                <a16:creationId xmlns:a16="http://schemas.microsoft.com/office/drawing/2014/main" id="{D20A88A4-7813-E573-8613-AF4076D797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322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405880" y="1469423"/>
            <a:ext cx="1087469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3600" dirty="0">
                <a:solidFill>
                  <a:sysClr val="windowText" lastClr="000000"/>
                </a:solidFill>
              </a:rPr>
              <a:t>Questions for the panel…</a:t>
            </a:r>
          </a:p>
          <a:p>
            <a:pPr defTabSz="914377">
              <a:defRPr/>
            </a:pPr>
            <a:endParaRPr lang="en-US" sz="3600" dirty="0">
              <a:solidFill>
                <a:sysClr val="windowText" lastClr="000000"/>
              </a:solidFill>
            </a:endParaRPr>
          </a:p>
        </p:txBody>
      </p:sp>
      <p:pic>
        <p:nvPicPr>
          <p:cNvPr id="2" name="Picture 4" descr="University logo | University brand | StaffNet | The ...">
            <a:extLst>
              <a:ext uri="{FF2B5EF4-FFF2-40B4-BE49-F238E27FC236}">
                <a16:creationId xmlns:a16="http://schemas.microsoft.com/office/drawing/2014/main" id="{9FCA5D41-8BD2-C672-30DF-A3BE424C46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qr code on a white background&#10;&#10;Description automatically generated">
            <a:extLst>
              <a:ext uri="{FF2B5EF4-FFF2-40B4-BE49-F238E27FC236}">
                <a16:creationId xmlns:a16="http://schemas.microsoft.com/office/drawing/2014/main" id="{620A9CB1-0D4A-B2B6-1867-0B332FA0B2C0}"/>
              </a:ext>
            </a:extLst>
          </p:cNvPr>
          <p:cNvPicPr>
            <a:picLocks noChangeAspect="1"/>
          </p:cNvPicPr>
          <p:nvPr/>
        </p:nvPicPr>
        <p:blipFill>
          <a:blip r:embed="rId3"/>
          <a:stretch>
            <a:fillRect/>
          </a:stretch>
        </p:blipFill>
        <p:spPr>
          <a:xfrm>
            <a:off x="6644640" y="1238806"/>
            <a:ext cx="4318254" cy="4380387"/>
          </a:xfrm>
          <a:prstGeom prst="rect">
            <a:avLst/>
          </a:prstGeom>
        </p:spPr>
      </p:pic>
      <p:sp>
        <p:nvSpPr>
          <p:cNvPr id="11" name="TextBox 10">
            <a:extLst>
              <a:ext uri="{FF2B5EF4-FFF2-40B4-BE49-F238E27FC236}">
                <a16:creationId xmlns:a16="http://schemas.microsoft.com/office/drawing/2014/main" id="{6F855316-B6AC-7B26-2A50-406151EA7864}"/>
              </a:ext>
            </a:extLst>
          </p:cNvPr>
          <p:cNvSpPr txBox="1"/>
          <p:nvPr/>
        </p:nvSpPr>
        <p:spPr>
          <a:xfrm>
            <a:off x="1090366" y="2667298"/>
            <a:ext cx="3895041" cy="3416320"/>
          </a:xfrm>
          <a:prstGeom prst="rect">
            <a:avLst/>
          </a:prstGeom>
          <a:noFill/>
        </p:spPr>
        <p:txBody>
          <a:bodyPr wrap="none" rtlCol="0">
            <a:spAutoFit/>
          </a:bodyPr>
          <a:lstStyle/>
          <a:p>
            <a:pPr algn="ctr"/>
            <a:r>
              <a:rPr lang="en-GB" sz="3600" b="0" i="0" u="none" strike="noStrike" dirty="0">
                <a:solidFill>
                  <a:srgbClr val="252B36"/>
                </a:solidFill>
                <a:effectLst/>
                <a:latin typeface="Avenir Next" panose="020B0503020202020204" pitchFamily="34" charset="0"/>
              </a:rPr>
              <a:t>Go to</a:t>
            </a:r>
          </a:p>
          <a:p>
            <a:pPr algn="ctr"/>
            <a:r>
              <a:rPr lang="en-GB" sz="3600" b="1" i="0" u="none" strike="noStrike" dirty="0" err="1">
                <a:solidFill>
                  <a:srgbClr val="252B36"/>
                </a:solidFill>
                <a:effectLst/>
                <a:latin typeface="Avenir Next" panose="020B0503020202020204" pitchFamily="34" charset="0"/>
              </a:rPr>
              <a:t>www.menti.com</a:t>
            </a:r>
            <a:endParaRPr lang="en-GB" sz="3600" b="1" i="0" u="none" strike="noStrike" dirty="0">
              <a:solidFill>
                <a:srgbClr val="252B36"/>
              </a:solidFill>
              <a:effectLst/>
              <a:latin typeface="Avenir Next" panose="020B0503020202020204" pitchFamily="34" charset="0"/>
            </a:endParaRPr>
          </a:p>
          <a:p>
            <a:pPr algn="ctr"/>
            <a:endParaRPr lang="en-GB" sz="3600" b="1" dirty="0">
              <a:solidFill>
                <a:srgbClr val="252B36"/>
              </a:solidFill>
              <a:latin typeface="Avenir Next" panose="020B0503020202020204" pitchFamily="34" charset="0"/>
            </a:endParaRPr>
          </a:p>
          <a:p>
            <a:pPr algn="ctr"/>
            <a:r>
              <a:rPr lang="en-GB" sz="3600" b="0" i="0" u="none" strike="noStrike" dirty="0">
                <a:solidFill>
                  <a:srgbClr val="252B36"/>
                </a:solidFill>
                <a:effectLst/>
                <a:latin typeface="Avenir Next" panose="020B0503020202020204" pitchFamily="34" charset="0"/>
              </a:rPr>
              <a:t>Enter the code</a:t>
            </a:r>
          </a:p>
          <a:p>
            <a:pPr algn="ctr"/>
            <a:r>
              <a:rPr lang="en-GB" sz="3600" b="1" i="0" u="none" strike="noStrike" dirty="0">
                <a:solidFill>
                  <a:srgbClr val="252B36"/>
                </a:solidFill>
                <a:effectLst/>
                <a:latin typeface="Avenir Next" panose="020B0503020202020204" pitchFamily="34" charset="0"/>
              </a:rPr>
              <a:t>8170 3561</a:t>
            </a:r>
            <a:endParaRPr lang="en-GB" sz="3600" b="0" i="0" u="none" strike="noStrike" dirty="0">
              <a:solidFill>
                <a:srgbClr val="000000"/>
              </a:solidFill>
              <a:effectLst/>
              <a:latin typeface="Avenir Next" panose="020B0503020202020204" pitchFamily="34" charset="0"/>
            </a:endParaRPr>
          </a:p>
          <a:p>
            <a:pPr algn="ctr"/>
            <a:endParaRPr lang="en-US" sz="3600" dirty="0">
              <a:latin typeface="Avenir Next" panose="020B0503020202020204" pitchFamily="34" charset="0"/>
            </a:endParaRPr>
          </a:p>
        </p:txBody>
      </p:sp>
    </p:spTree>
    <p:extLst>
      <p:ext uri="{BB962C8B-B14F-4D97-AF65-F5344CB8AC3E}">
        <p14:creationId xmlns:p14="http://schemas.microsoft.com/office/powerpoint/2010/main" val="2064094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pic>
        <p:nvPicPr>
          <p:cNvPr id="5" name="Picture 4">
            <a:extLst>
              <a:ext uri="{FF2B5EF4-FFF2-40B4-BE49-F238E27FC236}">
                <a16:creationId xmlns:a16="http://schemas.microsoft.com/office/drawing/2014/main" id="{B69F33F6-ABC8-60BD-0DD6-6959836503A6}"/>
              </a:ext>
            </a:extLst>
          </p:cNvPr>
          <p:cNvPicPr>
            <a:picLocks noChangeAspect="1"/>
          </p:cNvPicPr>
          <p:nvPr/>
        </p:nvPicPr>
        <p:blipFill rotWithShape="1">
          <a:blip r:embed="rId3"/>
          <a:srcRect l="8091" t="9091" r="20377" b="-1"/>
          <a:stretch/>
        </p:blipFill>
        <p:spPr>
          <a:xfrm>
            <a:off x="3523488" y="10"/>
            <a:ext cx="8668512" cy="6857991"/>
          </a:xfrm>
          <a:prstGeom prst="rect">
            <a:avLst/>
          </a:prstGeom>
        </p:spPr>
      </p:pic>
      <p:sp>
        <p:nvSpPr>
          <p:cNvPr id="20" name="Rectangle 19">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7"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Calibri" panose="020F0502020204030204"/>
            </a:endParaRPr>
          </a:p>
        </p:txBody>
      </p:sp>
      <p:sp>
        <p:nvSpPr>
          <p:cNvPr id="2" name="Title 1"/>
          <p:cNvSpPr>
            <a:spLocks noGrp="1"/>
          </p:cNvSpPr>
          <p:nvPr>
            <p:ph type="ctrTitle"/>
          </p:nvPr>
        </p:nvSpPr>
        <p:spPr>
          <a:xfrm>
            <a:off x="477981" y="1122363"/>
            <a:ext cx="4023360" cy="3204135"/>
          </a:xfrm>
        </p:spPr>
        <p:txBody>
          <a:bodyPr anchor="b">
            <a:normAutofit/>
          </a:bodyPr>
          <a:lstStyle/>
          <a:p>
            <a:pPr algn="l"/>
            <a:r>
              <a:rPr lang="en-GB" sz="4400">
                <a:solidFill>
                  <a:schemeClr val="bg1"/>
                </a:solidFill>
              </a:rPr>
              <a:t>Environmentally Sustainable Open Science</a:t>
            </a:r>
            <a:endParaRPr lang="it-IT" sz="4400">
              <a:solidFill>
                <a:schemeClr val="bg1"/>
              </a:solidFill>
            </a:endParaRPr>
          </a:p>
        </p:txBody>
      </p:sp>
      <p:sp>
        <p:nvSpPr>
          <p:cNvPr id="3" name="Subtitle 2"/>
          <p:cNvSpPr>
            <a:spLocks noGrp="1"/>
          </p:cNvSpPr>
          <p:nvPr>
            <p:ph type="subTitle" idx="1"/>
          </p:nvPr>
        </p:nvSpPr>
        <p:spPr>
          <a:xfrm>
            <a:off x="477982" y="4872923"/>
            <a:ext cx="4023359" cy="1208141"/>
          </a:xfrm>
        </p:spPr>
        <p:txBody>
          <a:bodyPr>
            <a:normAutofit/>
          </a:bodyPr>
          <a:lstStyle/>
          <a:p>
            <a:pPr algn="l"/>
            <a:r>
              <a:rPr lang="en-GB" sz="2000">
                <a:solidFill>
                  <a:schemeClr val="bg1"/>
                </a:solidFill>
                <a:latin typeface="+mj-lt"/>
              </a:rPr>
              <a:t>facts, responsibilities, values and tensions</a:t>
            </a:r>
            <a:endParaRPr lang="it-IT" sz="2000">
              <a:solidFill>
                <a:schemeClr val="bg1"/>
              </a:solidFill>
              <a:latin typeface="+mj-lt"/>
            </a:endParaRPr>
          </a:p>
        </p:txBody>
      </p:sp>
      <p:sp>
        <p:nvSpPr>
          <p:cNvPr id="22" name="Rectangle 2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24" name="Rectangle 2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endParaRPr>
          </a:p>
        </p:txBody>
      </p:sp>
      <p:sp>
        <p:nvSpPr>
          <p:cNvPr id="4" name="TextBox 3">
            <a:extLst>
              <a:ext uri="{FF2B5EF4-FFF2-40B4-BE49-F238E27FC236}">
                <a16:creationId xmlns:a16="http://schemas.microsoft.com/office/drawing/2014/main" id="{98E0B9BE-3DC2-BB44-F55B-1D43D435CC83}"/>
              </a:ext>
            </a:extLst>
          </p:cNvPr>
          <p:cNvSpPr txBox="1"/>
          <p:nvPr/>
        </p:nvSpPr>
        <p:spPr>
          <a:xfrm>
            <a:off x="9298461" y="5406080"/>
            <a:ext cx="27431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377"/>
            <a:r>
              <a:rPr lang="en-US" dirty="0">
                <a:solidFill>
                  <a:prstClr val="white"/>
                </a:solidFill>
                <a:latin typeface="Calibri Light"/>
                <a:cs typeface="Calibri Light"/>
              </a:rPr>
              <a:t>Federica </a:t>
            </a:r>
            <a:r>
              <a:rPr lang="en-US" dirty="0" err="1">
                <a:solidFill>
                  <a:prstClr val="white"/>
                </a:solidFill>
                <a:latin typeface="Calibri Light"/>
                <a:cs typeface="Calibri Light"/>
              </a:rPr>
              <a:t>Lucivero</a:t>
            </a:r>
            <a:r>
              <a:rPr lang="en-US" dirty="0">
                <a:solidFill>
                  <a:prstClr val="white"/>
                </a:solidFill>
                <a:latin typeface="Calibri Light"/>
                <a:cs typeface="Calibri Light"/>
              </a:rPr>
              <a:t>, Senior Researcher in Ethics and Data, </a:t>
            </a:r>
            <a:r>
              <a:rPr lang="en-US" dirty="0" err="1">
                <a:solidFill>
                  <a:prstClr val="white"/>
                </a:solidFill>
                <a:latin typeface="Calibri Light"/>
                <a:cs typeface="Calibri Light"/>
              </a:rPr>
              <a:t>Ethox</a:t>
            </a:r>
            <a:r>
              <a:rPr lang="en-US" dirty="0">
                <a:solidFill>
                  <a:prstClr val="white"/>
                </a:solidFill>
                <a:latin typeface="Calibri Light"/>
                <a:cs typeface="Calibri Light"/>
              </a:rPr>
              <a:t> Centre, Oxford Population Health</a:t>
            </a:r>
          </a:p>
        </p:txBody>
      </p:sp>
    </p:spTree>
    <p:extLst>
      <p:ext uri="{BB962C8B-B14F-4D97-AF65-F5344CB8AC3E}">
        <p14:creationId xmlns:p14="http://schemas.microsoft.com/office/powerpoint/2010/main" val="1539068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t-IT"/>
          </a:p>
        </p:txBody>
      </p:sp>
      <p:pic>
        <p:nvPicPr>
          <p:cNvPr id="4" name="Picture 3"/>
          <p:cNvPicPr>
            <a:picLocks noChangeAspect="1"/>
          </p:cNvPicPr>
          <p:nvPr/>
        </p:nvPicPr>
        <p:blipFill>
          <a:blip r:embed="rId3"/>
          <a:stretch>
            <a:fillRect/>
          </a:stretch>
        </p:blipFill>
        <p:spPr>
          <a:xfrm>
            <a:off x="-181303" y="136635"/>
            <a:ext cx="7916917" cy="395188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7533" y="3147201"/>
            <a:ext cx="6234467" cy="3505849"/>
          </a:xfrm>
          <a:prstGeom prst="rect">
            <a:avLst/>
          </a:prstGeom>
        </p:spPr>
      </p:pic>
      <p:sp>
        <p:nvSpPr>
          <p:cNvPr id="8" name="Rectangle 7"/>
          <p:cNvSpPr/>
          <p:nvPr/>
        </p:nvSpPr>
        <p:spPr>
          <a:xfrm>
            <a:off x="6337739" y="6653050"/>
            <a:ext cx="6096000" cy="261610"/>
          </a:xfrm>
          <a:prstGeom prst="rect">
            <a:avLst/>
          </a:prstGeom>
        </p:spPr>
        <p:txBody>
          <a:bodyPr>
            <a:spAutoFit/>
          </a:bodyPr>
          <a:lstStyle/>
          <a:p>
            <a:pPr defTabSz="914377"/>
            <a:r>
              <a:rPr lang="it-IT" sz="1100" dirty="0">
                <a:solidFill>
                  <a:prstClr val="black"/>
                </a:solidFill>
                <a:latin typeface="Calibri" panose="020F0502020204030204"/>
              </a:rPr>
              <a:t>https://www.ethox.ox.ac.uk/Our-research/research-projects/sustainable-health-data-science-and-ai</a:t>
            </a:r>
          </a:p>
        </p:txBody>
      </p:sp>
    </p:spTree>
    <p:extLst>
      <p:ext uri="{BB962C8B-B14F-4D97-AF65-F5344CB8AC3E}">
        <p14:creationId xmlns:p14="http://schemas.microsoft.com/office/powerpoint/2010/main" val="476836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federical\ownCloud\manuscripts\big data sustainability\timo-arnall-internet-machine_01-770x380.jpg"/>
          <p:cNvPicPr>
            <a:picLocks noChangeAspect="1" noChangeArrowheads="1"/>
          </p:cNvPicPr>
          <p:nvPr/>
        </p:nvPicPr>
        <p:blipFill rotWithShape="1">
          <a:blip r:embed="rId3">
            <a:extLst>
              <a:ext uri="{28A0092B-C50C-407E-A947-70E740481C1C}">
                <a14:useLocalDpi xmlns:a14="http://schemas.microsoft.com/office/drawing/2010/main" val="0"/>
              </a:ext>
            </a:extLst>
          </a:blip>
          <a:srcRect l="16322" r="14236"/>
          <a:stretch/>
        </p:blipFill>
        <p:spPr bwMode="auto">
          <a:xfrm>
            <a:off x="409435" y="750638"/>
            <a:ext cx="7524037" cy="533626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086375D3-6DC9-F440-B352-0360B44EA99E}"/>
              </a:ext>
            </a:extLst>
          </p:cNvPr>
          <p:cNvSpPr>
            <a:spLocks noGrp="1"/>
          </p:cNvSpPr>
          <p:nvPr>
            <p:ph type="title"/>
          </p:nvPr>
        </p:nvSpPr>
        <p:spPr>
          <a:xfrm>
            <a:off x="8186187" y="1206435"/>
            <a:ext cx="3814469" cy="3740255"/>
          </a:xfrm>
          <a:noFill/>
        </p:spPr>
        <p:txBody>
          <a:bodyPr vert="horz" lIns="91440" tIns="45720" rIns="91440" bIns="45720" rtlCol="0" anchor="b">
            <a:normAutofit fontScale="90000"/>
          </a:bodyPr>
          <a:lstStyle/>
          <a:p>
            <a:r>
              <a:rPr lang="en-US" sz="4800" dirty="0"/>
              <a:t>The material and polluting nature of infrastructures enabling digital societies</a:t>
            </a:r>
            <a:endParaRPr lang="en-US" sz="4800" spc="-51" dirty="0"/>
          </a:p>
        </p:txBody>
      </p:sp>
      <p:sp>
        <p:nvSpPr>
          <p:cNvPr id="5" name="Rectangle 4">
            <a:extLst>
              <a:ext uri="{FF2B5EF4-FFF2-40B4-BE49-F238E27FC236}">
                <a16:creationId xmlns:a16="http://schemas.microsoft.com/office/drawing/2014/main" id="{33B2A4D6-42C0-B819-952A-17B94A068FAE}"/>
              </a:ext>
            </a:extLst>
          </p:cNvPr>
          <p:cNvSpPr/>
          <p:nvPr/>
        </p:nvSpPr>
        <p:spPr>
          <a:xfrm>
            <a:off x="71676" y="6545428"/>
            <a:ext cx="2456378" cy="307777"/>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en-GB" sz="1400">
                <a:solidFill>
                  <a:prstClr val="black"/>
                </a:solidFill>
                <a:latin typeface="Calibri" panose="020F0502020204030204"/>
              </a:rPr>
              <a:t>Internet Machine | </a:t>
            </a:r>
            <a:r>
              <a:rPr lang="en-GB" sz="1400" err="1">
                <a:solidFill>
                  <a:prstClr val="black"/>
                </a:solidFill>
                <a:latin typeface="Calibri" panose="020F0502020204030204"/>
              </a:rPr>
              <a:t>Timo</a:t>
            </a:r>
            <a:r>
              <a:rPr lang="en-GB" sz="1400">
                <a:solidFill>
                  <a:prstClr val="black"/>
                </a:solidFill>
                <a:latin typeface="Calibri" panose="020F0502020204030204"/>
              </a:rPr>
              <a:t> </a:t>
            </a:r>
            <a:r>
              <a:rPr lang="en-GB" sz="1400" err="1">
                <a:solidFill>
                  <a:prstClr val="black"/>
                </a:solidFill>
                <a:latin typeface="Calibri" panose="020F0502020204030204"/>
              </a:rPr>
              <a:t>Arnall</a:t>
            </a:r>
            <a:endParaRPr lang="en-GB" sz="1400">
              <a:solidFill>
                <a:prstClr val="black"/>
              </a:solidFill>
              <a:latin typeface="Calibri" panose="020F0502020204030204"/>
            </a:endParaRPr>
          </a:p>
        </p:txBody>
      </p:sp>
      <p:sp>
        <p:nvSpPr>
          <p:cNvPr id="7" name="Rectangle 6">
            <a:extLst>
              <a:ext uri="{FF2B5EF4-FFF2-40B4-BE49-F238E27FC236}">
                <a16:creationId xmlns:a16="http://schemas.microsoft.com/office/drawing/2014/main" id="{CB02C0A4-9981-55B0-A29C-0BF66712FA8E}"/>
              </a:ext>
            </a:extLst>
          </p:cNvPr>
          <p:cNvSpPr/>
          <p:nvPr/>
        </p:nvSpPr>
        <p:spPr>
          <a:xfrm>
            <a:off x="2623182" y="6585104"/>
            <a:ext cx="7602036" cy="23083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en-GB" sz="900">
                <a:solidFill>
                  <a:prstClr val="black"/>
                </a:solidFill>
                <a:latin typeface="Calibri" panose="020F0502020204030204"/>
                <a:hlinkClick r:id="rId4"/>
              </a:rPr>
              <a:t>http://bigbangdata.cccb.org/en/internet-machine-timo-arnall-2/</a:t>
            </a:r>
            <a:endParaRPr lang="en-GB" sz="900">
              <a:solidFill>
                <a:prstClr val="black"/>
              </a:solidFill>
              <a:latin typeface="Calibri" panose="020F0502020204030204"/>
            </a:endParaRPr>
          </a:p>
        </p:txBody>
      </p:sp>
      <p:sp>
        <p:nvSpPr>
          <p:cNvPr id="2" name="TextBox 1"/>
          <p:cNvSpPr txBox="1"/>
          <p:nvPr/>
        </p:nvSpPr>
        <p:spPr>
          <a:xfrm>
            <a:off x="8091125" y="5058011"/>
            <a:ext cx="3796075" cy="1415772"/>
          </a:xfrm>
          <a:prstGeom prst="rect">
            <a:avLst/>
          </a:prstGeom>
          <a:noFill/>
        </p:spPr>
        <p:txBody>
          <a:bodyPr wrap="square" rtlCol="0">
            <a:spAutoFit/>
          </a:bodyPr>
          <a:lstStyle/>
          <a:p>
            <a:pPr defTabSz="914377"/>
            <a:r>
              <a:rPr lang="en-US" sz="4300" dirty="0">
                <a:solidFill>
                  <a:prstClr val="black"/>
                </a:solidFill>
                <a:latin typeface="Calibri Light" panose="020F0302020204030204"/>
              </a:rPr>
              <a:t>(including open science)</a:t>
            </a:r>
            <a:endParaRPr lang="it-IT" dirty="0">
              <a:solidFill>
                <a:prstClr val="black"/>
              </a:solidFill>
              <a:latin typeface="Calibri" panose="020F0502020204030204"/>
            </a:endParaRPr>
          </a:p>
        </p:txBody>
      </p:sp>
    </p:spTree>
    <p:extLst>
      <p:ext uri="{BB962C8B-B14F-4D97-AF65-F5344CB8AC3E}">
        <p14:creationId xmlns:p14="http://schemas.microsoft.com/office/powerpoint/2010/main" val="338781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93D16A6-77A0-0344-9854-78BBF2EE63AD}"/>
              </a:ext>
            </a:extLst>
          </p:cNvPr>
          <p:cNvPicPr>
            <a:picLocks noChangeAspect="1"/>
          </p:cNvPicPr>
          <p:nvPr/>
        </p:nvPicPr>
        <p:blipFill rotWithShape="1">
          <a:blip r:embed="rId3"/>
          <a:srcRect l="-683" t="60495" r="-1715" b="-226"/>
          <a:stretch/>
        </p:blipFill>
        <p:spPr>
          <a:xfrm>
            <a:off x="6539741" y="108767"/>
            <a:ext cx="5000619" cy="3275463"/>
          </a:xfrm>
          <a:prstGeom prst="rect">
            <a:avLst/>
          </a:prstGeom>
        </p:spPr>
      </p:pic>
      <p:pic>
        <p:nvPicPr>
          <p:cNvPr id="5" name="Content Placeholder 5"/>
          <p:cNvPicPr>
            <a:picLocks noChangeAspect="1"/>
          </p:cNvPicPr>
          <p:nvPr/>
        </p:nvPicPr>
        <p:blipFill>
          <a:blip r:embed="rId4"/>
          <a:stretch>
            <a:fillRect/>
          </a:stretch>
        </p:blipFill>
        <p:spPr>
          <a:xfrm>
            <a:off x="102482" y="200123"/>
            <a:ext cx="5898927" cy="2138655"/>
          </a:xfrm>
          <a:prstGeom prst="rect">
            <a:avLst/>
          </a:prstGeom>
        </p:spPr>
      </p:pic>
      <p:pic>
        <p:nvPicPr>
          <p:cNvPr id="6" name="Picture 5"/>
          <p:cNvPicPr>
            <a:picLocks noChangeAspect="1"/>
          </p:cNvPicPr>
          <p:nvPr/>
        </p:nvPicPr>
        <p:blipFill>
          <a:blip r:embed="rId5"/>
          <a:stretch>
            <a:fillRect/>
          </a:stretch>
        </p:blipFill>
        <p:spPr>
          <a:xfrm>
            <a:off x="7277318" y="3466265"/>
            <a:ext cx="4992415" cy="1082171"/>
          </a:xfrm>
          <a:prstGeom prst="rect">
            <a:avLst/>
          </a:prstGeom>
        </p:spPr>
      </p:pic>
      <p:pic>
        <p:nvPicPr>
          <p:cNvPr id="7" name="Picture 6"/>
          <p:cNvPicPr>
            <a:picLocks noChangeAspect="1"/>
          </p:cNvPicPr>
          <p:nvPr/>
        </p:nvPicPr>
        <p:blipFill>
          <a:blip r:embed="rId6"/>
          <a:stretch>
            <a:fillRect/>
          </a:stretch>
        </p:blipFill>
        <p:spPr>
          <a:xfrm>
            <a:off x="8118420" y="4875066"/>
            <a:ext cx="3947456" cy="1454069"/>
          </a:xfrm>
          <a:prstGeom prst="rect">
            <a:avLst/>
          </a:prstGeom>
        </p:spPr>
      </p:pic>
      <p:pic>
        <p:nvPicPr>
          <p:cNvPr id="9" name="Content Placeholder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0450" y="3496706"/>
            <a:ext cx="4183117" cy="2091559"/>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92018" y="4304006"/>
            <a:ext cx="2895447" cy="2511799"/>
          </a:xfrm>
          <a:prstGeom prst="rect">
            <a:avLst/>
          </a:prstGeom>
        </p:spPr>
      </p:pic>
      <p:graphicFrame>
        <p:nvGraphicFramePr>
          <p:cNvPr id="11" name="Diagram 10"/>
          <p:cNvGraphicFramePr/>
          <p:nvPr/>
        </p:nvGraphicFramePr>
        <p:xfrm>
          <a:off x="2904885" y="1269451"/>
          <a:ext cx="5955464" cy="296181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3" name="Rectangle 12"/>
          <p:cNvSpPr/>
          <p:nvPr/>
        </p:nvSpPr>
        <p:spPr>
          <a:xfrm>
            <a:off x="102482" y="2338778"/>
            <a:ext cx="4082943" cy="584775"/>
          </a:xfrm>
          <a:prstGeom prst="rect">
            <a:avLst/>
          </a:prstGeom>
        </p:spPr>
        <p:txBody>
          <a:bodyPr wrap="square">
            <a:spAutoFit/>
          </a:bodyPr>
          <a:lstStyle/>
          <a:p>
            <a:pPr defTabSz="914377">
              <a:defRPr/>
            </a:pPr>
            <a:r>
              <a:rPr lang="en-GB" sz="800" dirty="0">
                <a:solidFill>
                  <a:prstClr val="black"/>
                </a:solidFill>
                <a:latin typeface="Calibri" panose="020F0502020204030204"/>
                <a:hlinkClick r:id="rId14"/>
              </a:rPr>
              <a:t>https://www.ifixit.com/Right-to-Repair/Manufacturing</a:t>
            </a:r>
            <a:endParaRPr lang="en-GB" sz="800" dirty="0">
              <a:solidFill>
                <a:prstClr val="black"/>
              </a:solidFill>
              <a:latin typeface="Calibri" panose="020F0502020204030204"/>
            </a:endParaRPr>
          </a:p>
          <a:p>
            <a:pPr defTabSz="914377">
              <a:defRPr/>
            </a:pPr>
            <a:r>
              <a:rPr lang="en-GB" sz="800" dirty="0">
                <a:solidFill>
                  <a:prstClr val="black"/>
                </a:solidFill>
                <a:latin typeface="Calibri" panose="020F0502020204030204"/>
              </a:rPr>
              <a:t>Blood minerals are electronics industry’s dirty secret | New Scientist . 2014  </a:t>
            </a:r>
            <a:r>
              <a:rPr lang="en-GB" sz="800" dirty="0">
                <a:solidFill>
                  <a:prstClr val="black"/>
                </a:solidFill>
                <a:latin typeface="Calibri" panose="020F0502020204030204"/>
                <a:hlinkClick r:id="rId15"/>
              </a:rPr>
              <a:t>https://www.newscientist.com/article/mg22229734-800-blood-minerals-are-electronics-industrys-dirty-secret/</a:t>
            </a:r>
            <a:endParaRPr lang="en-GB" sz="800" dirty="0">
              <a:solidFill>
                <a:prstClr val="black"/>
              </a:solidFill>
              <a:latin typeface="Calibri" panose="020F0502020204030204"/>
            </a:endParaRPr>
          </a:p>
        </p:txBody>
      </p:sp>
      <p:sp>
        <p:nvSpPr>
          <p:cNvPr id="14" name="Rectangle 13">
            <a:extLst>
              <a:ext uri="{FF2B5EF4-FFF2-40B4-BE49-F238E27FC236}">
                <a16:creationId xmlns:a16="http://schemas.microsoft.com/office/drawing/2014/main" id="{0ACAFEBB-B0D5-DFA2-B6EB-CB225137F17D}"/>
              </a:ext>
            </a:extLst>
          </p:cNvPr>
          <p:cNvSpPr>
            <a:spLocks noChangeArrowheads="1"/>
          </p:cNvSpPr>
          <p:nvPr/>
        </p:nvSpPr>
        <p:spPr bwMode="auto">
          <a:xfrm>
            <a:off x="7790282" y="6488670"/>
            <a:ext cx="440171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914377">
              <a:defRPr/>
            </a:pPr>
            <a:r>
              <a:rPr lang="en-GB" altLang="it-IT" sz="900" dirty="0" err="1">
                <a:solidFill>
                  <a:prstClr val="black"/>
                </a:solidFill>
                <a:latin typeface="Calibri" panose="020F0502020204030204"/>
                <a:ea typeface="Times New Roman" pitchFamily="18" charset="0"/>
                <a:cs typeface="Calibri" pitchFamily="34" charset="0"/>
              </a:rPr>
              <a:t>Strubell</a:t>
            </a:r>
            <a:r>
              <a:rPr lang="en-GB" altLang="it-IT" sz="900" dirty="0">
                <a:solidFill>
                  <a:prstClr val="black"/>
                </a:solidFill>
                <a:latin typeface="Calibri" panose="020F0502020204030204"/>
                <a:ea typeface="Times New Roman" pitchFamily="18" charset="0"/>
                <a:cs typeface="Calibri" pitchFamily="34" charset="0"/>
              </a:rPr>
              <a:t>, et al. "Energy and policy considerations for deep learning in NLP." </a:t>
            </a:r>
            <a:r>
              <a:rPr lang="en-GB" altLang="it-IT" sz="900" dirty="0" err="1">
                <a:solidFill>
                  <a:prstClr val="black"/>
                </a:solidFill>
                <a:latin typeface="Calibri" panose="020F0502020204030204"/>
                <a:ea typeface="Times New Roman" pitchFamily="18" charset="0"/>
                <a:cs typeface="Calibri" pitchFamily="34" charset="0"/>
              </a:rPr>
              <a:t>arXiv</a:t>
            </a:r>
            <a:r>
              <a:rPr lang="en-GB" altLang="it-IT" sz="900" dirty="0">
                <a:solidFill>
                  <a:prstClr val="black"/>
                </a:solidFill>
                <a:latin typeface="Calibri" panose="020F0502020204030204"/>
                <a:ea typeface="Times New Roman" pitchFamily="18" charset="0"/>
                <a:cs typeface="Calibri" pitchFamily="34" charset="0"/>
              </a:rPr>
              <a:t> preprint arXiv:1906.02243 (2019)</a:t>
            </a:r>
          </a:p>
        </p:txBody>
      </p:sp>
      <p:sp>
        <p:nvSpPr>
          <p:cNvPr id="16" name="Rectangle 15"/>
          <p:cNvSpPr/>
          <p:nvPr/>
        </p:nvSpPr>
        <p:spPr>
          <a:xfrm>
            <a:off x="265957" y="5682805"/>
            <a:ext cx="4292103" cy="646331"/>
          </a:xfrm>
          <a:prstGeom prst="rect">
            <a:avLst/>
          </a:prstGeom>
        </p:spPr>
        <p:txBody>
          <a:bodyPr wrap="square">
            <a:spAutoFit/>
          </a:bodyPr>
          <a:lstStyle/>
          <a:p>
            <a:pPr defTabSz="914377"/>
            <a:r>
              <a:rPr lang="en-GB" sz="1200" dirty="0">
                <a:solidFill>
                  <a:srgbClr val="20313B"/>
                </a:solidFill>
                <a:latin typeface="Arial" panose="020B0604020202020204" pitchFamily="34" charset="0"/>
              </a:rPr>
              <a:t>53.6 million tonnes of e-waste were produced in 2019, but less than 20% was documented as appropriately disposed of or recycled. (</a:t>
            </a:r>
            <a:r>
              <a:rPr lang="en-GB" sz="1200" dirty="0">
                <a:solidFill>
                  <a:srgbClr val="008DC9"/>
                </a:solidFill>
                <a:latin typeface="Arial" panose="020B0604020202020204" pitchFamily="34" charset="0"/>
                <a:hlinkClick r:id="rId16"/>
              </a:rPr>
              <a:t>Global E-waste Statistics Partnership (GESP),</a:t>
            </a:r>
            <a:r>
              <a:rPr lang="en-GB" sz="1200" dirty="0">
                <a:solidFill>
                  <a:srgbClr val="008DC9"/>
                </a:solidFill>
                <a:latin typeface="Arial" panose="020B0604020202020204" pitchFamily="34" charset="0"/>
              </a:rPr>
              <a:t>)</a:t>
            </a:r>
            <a:endParaRPr lang="en-GB" sz="1200" dirty="0">
              <a:solidFill>
                <a:srgbClr val="20313B"/>
              </a:solidFill>
              <a:latin typeface="Arial" panose="020B0604020202020204" pitchFamily="34" charset="0"/>
            </a:endParaRPr>
          </a:p>
        </p:txBody>
      </p:sp>
    </p:spTree>
    <p:extLst>
      <p:ext uri="{BB962C8B-B14F-4D97-AF65-F5344CB8AC3E}">
        <p14:creationId xmlns:p14="http://schemas.microsoft.com/office/powerpoint/2010/main" val="58155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4" name="Title 3"/>
          <p:cNvSpPr>
            <a:spLocks noGrp="1"/>
          </p:cNvSpPr>
          <p:nvPr>
            <p:ph type="title"/>
          </p:nvPr>
        </p:nvSpPr>
        <p:spPr>
          <a:xfrm>
            <a:off x="838201" y="1093788"/>
            <a:ext cx="10506455" cy="2967208"/>
          </a:xfrm>
        </p:spPr>
        <p:txBody>
          <a:bodyPr vert="horz" lIns="91440" tIns="45720" rIns="91440" bIns="45720" rtlCol="0" anchor="b">
            <a:normAutofit/>
          </a:bodyPr>
          <a:lstStyle/>
          <a:p>
            <a:r>
              <a:rPr lang="en-US" sz="5000" dirty="0"/>
              <a:t>Should Open Science (as vision and as infrastructure that delivers such vision) be environmentally sustainable? </a:t>
            </a:r>
          </a:p>
        </p:txBody>
      </p:sp>
      <p:sp>
        <p:nvSpPr>
          <p:cNvPr id="5" name="Text Placeholder 4"/>
          <p:cNvSpPr>
            <a:spLocks noGrp="1"/>
          </p:cNvSpPr>
          <p:nvPr>
            <p:ph type="body" idx="1"/>
          </p:nvPr>
        </p:nvSpPr>
        <p:spPr>
          <a:xfrm>
            <a:off x="7400925" y="4619625"/>
            <a:ext cx="3946779" cy="1038225"/>
          </a:xfrm>
        </p:spPr>
        <p:txBody>
          <a:bodyPr vert="horz" lIns="91440" tIns="45720" rIns="91440" bIns="45720" rtlCol="0">
            <a:normAutofit/>
          </a:bodyPr>
          <a:lstStyle/>
          <a:p>
            <a:pPr algn="r"/>
            <a:endParaRPr lang="en-US">
              <a:solidFill>
                <a:schemeClr val="tx1"/>
              </a:solidFill>
            </a:endParaRPr>
          </a:p>
        </p:txBody>
      </p:sp>
      <p:sp>
        <p:nvSpPr>
          <p:cNvPr id="12" name="Rectangle 11">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7"/>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3" y="2348840"/>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endParaRPr>
          </a:p>
        </p:txBody>
      </p:sp>
    </p:spTree>
    <p:extLst>
      <p:ext uri="{BB962C8B-B14F-4D97-AF65-F5344CB8AC3E}">
        <p14:creationId xmlns:p14="http://schemas.microsoft.com/office/powerpoint/2010/main" val="2748269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675CC-915D-8ED1-C628-BAC6F123D48E}"/>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1071EDFC-12D6-58BE-1BFD-60F9F7664474}"/>
              </a:ext>
            </a:extLst>
          </p:cNvPr>
          <p:cNvSpPr txBox="1"/>
          <p:nvPr/>
        </p:nvSpPr>
        <p:spPr>
          <a:xfrm>
            <a:off x="1127449" y="1872589"/>
            <a:ext cx="5670631" cy="1316130"/>
          </a:xfrm>
          <a:prstGeom prst="rect">
            <a:avLst/>
          </a:prstGeom>
          <a:noFill/>
        </p:spPr>
        <p:txBody>
          <a:bodyPr wrap="square">
            <a:spAutoFit/>
          </a:bodyPr>
          <a:lstStyle/>
          <a:p>
            <a:pPr algn="r">
              <a:lnSpc>
                <a:spcPct val="150000"/>
              </a:lnSpc>
            </a:pPr>
            <a:r>
              <a:rPr lang="en-GB" sz="2800" b="1" dirty="0">
                <a:solidFill>
                  <a:srgbClr val="343536"/>
                </a:solidFill>
                <a:latin typeface="Open Sans" panose="020B0606030504020204" pitchFamily="34" charset="0"/>
              </a:rPr>
              <a:t>A collaborative effort across the university</a:t>
            </a:r>
          </a:p>
        </p:txBody>
      </p:sp>
      <p:pic>
        <p:nvPicPr>
          <p:cNvPr id="12" name="Picture 11" descr="A logo on a building&#10;&#10;Description automatically generated">
            <a:extLst>
              <a:ext uri="{FF2B5EF4-FFF2-40B4-BE49-F238E27FC236}">
                <a16:creationId xmlns:a16="http://schemas.microsoft.com/office/drawing/2014/main" id="{8553EFE3-5DE4-5B1B-E3FC-EA9FAADEC839}"/>
              </a:ext>
            </a:extLst>
          </p:cNvPr>
          <p:cNvPicPr>
            <a:picLocks noChangeAspect="1"/>
          </p:cNvPicPr>
          <p:nvPr/>
        </p:nvPicPr>
        <p:blipFill rotWithShape="1">
          <a:blip r:embed="rId3"/>
          <a:srcRect l="59841" t="24090" r="6091" b="24031"/>
          <a:stretch/>
        </p:blipFill>
        <p:spPr>
          <a:xfrm>
            <a:off x="6960096" y="1012167"/>
            <a:ext cx="4438275" cy="2179608"/>
          </a:xfrm>
          <a:prstGeom prst="rect">
            <a:avLst/>
          </a:prstGeom>
        </p:spPr>
      </p:pic>
      <p:sp>
        <p:nvSpPr>
          <p:cNvPr id="13" name="TextBox 12">
            <a:extLst>
              <a:ext uri="{FF2B5EF4-FFF2-40B4-BE49-F238E27FC236}">
                <a16:creationId xmlns:a16="http://schemas.microsoft.com/office/drawing/2014/main" id="{77DFB4DC-3B91-BE5F-62AF-D7B8E1E2FEF9}"/>
              </a:ext>
            </a:extLst>
          </p:cNvPr>
          <p:cNvSpPr txBox="1"/>
          <p:nvPr/>
        </p:nvSpPr>
        <p:spPr>
          <a:xfrm>
            <a:off x="959064" y="4190825"/>
            <a:ext cx="5112568" cy="752257"/>
          </a:xfrm>
          <a:prstGeom prst="rect">
            <a:avLst/>
          </a:prstGeom>
          <a:noFill/>
        </p:spPr>
        <p:txBody>
          <a:bodyPr wrap="square">
            <a:spAutoFit/>
          </a:bodyPr>
          <a:lstStyle/>
          <a:p>
            <a:pPr algn="ctr">
              <a:lnSpc>
                <a:spcPct val="150000"/>
              </a:lnSpc>
            </a:pPr>
            <a:r>
              <a:rPr lang="en-GB" sz="3200" dirty="0">
                <a:solidFill>
                  <a:srgbClr val="7030A0"/>
                </a:solidFill>
                <a:latin typeface="Open Sans" panose="020B0606030504020204" pitchFamily="34" charset="0"/>
                <a:ea typeface="Open Sans" panose="020B0606030504020204" pitchFamily="34" charset="0"/>
                <a:cs typeface="Open Sans" panose="020B0606030504020204" pitchFamily="34" charset="0"/>
              </a:rPr>
              <a:t>Office for Open Research</a:t>
            </a:r>
          </a:p>
        </p:txBody>
      </p:sp>
      <p:pic>
        <p:nvPicPr>
          <p:cNvPr id="1026" name="Picture 2" descr="CRUK Logo - School Health Research Network">
            <a:extLst>
              <a:ext uri="{FF2B5EF4-FFF2-40B4-BE49-F238E27FC236}">
                <a16:creationId xmlns:a16="http://schemas.microsoft.com/office/drawing/2014/main" id="{7C9D80CA-AF92-5B1F-3BC0-865C6B7946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368" y="3861049"/>
            <a:ext cx="3665549" cy="141180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B76B2971-BE17-3334-03EA-5D465B5D3796}"/>
              </a:ext>
            </a:extLst>
          </p:cNvPr>
          <p:cNvSpPr txBox="1"/>
          <p:nvPr/>
        </p:nvSpPr>
        <p:spPr>
          <a:xfrm>
            <a:off x="1668825" y="5694957"/>
            <a:ext cx="9067467" cy="752257"/>
          </a:xfrm>
          <a:prstGeom prst="rect">
            <a:avLst/>
          </a:prstGeom>
          <a:noFill/>
        </p:spPr>
        <p:txBody>
          <a:bodyPr wrap="square">
            <a:spAutoFit/>
          </a:bodyPr>
          <a:lstStyle/>
          <a:p>
            <a:pPr algn="ctr">
              <a:lnSpc>
                <a:spcPct val="150000"/>
              </a:lnSpc>
            </a:pPr>
            <a:r>
              <a:rPr lang="en-GB" sz="3200" dirty="0">
                <a:solidFill>
                  <a:srgbClr val="7030A0"/>
                </a:solidFill>
                <a:latin typeface="Open Sans" panose="020B0606030504020204" pitchFamily="34" charset="0"/>
                <a:ea typeface="Open Sans" panose="020B0606030504020204" pitchFamily="34" charset="0"/>
                <a:cs typeface="Open Sans" panose="020B0606030504020204" pitchFamily="34" charset="0"/>
              </a:rPr>
              <a:t>School of Engineering Open Research Lead</a:t>
            </a:r>
          </a:p>
        </p:txBody>
      </p:sp>
      <p:pic>
        <p:nvPicPr>
          <p:cNvPr id="3" name="Picture 4" descr="University logo | University brand | StaffNet | The ...">
            <a:extLst>
              <a:ext uri="{FF2B5EF4-FFF2-40B4-BE49-F238E27FC236}">
                <a16:creationId xmlns:a16="http://schemas.microsoft.com/office/drawing/2014/main" id="{F4030AA2-B744-DB3A-42F5-F458700EC0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7116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77EBE3-4BF7-D546-99E5-02602A3253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176" t="6483" r="19152" b="1"/>
          <a:stretch/>
        </p:blipFill>
        <p:spPr>
          <a:xfrm>
            <a:off x="4838665" y="312393"/>
            <a:ext cx="7249641" cy="5735467"/>
          </a:xfrm>
          <a:prstGeom prst="rect">
            <a:avLst/>
          </a:prstGeom>
        </p:spPr>
      </p:pic>
      <p:sp>
        <p:nvSpPr>
          <p:cNvPr id="5" name="Title 4"/>
          <p:cNvSpPr>
            <a:spLocks noGrp="1"/>
          </p:cNvSpPr>
          <p:nvPr>
            <p:ph type="title"/>
          </p:nvPr>
        </p:nvSpPr>
        <p:spPr>
          <a:xfrm>
            <a:off x="371095" y="1161288"/>
            <a:ext cx="3438144" cy="1124712"/>
          </a:xfrm>
        </p:spPr>
        <p:txBody>
          <a:bodyPr vert="horz" lIns="91440" tIns="45720" rIns="91440" bIns="45720" rtlCol="0" anchor="b">
            <a:normAutofit/>
          </a:bodyPr>
          <a:lstStyle/>
          <a:p>
            <a:r>
              <a:rPr lang="en-US" sz="4000" spc="-51" dirty="0"/>
              <a:t>Digital pollution </a:t>
            </a:r>
          </a:p>
        </p:txBody>
      </p:sp>
      <p:sp>
        <p:nvSpPr>
          <p:cNvPr id="3" name="Content Placeholder 2"/>
          <p:cNvSpPr>
            <a:spLocks noGrp="1"/>
          </p:cNvSpPr>
          <p:nvPr>
            <p:ph idx="1"/>
          </p:nvPr>
        </p:nvSpPr>
        <p:spPr>
          <a:xfrm>
            <a:off x="371093" y="2718053"/>
            <a:ext cx="3610971" cy="3207259"/>
          </a:xfrm>
        </p:spPr>
        <p:txBody>
          <a:bodyPr vert="horz" lIns="91440" tIns="45720" rIns="91440" bIns="45720" rtlCol="0" anchor="t">
            <a:normAutofit/>
          </a:bodyPr>
          <a:lstStyle/>
          <a:p>
            <a:pPr marL="0" lvl="1" indent="0">
              <a:buNone/>
            </a:pPr>
            <a:r>
              <a:rPr lang="en-GB" sz="2400" dirty="0"/>
              <a:t>IT sector was responsible for 2% to 6% of global CO2 emissions in 2020, a share that could grow to 20% by 2030 </a:t>
            </a:r>
          </a:p>
          <a:p>
            <a:pPr marL="0" indent="0">
              <a:buNone/>
            </a:pPr>
            <a:endParaRPr lang="en-US" sz="1700" dirty="0"/>
          </a:p>
        </p:txBody>
      </p:sp>
      <p:sp>
        <p:nvSpPr>
          <p:cNvPr id="4" name="Rectangle 3"/>
          <p:cNvSpPr/>
          <p:nvPr/>
        </p:nvSpPr>
        <p:spPr>
          <a:xfrm>
            <a:off x="152400" y="6417173"/>
            <a:ext cx="6096000" cy="338554"/>
          </a:xfrm>
          <a:prstGeom prst="rect">
            <a:avLst/>
          </a:prstGeom>
        </p:spPr>
        <p:txBody>
          <a:bodyPr>
            <a:spAutoFit/>
          </a:bodyPr>
          <a:lstStyle/>
          <a:p>
            <a:pPr defTabSz="914377"/>
            <a:r>
              <a:rPr lang="en-GB" sz="800" dirty="0">
                <a:solidFill>
                  <a:srgbClr val="202020"/>
                </a:solidFill>
                <a:latin typeface="Helvetica" panose="020B0604020202020204" pitchFamily="34" charset="0"/>
              </a:rPr>
              <a:t>Copenhagen Centre on Energy Efficiency. Greenhouse gas emissions in the ICT sector: Trends and methodologies [Internet]. 2020. Available from: </a:t>
            </a:r>
            <a:r>
              <a:rPr lang="en-GB" sz="800" u="sng" dirty="0">
                <a:solidFill>
                  <a:srgbClr val="50A1EF"/>
                </a:solidFill>
                <a:latin typeface="Helvetica" panose="020B0604020202020204" pitchFamily="34" charset="0"/>
                <a:hlinkClick r:id="rId4"/>
              </a:rPr>
              <a:t>https://c2e2.unepdtu.org/wp-content/uploads/sites/3/2020/03/greenhouse-gas-emissions-in-the-ict-sector.pdf</a:t>
            </a:r>
            <a:endParaRPr lang="it-IT" sz="800" dirty="0">
              <a:solidFill>
                <a:prstClr val="black"/>
              </a:solidFill>
              <a:latin typeface="Calibri" panose="020F0502020204030204"/>
            </a:endParaRPr>
          </a:p>
        </p:txBody>
      </p:sp>
    </p:spTree>
    <p:extLst>
      <p:ext uri="{BB962C8B-B14F-4D97-AF65-F5344CB8AC3E}">
        <p14:creationId xmlns:p14="http://schemas.microsoft.com/office/powerpoint/2010/main" val="36791701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t-IT"/>
          </a:p>
        </p:txBody>
      </p:sp>
      <p:pic>
        <p:nvPicPr>
          <p:cNvPr id="4" name="Picture 3"/>
          <p:cNvPicPr>
            <a:picLocks noChangeAspect="1"/>
          </p:cNvPicPr>
          <p:nvPr/>
        </p:nvPicPr>
        <p:blipFill>
          <a:blip r:embed="rId3"/>
          <a:stretch>
            <a:fillRect/>
          </a:stretch>
        </p:blipFill>
        <p:spPr>
          <a:xfrm>
            <a:off x="143075" y="4781621"/>
            <a:ext cx="1703309" cy="2076379"/>
          </a:xfrm>
          <a:prstGeom prst="rect">
            <a:avLst/>
          </a:prstGeom>
        </p:spPr>
      </p:pic>
      <p:sp>
        <p:nvSpPr>
          <p:cNvPr id="5" name="TextBox 4"/>
          <p:cNvSpPr txBox="1"/>
          <p:nvPr/>
        </p:nvSpPr>
        <p:spPr>
          <a:xfrm>
            <a:off x="2555561" y="6526098"/>
            <a:ext cx="3279937" cy="276999"/>
          </a:xfrm>
          <a:prstGeom prst="rect">
            <a:avLst/>
          </a:prstGeom>
          <a:noFill/>
        </p:spPr>
        <p:txBody>
          <a:bodyPr wrap="none" rtlCol="0">
            <a:spAutoFit/>
          </a:bodyPr>
          <a:lstStyle/>
          <a:p>
            <a:pPr defTabSz="914377"/>
            <a:r>
              <a:rPr lang="it-IT" sz="1200" dirty="0">
                <a:solidFill>
                  <a:prstClr val="black"/>
                </a:solidFill>
                <a:latin typeface="Calibri" panose="020F0502020204030204"/>
              </a:rPr>
              <a:t>Unesco 2022 </a:t>
            </a:r>
            <a:r>
              <a:rPr lang="en-GB" sz="1200" dirty="0">
                <a:solidFill>
                  <a:prstClr val="black"/>
                </a:solidFill>
                <a:latin typeface="Calibri" panose="020F0502020204030204"/>
              </a:rPr>
              <a:t>https://doi.org/10.54677/XOIR1696</a:t>
            </a:r>
            <a:endParaRPr lang="it-IT" sz="1200" dirty="0">
              <a:solidFill>
                <a:prstClr val="black"/>
              </a:solidFill>
              <a:latin typeface="Calibri" panose="020F0502020204030204"/>
            </a:endParaRPr>
          </a:p>
        </p:txBody>
      </p:sp>
      <p:pic>
        <p:nvPicPr>
          <p:cNvPr id="6" name="Picture 5"/>
          <p:cNvPicPr>
            <a:picLocks noChangeAspect="1"/>
          </p:cNvPicPr>
          <p:nvPr/>
        </p:nvPicPr>
        <p:blipFill>
          <a:blip r:embed="rId4"/>
          <a:stretch>
            <a:fillRect/>
          </a:stretch>
        </p:blipFill>
        <p:spPr>
          <a:xfrm>
            <a:off x="516515" y="466850"/>
            <a:ext cx="5485968" cy="3714637"/>
          </a:xfrm>
          <a:prstGeom prst="rect">
            <a:avLst/>
          </a:prstGeom>
        </p:spPr>
      </p:pic>
      <p:pic>
        <p:nvPicPr>
          <p:cNvPr id="7" name="Picture 6"/>
          <p:cNvPicPr>
            <a:picLocks noChangeAspect="1"/>
          </p:cNvPicPr>
          <p:nvPr/>
        </p:nvPicPr>
        <p:blipFill>
          <a:blip r:embed="rId5"/>
          <a:stretch>
            <a:fillRect/>
          </a:stretch>
        </p:blipFill>
        <p:spPr>
          <a:xfrm>
            <a:off x="6362484" y="427805"/>
            <a:ext cx="5582949" cy="6211372"/>
          </a:xfrm>
          <a:prstGeom prst="rect">
            <a:avLst/>
          </a:prstGeom>
        </p:spPr>
      </p:pic>
      <p:sp>
        <p:nvSpPr>
          <p:cNvPr id="8" name="Right Arrow 7"/>
          <p:cNvSpPr/>
          <p:nvPr/>
        </p:nvSpPr>
        <p:spPr>
          <a:xfrm>
            <a:off x="5873280" y="3680300"/>
            <a:ext cx="978408" cy="4846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t-IT">
              <a:solidFill>
                <a:prstClr val="white"/>
              </a:solidFill>
              <a:latin typeface="Calibri" panose="020F0502020204030204"/>
            </a:endParaRPr>
          </a:p>
        </p:txBody>
      </p:sp>
      <p:sp>
        <p:nvSpPr>
          <p:cNvPr id="10" name="Oval 9"/>
          <p:cNvSpPr/>
          <p:nvPr/>
        </p:nvSpPr>
        <p:spPr>
          <a:xfrm>
            <a:off x="2751111" y="776340"/>
            <a:ext cx="3009900" cy="19526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t-IT">
              <a:solidFill>
                <a:prstClr val="white"/>
              </a:solidFill>
              <a:latin typeface="Calibri" panose="020F0502020204030204"/>
            </a:endParaRPr>
          </a:p>
        </p:txBody>
      </p:sp>
      <p:sp>
        <p:nvSpPr>
          <p:cNvPr id="11" name="Oval 10"/>
          <p:cNvSpPr/>
          <p:nvPr/>
        </p:nvSpPr>
        <p:spPr>
          <a:xfrm>
            <a:off x="825627" y="2290825"/>
            <a:ext cx="3009900" cy="19526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t-IT">
              <a:solidFill>
                <a:prstClr val="white"/>
              </a:solidFill>
              <a:latin typeface="Calibri" panose="020F0502020204030204"/>
            </a:endParaRPr>
          </a:p>
        </p:txBody>
      </p:sp>
    </p:spTree>
    <p:extLst>
      <p:ext uri="{BB962C8B-B14F-4D97-AF65-F5344CB8AC3E}">
        <p14:creationId xmlns:p14="http://schemas.microsoft.com/office/powerpoint/2010/main" val="264485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7517A47C-B2E5-4B79-8061-D74B1311A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useBgFill="1">
        <p:nvSpPr>
          <p:cNvPr id="28" name="Freeform: Shape 27">
            <a:extLst>
              <a:ext uri="{FF2B5EF4-FFF2-40B4-BE49-F238E27FC236}">
                <a16:creationId xmlns:a16="http://schemas.microsoft.com/office/drawing/2014/main" id="{C505E780-2083-4CB5-A42A-5E0E2908E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US">
              <a:solidFill>
                <a:prstClr val="white"/>
              </a:solidFill>
              <a:latin typeface="Calibri" panose="020F0502020204030204"/>
            </a:endParaRPr>
          </a:p>
        </p:txBody>
      </p:sp>
      <p:sp useBgFill="1">
        <p:nvSpPr>
          <p:cNvPr id="29" name="Freeform: Shape 28">
            <a:extLst>
              <a:ext uri="{FF2B5EF4-FFF2-40B4-BE49-F238E27FC236}">
                <a16:creationId xmlns:a16="http://schemas.microsoft.com/office/drawing/2014/main" id="{D2C0AE1C-0118-41AE-8A10-7CDCBF10E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US">
              <a:solidFill>
                <a:prstClr val="white"/>
              </a:solidFill>
              <a:latin typeface="Calibri" panose="020F0502020204030204"/>
            </a:endParaRPr>
          </a:p>
        </p:txBody>
      </p:sp>
      <p:sp>
        <p:nvSpPr>
          <p:cNvPr id="2" name="Title 1"/>
          <p:cNvSpPr>
            <a:spLocks noGrp="1"/>
          </p:cNvSpPr>
          <p:nvPr>
            <p:ph type="title"/>
          </p:nvPr>
        </p:nvSpPr>
        <p:spPr>
          <a:xfrm>
            <a:off x="621792" y="1161288"/>
            <a:ext cx="3602736" cy="4526280"/>
          </a:xfrm>
        </p:spPr>
        <p:txBody>
          <a:bodyPr>
            <a:normAutofit/>
          </a:bodyPr>
          <a:lstStyle/>
          <a:p>
            <a:r>
              <a:rPr lang="en-GB" sz="4000" b="1"/>
              <a:t> </a:t>
            </a:r>
            <a:r>
              <a:rPr lang="en-GB" sz="4000"/>
              <a:t>Challenges with environmentally sustainable OS</a:t>
            </a:r>
            <a:endParaRPr lang="it-IT" sz="4000"/>
          </a:p>
        </p:txBody>
      </p:sp>
      <p:sp>
        <p:nvSpPr>
          <p:cNvPr id="30" name="Rectangle 29">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081528"/>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graphicFrame>
        <p:nvGraphicFramePr>
          <p:cNvPr id="31" name="Content Placeholder 2">
            <a:extLst>
              <a:ext uri="{FF2B5EF4-FFF2-40B4-BE49-F238E27FC236}">
                <a16:creationId xmlns:a16="http://schemas.microsoft.com/office/drawing/2014/main" id="{D174D25F-BDF4-2E2D-8F9E-E3FB44903849}"/>
              </a:ext>
            </a:extLst>
          </p:cNvPr>
          <p:cNvGraphicFramePr>
            <a:graphicFrameLocks noGrp="1"/>
          </p:cNvGraphicFramePr>
          <p:nvPr>
            <p:ph idx="1"/>
          </p:nvPr>
        </p:nvGraphicFramePr>
        <p:xfrm>
          <a:off x="5303520" y="676656"/>
          <a:ext cx="6364224" cy="5513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18746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2" name="Title 1"/>
          <p:cNvSpPr>
            <a:spLocks noGrp="1"/>
          </p:cNvSpPr>
          <p:nvPr>
            <p:ph type="title"/>
          </p:nvPr>
        </p:nvSpPr>
        <p:spPr>
          <a:xfrm>
            <a:off x="411480" y="987552"/>
            <a:ext cx="4485861" cy="1088136"/>
          </a:xfrm>
        </p:spPr>
        <p:txBody>
          <a:bodyPr anchor="b">
            <a:normAutofit/>
          </a:bodyPr>
          <a:lstStyle/>
          <a:p>
            <a:pPr marL="742932" indent="-742932">
              <a:buFont typeface="+mj-lt"/>
              <a:buAutoNum type="arabicPeriod"/>
            </a:pPr>
            <a:r>
              <a:rPr lang="it-IT" sz="3400"/>
              <a:t>Getting the numbers right</a:t>
            </a:r>
          </a:p>
        </p:txBody>
      </p:sp>
      <p:sp>
        <p:nvSpPr>
          <p:cNvPr id="57" name="Rectangle 56">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58" name="Rectangle 57">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43" name="Content Placeholder 2"/>
          <p:cNvSpPr>
            <a:spLocks noGrp="1"/>
          </p:cNvSpPr>
          <p:nvPr>
            <p:ph idx="1"/>
          </p:nvPr>
        </p:nvSpPr>
        <p:spPr>
          <a:xfrm>
            <a:off x="411479" y="2688336"/>
            <a:ext cx="4498848" cy="3584448"/>
          </a:xfrm>
        </p:spPr>
        <p:txBody>
          <a:bodyPr anchor="t">
            <a:normAutofit/>
          </a:bodyPr>
          <a:lstStyle/>
          <a:p>
            <a:r>
              <a:rPr lang="it-IT" sz="1800"/>
              <a:t>Lack of evidence-based guidance to calculate footprint </a:t>
            </a:r>
          </a:p>
          <a:p>
            <a:r>
              <a:rPr lang="it-IT" sz="1800"/>
              <a:t>Boundaries of lifecycle assessments</a:t>
            </a:r>
          </a:p>
          <a:p>
            <a:r>
              <a:rPr lang="en-GB" sz="1800"/>
              <a:t>Third parties have no incentives to disclose data on energy consumption</a:t>
            </a:r>
            <a:endParaRPr lang="it-IT" sz="1800"/>
          </a:p>
        </p:txBody>
      </p:sp>
      <p:pic>
        <p:nvPicPr>
          <p:cNvPr id="40" name="Picture 39" descr="Upwards trending chart on a screen">
            <a:extLst>
              <a:ext uri="{FF2B5EF4-FFF2-40B4-BE49-F238E27FC236}">
                <a16:creationId xmlns:a16="http://schemas.microsoft.com/office/drawing/2014/main" id="{757B50DA-D92A-44CD-53B7-F97AFF365640}"/>
              </a:ext>
            </a:extLst>
          </p:cNvPr>
          <p:cNvPicPr>
            <a:picLocks noChangeAspect="1"/>
          </p:cNvPicPr>
          <p:nvPr/>
        </p:nvPicPr>
        <p:blipFill rotWithShape="1">
          <a:blip r:embed="rId3"/>
          <a:srcRect l="18303" r="14693" b="-1"/>
          <a:stretch/>
        </p:blipFill>
        <p:spPr>
          <a:xfrm>
            <a:off x="5308053" y="10"/>
            <a:ext cx="6883948" cy="6857991"/>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3167528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2" name="Title 1"/>
          <p:cNvSpPr>
            <a:spLocks noGrp="1"/>
          </p:cNvSpPr>
          <p:nvPr>
            <p:ph type="title"/>
          </p:nvPr>
        </p:nvSpPr>
        <p:spPr>
          <a:xfrm>
            <a:off x="411480" y="987552"/>
            <a:ext cx="4485861" cy="1088136"/>
          </a:xfrm>
        </p:spPr>
        <p:txBody>
          <a:bodyPr anchor="b">
            <a:normAutofit/>
          </a:bodyPr>
          <a:lstStyle/>
          <a:p>
            <a:pPr marL="742932" indent="-742932">
              <a:buAutoNum type="arabicPeriod" startAt="2"/>
            </a:pPr>
            <a:r>
              <a:rPr lang="it-IT" sz="3400" dirty="0" err="1">
                <a:cs typeface="Calibri Light"/>
              </a:rPr>
              <a:t>Getting</a:t>
            </a:r>
            <a:r>
              <a:rPr lang="it-IT" sz="3400" dirty="0">
                <a:cs typeface="Calibri Light"/>
              </a:rPr>
              <a:t> the balance </a:t>
            </a:r>
            <a:r>
              <a:rPr lang="it-IT" sz="3400" dirty="0" err="1">
                <a:cs typeface="Calibri Light"/>
              </a:rPr>
              <a:t>right</a:t>
            </a:r>
            <a:r>
              <a:rPr lang="it-IT" sz="3400" dirty="0">
                <a:cs typeface="Calibri Light"/>
              </a:rPr>
              <a:t> </a:t>
            </a:r>
          </a:p>
        </p:txBody>
      </p:sp>
      <p:sp>
        <p:nvSpPr>
          <p:cNvPr id="29" name="Rectangle 28">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31" name="Rectangle 30">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3" name="Content Placeholder 2"/>
          <p:cNvSpPr>
            <a:spLocks noGrp="1"/>
          </p:cNvSpPr>
          <p:nvPr>
            <p:ph idx="1"/>
          </p:nvPr>
        </p:nvSpPr>
        <p:spPr>
          <a:xfrm>
            <a:off x="411479" y="2688336"/>
            <a:ext cx="4498848" cy="3584448"/>
          </a:xfrm>
        </p:spPr>
        <p:txBody>
          <a:bodyPr anchor="t">
            <a:normAutofit/>
          </a:bodyPr>
          <a:lstStyle/>
          <a:p>
            <a:r>
              <a:rPr lang="it-IT" sz="1800"/>
              <a:t>how to strike the balance between financial and environemntal sustainability?</a:t>
            </a:r>
          </a:p>
          <a:p>
            <a:r>
              <a:rPr lang="en-GB" sz="1800"/>
              <a:t>should data access be determined by how the data will be used, and only permit access if the processing of the data is deemed of sufficient value (and with sufficiently energy efficient methodologies) to offset the environmental cost?</a:t>
            </a:r>
            <a:endParaRPr lang="it-IT" sz="1800"/>
          </a:p>
        </p:txBody>
      </p:sp>
      <p:pic>
        <p:nvPicPr>
          <p:cNvPr id="5" name="Picture 4" descr="A digital balance scale using circles">
            <a:extLst>
              <a:ext uri="{FF2B5EF4-FFF2-40B4-BE49-F238E27FC236}">
                <a16:creationId xmlns:a16="http://schemas.microsoft.com/office/drawing/2014/main" id="{1D03676E-899B-85ED-F5A3-8D8835E48E88}"/>
              </a:ext>
            </a:extLst>
          </p:cNvPr>
          <p:cNvPicPr>
            <a:picLocks noChangeAspect="1"/>
          </p:cNvPicPr>
          <p:nvPr/>
        </p:nvPicPr>
        <p:blipFill rotWithShape="1">
          <a:blip r:embed="rId3"/>
          <a:srcRect l="7816" r="31455" b="1"/>
          <a:stretch/>
        </p:blipFill>
        <p:spPr>
          <a:xfrm>
            <a:off x="5308053" y="10"/>
            <a:ext cx="6883948" cy="6857991"/>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3320033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C27D58FB-21C5-CA3B-A70B-91F2D5063340}"/>
              </a:ext>
            </a:extLst>
          </p:cNvPr>
          <p:cNvSpPr>
            <a:spLocks noGrp="1"/>
          </p:cNvSpPr>
          <p:nvPr>
            <p:ph type="title"/>
          </p:nvPr>
        </p:nvSpPr>
        <p:spPr>
          <a:xfrm>
            <a:off x="411480" y="987552"/>
            <a:ext cx="4485861" cy="1088136"/>
          </a:xfrm>
        </p:spPr>
        <p:txBody>
          <a:bodyPr anchor="b">
            <a:normAutofit/>
          </a:bodyPr>
          <a:lstStyle/>
          <a:p>
            <a:endParaRPr lang="it-IT" sz="3400">
              <a:ea typeface="+mj-lt"/>
              <a:cs typeface="+mj-lt"/>
            </a:endParaRPr>
          </a:p>
          <a:p>
            <a:endParaRPr lang="en-US" sz="3400" dirty="0">
              <a:cs typeface="Calibri Light"/>
            </a:endParaRPr>
          </a:p>
        </p:txBody>
      </p:sp>
      <p:sp>
        <p:nvSpPr>
          <p:cNvPr id="24" name="Rectangle 23">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802AE73C-57BE-66AD-8512-83ABC4A4DCBC}"/>
              </a:ext>
            </a:extLst>
          </p:cNvPr>
          <p:cNvSpPr>
            <a:spLocks noGrp="1"/>
          </p:cNvSpPr>
          <p:nvPr>
            <p:ph idx="1"/>
          </p:nvPr>
        </p:nvSpPr>
        <p:spPr>
          <a:xfrm>
            <a:off x="411479" y="2688336"/>
            <a:ext cx="4498848" cy="3584448"/>
          </a:xfrm>
        </p:spPr>
        <p:txBody>
          <a:bodyPr vert="horz" lIns="91440" tIns="45720" rIns="91440" bIns="45720" rtlCol="0" anchor="t">
            <a:normAutofit/>
          </a:bodyPr>
          <a:lstStyle/>
          <a:p>
            <a:pPr lvl="1"/>
            <a:r>
              <a:rPr lang="en-GB" sz="1500">
                <a:ea typeface="+mn-lt"/>
                <a:cs typeface="+mn-lt"/>
              </a:rPr>
              <a:t>Open science production process = </a:t>
            </a:r>
            <a:r>
              <a:rPr lang="it-IT" sz="1500">
                <a:ea typeface="+mn-lt"/>
                <a:cs typeface="+mn-lt"/>
              </a:rPr>
              <a:t>Ecosystem of interconnected actors </a:t>
            </a:r>
            <a:endParaRPr lang="en-US" sz="1500">
              <a:ea typeface="+mn-lt"/>
              <a:cs typeface="+mn-lt"/>
            </a:endParaRPr>
          </a:p>
          <a:p>
            <a:pPr lvl="1"/>
            <a:r>
              <a:rPr lang="en-GB" sz="1500">
                <a:ea typeface="+mn-lt"/>
                <a:cs typeface="+mn-lt"/>
              </a:rPr>
              <a:t>Which actors have responsibility for environmentally sustainable OS and how do should they enact these responsibilities?</a:t>
            </a:r>
            <a:endParaRPr lang="en-US" sz="1500">
              <a:ea typeface="+mn-lt"/>
              <a:cs typeface="+mn-lt"/>
            </a:endParaRPr>
          </a:p>
          <a:p>
            <a:pPr lvl="1"/>
            <a:r>
              <a:rPr lang="en-GB" sz="1500">
                <a:ea typeface="+mn-lt"/>
                <a:cs typeface="+mn-lt"/>
              </a:rPr>
              <a:t>If there is no shared understanding of what open science is trying to achieve and how sustainability features in it, there will inevitably be clashes</a:t>
            </a:r>
            <a:endParaRPr lang="en-US" sz="1500">
              <a:ea typeface="+mn-lt"/>
              <a:cs typeface="+mn-lt"/>
            </a:endParaRPr>
          </a:p>
          <a:p>
            <a:pPr lvl="2"/>
            <a:r>
              <a:rPr lang="en-GB" sz="1500">
                <a:ea typeface="+mn-lt"/>
                <a:cs typeface="+mn-lt"/>
              </a:rPr>
              <a:t>E.g funding bodies need to account for costs for environmentally conscious open science; publishers need to provide incentives for green open science </a:t>
            </a:r>
            <a:endParaRPr lang="en-US" sz="1500">
              <a:ea typeface="+mn-lt"/>
              <a:cs typeface="+mn-lt"/>
            </a:endParaRPr>
          </a:p>
          <a:p>
            <a:endParaRPr lang="en-US" sz="1500">
              <a:cs typeface="Calibri"/>
            </a:endParaRPr>
          </a:p>
        </p:txBody>
      </p:sp>
      <p:pic>
        <p:nvPicPr>
          <p:cNvPr id="5" name="Picture 4" descr="Group of people holding strings">
            <a:extLst>
              <a:ext uri="{FF2B5EF4-FFF2-40B4-BE49-F238E27FC236}">
                <a16:creationId xmlns:a16="http://schemas.microsoft.com/office/drawing/2014/main" id="{5A953D1B-B7B0-0BA1-DF4F-AF851FED0808}"/>
              </a:ext>
            </a:extLst>
          </p:cNvPr>
          <p:cNvPicPr>
            <a:picLocks noChangeAspect="1"/>
          </p:cNvPicPr>
          <p:nvPr/>
        </p:nvPicPr>
        <p:blipFill rotWithShape="1">
          <a:blip r:embed="rId2"/>
          <a:srcRect l="28982" r="-1" b="-1"/>
          <a:stretch/>
        </p:blipFill>
        <p:spPr>
          <a:xfrm>
            <a:off x="5308053" y="10"/>
            <a:ext cx="6883948" cy="6857991"/>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6" name="Title 1">
            <a:extLst>
              <a:ext uri="{FF2B5EF4-FFF2-40B4-BE49-F238E27FC236}">
                <a16:creationId xmlns:a16="http://schemas.microsoft.com/office/drawing/2014/main" id="{384E8859-F0CA-6231-95D7-9FBD8337E8B8}"/>
              </a:ext>
            </a:extLst>
          </p:cNvPr>
          <p:cNvSpPr txBox="1">
            <a:spLocks/>
          </p:cNvSpPr>
          <p:nvPr/>
        </p:nvSpPr>
        <p:spPr>
          <a:xfrm>
            <a:off x="411480" y="987552"/>
            <a:ext cx="4485861" cy="108813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spcAft>
                <a:spcPts val="600"/>
              </a:spcAft>
            </a:pPr>
            <a:r>
              <a:rPr lang="it-IT" sz="2600" dirty="0">
                <a:solidFill>
                  <a:prstClr val="black"/>
                </a:solidFill>
                <a:latin typeface="Calibri Light" panose="020F0302020204030204"/>
                <a:cs typeface="Calibri Light"/>
              </a:rPr>
              <a:t>3.   </a:t>
            </a:r>
            <a:r>
              <a:rPr lang="it-IT" sz="2600" dirty="0" err="1">
                <a:solidFill>
                  <a:prstClr val="black"/>
                </a:solidFill>
                <a:latin typeface="Calibri Light" panose="020F0302020204030204"/>
                <a:cs typeface="Calibri Light"/>
              </a:rPr>
              <a:t>Aligning</a:t>
            </a:r>
            <a:r>
              <a:rPr lang="it-IT" sz="2600" dirty="0">
                <a:solidFill>
                  <a:prstClr val="black"/>
                </a:solidFill>
                <a:latin typeface="Calibri Light" panose="020F0302020204030204"/>
                <a:cs typeface="Calibri Light"/>
              </a:rPr>
              <a:t> </a:t>
            </a:r>
            <a:r>
              <a:rPr lang="it-IT" sz="2600" dirty="0" err="1">
                <a:solidFill>
                  <a:prstClr val="black"/>
                </a:solidFill>
                <a:latin typeface="Calibri Light" panose="020F0302020204030204"/>
                <a:cs typeface="Calibri Light"/>
              </a:rPr>
              <a:t>values</a:t>
            </a:r>
            <a:r>
              <a:rPr lang="it-IT" sz="2600" dirty="0">
                <a:solidFill>
                  <a:prstClr val="black"/>
                </a:solidFill>
                <a:latin typeface="Calibri Light" panose="020F0302020204030204"/>
                <a:cs typeface="Calibri Light"/>
              </a:rPr>
              <a:t> and </a:t>
            </a:r>
            <a:r>
              <a:rPr lang="it-IT" sz="2600" dirty="0" err="1">
                <a:solidFill>
                  <a:prstClr val="black"/>
                </a:solidFill>
                <a:latin typeface="Calibri Light" panose="020F0302020204030204"/>
                <a:cs typeface="Calibri Light"/>
              </a:rPr>
              <a:t>enacting</a:t>
            </a:r>
            <a:r>
              <a:rPr lang="it-IT" sz="2600" dirty="0">
                <a:solidFill>
                  <a:prstClr val="black"/>
                </a:solidFill>
                <a:latin typeface="Calibri Light" panose="020F0302020204030204"/>
                <a:cs typeface="Calibri Light"/>
              </a:rPr>
              <a:t> </a:t>
            </a:r>
            <a:endParaRPr lang="en-US" dirty="0">
              <a:solidFill>
                <a:prstClr val="black"/>
              </a:solidFill>
              <a:latin typeface="Calibri Light" panose="020F0302020204030204"/>
              <a:cs typeface="Calibri Light"/>
            </a:endParaRPr>
          </a:p>
          <a:p>
            <a:pPr defTabSz="914377">
              <a:spcAft>
                <a:spcPts val="600"/>
              </a:spcAft>
            </a:pPr>
            <a:r>
              <a:rPr lang="it-IT" sz="2600" dirty="0">
                <a:solidFill>
                  <a:prstClr val="black"/>
                </a:solidFill>
                <a:latin typeface="Calibri Light" panose="020F0302020204030204"/>
                <a:cs typeface="Calibri Light"/>
              </a:rPr>
              <a:t>      </a:t>
            </a:r>
            <a:r>
              <a:rPr lang="it-IT" sz="2600" dirty="0" err="1">
                <a:solidFill>
                  <a:prstClr val="black"/>
                </a:solidFill>
                <a:latin typeface="Calibri Light" panose="020F0302020204030204"/>
                <a:cs typeface="Calibri Light"/>
              </a:rPr>
              <a:t>responsibilities</a:t>
            </a:r>
            <a:endParaRPr lang="en-US" dirty="0" err="1">
              <a:solidFill>
                <a:prstClr val="black"/>
              </a:solidFill>
              <a:latin typeface="Calibri Light" panose="020F0302020204030204"/>
              <a:cs typeface="Calibri Light"/>
            </a:endParaRPr>
          </a:p>
        </p:txBody>
      </p:sp>
    </p:spTree>
    <p:extLst>
      <p:ext uri="{BB962C8B-B14F-4D97-AF65-F5344CB8AC3E}">
        <p14:creationId xmlns:p14="http://schemas.microsoft.com/office/powerpoint/2010/main" val="5047501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3EAF38DC-B069-4F74-89ED-92C7579C3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pic>
        <p:nvPicPr>
          <p:cNvPr id="18" name="Picture 17" descr="Large skydiving group mid-air">
            <a:extLst>
              <a:ext uri="{FF2B5EF4-FFF2-40B4-BE49-F238E27FC236}">
                <a16:creationId xmlns:a16="http://schemas.microsoft.com/office/drawing/2014/main" id="{CECA4881-F73E-65F1-F7B6-65938C86D6E0}"/>
              </a:ext>
            </a:extLst>
          </p:cNvPr>
          <p:cNvPicPr>
            <a:picLocks noChangeAspect="1"/>
          </p:cNvPicPr>
          <p:nvPr/>
        </p:nvPicPr>
        <p:blipFill rotWithShape="1">
          <a:blip r:embed="rId3"/>
          <a:srcRect l="15350" r="13671" b="3"/>
          <a:stretch/>
        </p:blipFill>
        <p:spPr>
          <a:xfrm>
            <a:off x="4883023" y="10"/>
            <a:ext cx="7308979" cy="6857991"/>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useBgFill="1">
        <p:nvSpPr>
          <p:cNvPr id="19" name="Freeform: Shape 18">
            <a:extLst>
              <a:ext uri="{FF2B5EF4-FFF2-40B4-BE49-F238E27FC236}">
                <a16:creationId xmlns:a16="http://schemas.microsoft.com/office/drawing/2014/main" id="{83549E37-C86B-4401-90BD-D8BF83859F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96001" cy="6858000"/>
          </a:xfrm>
          <a:custGeom>
            <a:avLst/>
            <a:gdLst>
              <a:gd name="connsiteX0" fmla="*/ 0 w 6096001"/>
              <a:gd name="connsiteY0" fmla="*/ 0 h 6858000"/>
              <a:gd name="connsiteX1" fmla="*/ 4883023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3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US">
              <a:solidFill>
                <a:prstClr val="white"/>
              </a:solidFill>
              <a:latin typeface="Calibri" panose="020F0502020204030204"/>
            </a:endParaRPr>
          </a:p>
        </p:txBody>
      </p:sp>
      <p:sp useBgFill="1">
        <p:nvSpPr>
          <p:cNvPr id="20" name="Freeform: Shape 19">
            <a:extLst>
              <a:ext uri="{FF2B5EF4-FFF2-40B4-BE49-F238E27FC236}">
                <a16:creationId xmlns:a16="http://schemas.microsoft.com/office/drawing/2014/main" id="{8A17784E-76D8-4521-A77D-0D2EBB923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6857" cy="6858000"/>
          </a:xfrm>
          <a:custGeom>
            <a:avLst/>
            <a:gdLst>
              <a:gd name="connsiteX0" fmla="*/ 0 w 6086857"/>
              <a:gd name="connsiteY0" fmla="*/ 0 h 6858000"/>
              <a:gd name="connsiteX1" fmla="*/ 4873879 w 6086857"/>
              <a:gd name="connsiteY1" fmla="*/ 0 h 6858000"/>
              <a:gd name="connsiteX2" fmla="*/ 4936862 w 6086857"/>
              <a:gd name="connsiteY2" fmla="*/ 69271 h 6858000"/>
              <a:gd name="connsiteX3" fmla="*/ 6086857 w 6086857"/>
              <a:gd name="connsiteY3" fmla="*/ 3429000 h 6858000"/>
              <a:gd name="connsiteX4" fmla="*/ 4936862 w 6086857"/>
              <a:gd name="connsiteY4" fmla="*/ 6788730 h 6858000"/>
              <a:gd name="connsiteX5" fmla="*/ 4873879 w 6086857"/>
              <a:gd name="connsiteY5" fmla="*/ 6858000 h 6858000"/>
              <a:gd name="connsiteX6" fmla="*/ 0 w 60868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6857" h="6858000">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US">
              <a:solidFill>
                <a:prstClr val="white"/>
              </a:solidFill>
              <a:latin typeface="Calibri" panose="020F0502020204030204"/>
            </a:endParaRPr>
          </a:p>
        </p:txBody>
      </p:sp>
      <p:sp>
        <p:nvSpPr>
          <p:cNvPr id="2" name="Title 1"/>
          <p:cNvSpPr>
            <a:spLocks noGrp="1"/>
          </p:cNvSpPr>
          <p:nvPr>
            <p:ph type="title"/>
          </p:nvPr>
        </p:nvSpPr>
        <p:spPr>
          <a:xfrm>
            <a:off x="374904" y="856489"/>
            <a:ext cx="4992624" cy="1173761"/>
          </a:xfrm>
        </p:spPr>
        <p:txBody>
          <a:bodyPr anchor="b">
            <a:normAutofit/>
          </a:bodyPr>
          <a:lstStyle/>
          <a:p>
            <a:pPr marL="742932" indent="-742932">
              <a:buFont typeface="+mj-lt"/>
              <a:buAutoNum type="arabicPeriod" startAt="4"/>
            </a:pPr>
            <a:r>
              <a:rPr lang="it-IT" sz="3400"/>
              <a:t>Reflecting on underlying values</a:t>
            </a:r>
          </a:p>
        </p:txBody>
      </p:sp>
      <p:sp>
        <p:nvSpPr>
          <p:cNvPr id="15" name="Rectangle 14">
            <a:extLst>
              <a:ext uri="{FF2B5EF4-FFF2-40B4-BE49-F238E27FC236}">
                <a16:creationId xmlns:a16="http://schemas.microsoft.com/office/drawing/2014/main" id="{7A0CBFF4-EA32-4FE2-BA6B-8F3A6E6ED1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253807"/>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FC8D5885-2804-4D3C-BE31-902E4D32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769" y="2185063"/>
            <a:ext cx="49834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3" name="Content Placeholder 2"/>
          <p:cNvSpPr>
            <a:spLocks noGrp="1"/>
          </p:cNvSpPr>
          <p:nvPr>
            <p:ph idx="1"/>
          </p:nvPr>
        </p:nvSpPr>
        <p:spPr>
          <a:xfrm>
            <a:off x="374904" y="2522949"/>
            <a:ext cx="5065776" cy="3402363"/>
          </a:xfrm>
        </p:spPr>
        <p:txBody>
          <a:bodyPr anchor="t">
            <a:normAutofit/>
          </a:bodyPr>
          <a:lstStyle/>
          <a:p>
            <a:r>
              <a:rPr lang="it-IT" sz="2000"/>
              <a:t>how to move towards environmentally sustainable open science?</a:t>
            </a:r>
          </a:p>
          <a:p>
            <a:r>
              <a:rPr lang="it-IT" sz="2000"/>
              <a:t>Need to acknowledge superficial tensions and go deeper in exploring underlying values</a:t>
            </a:r>
          </a:p>
          <a:p>
            <a:r>
              <a:rPr lang="it-IT" sz="2000"/>
              <a:t>How do the values underlying environmentally conscious research align with the values of  open science?</a:t>
            </a:r>
          </a:p>
          <a:p>
            <a:pPr lvl="1"/>
            <a:r>
              <a:rPr lang="it-IT" sz="2000"/>
              <a:t> What are opportunities for synergies? </a:t>
            </a:r>
          </a:p>
          <a:p>
            <a:pPr lvl="1"/>
            <a:r>
              <a:rPr lang="it-IT" sz="2000"/>
              <a:t>How can remaining tensions be addressed?</a:t>
            </a:r>
          </a:p>
          <a:p>
            <a:pPr marL="0" indent="0">
              <a:buNone/>
            </a:pPr>
            <a:endParaRPr lang="it-IT" sz="2000"/>
          </a:p>
          <a:p>
            <a:endParaRPr lang="it-IT" sz="2000"/>
          </a:p>
        </p:txBody>
      </p:sp>
    </p:spTree>
    <p:extLst>
      <p:ext uri="{BB962C8B-B14F-4D97-AF65-F5344CB8AC3E}">
        <p14:creationId xmlns:p14="http://schemas.microsoft.com/office/powerpoint/2010/main" val="3342723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475" y="1019244"/>
            <a:ext cx="5636172" cy="1325563"/>
          </a:xfrm>
        </p:spPr>
        <p:txBody>
          <a:bodyPr/>
          <a:lstStyle/>
          <a:p>
            <a:r>
              <a:rPr lang="it-IT" dirty="0" err="1"/>
              <a:t>Thanks</a:t>
            </a:r>
            <a:r>
              <a:rPr lang="it-IT" dirty="0"/>
              <a:t>!</a:t>
            </a:r>
          </a:p>
        </p:txBody>
      </p:sp>
      <p:pic>
        <p:nvPicPr>
          <p:cNvPr id="8" name="Picture 7"/>
          <p:cNvPicPr>
            <a:picLocks noChangeAspect="1"/>
          </p:cNvPicPr>
          <p:nvPr/>
        </p:nvPicPr>
        <p:blipFill>
          <a:blip r:embed="rId3"/>
          <a:stretch>
            <a:fillRect/>
          </a:stretch>
        </p:blipFill>
        <p:spPr>
          <a:xfrm>
            <a:off x="7804773" y="3734291"/>
            <a:ext cx="1891023" cy="1891023"/>
          </a:xfrm>
          <a:prstGeom prst="rect">
            <a:avLst/>
          </a:prstGeom>
        </p:spPr>
      </p:pic>
      <p:sp>
        <p:nvSpPr>
          <p:cNvPr id="9" name="TextBox 8"/>
          <p:cNvSpPr txBox="1"/>
          <p:nvPr/>
        </p:nvSpPr>
        <p:spPr>
          <a:xfrm>
            <a:off x="9575320" y="4004925"/>
            <a:ext cx="1366957" cy="1384995"/>
          </a:xfrm>
          <a:prstGeom prst="rect">
            <a:avLst/>
          </a:prstGeom>
          <a:noFill/>
        </p:spPr>
        <p:txBody>
          <a:bodyPr wrap="square" rtlCol="0">
            <a:spAutoFit/>
          </a:bodyPr>
          <a:lstStyle/>
          <a:p>
            <a:pPr defTabSz="457189"/>
            <a:r>
              <a:rPr lang="it-IT" sz="1200" dirty="0" err="1">
                <a:solidFill>
                  <a:srgbClr val="011E41"/>
                </a:solidFill>
                <a:latin typeface="Arial"/>
              </a:rPr>
              <a:t>Sign</a:t>
            </a:r>
            <a:r>
              <a:rPr lang="it-IT" sz="1200" dirty="0">
                <a:solidFill>
                  <a:srgbClr val="011E41"/>
                </a:solidFill>
                <a:latin typeface="Arial"/>
              </a:rPr>
              <a:t> up to </a:t>
            </a:r>
            <a:r>
              <a:rPr lang="it-IT" sz="1200" dirty="0" err="1">
                <a:solidFill>
                  <a:srgbClr val="011E41"/>
                </a:solidFill>
                <a:latin typeface="Arial"/>
              </a:rPr>
              <a:t>receive</a:t>
            </a:r>
            <a:r>
              <a:rPr lang="it-IT" sz="1200" dirty="0">
                <a:solidFill>
                  <a:srgbClr val="011E41"/>
                </a:solidFill>
                <a:latin typeface="Arial"/>
              </a:rPr>
              <a:t> news </a:t>
            </a:r>
            <a:r>
              <a:rPr lang="it-IT" sz="1200" dirty="0" err="1">
                <a:solidFill>
                  <a:srgbClr val="011E41"/>
                </a:solidFill>
                <a:latin typeface="Arial"/>
              </a:rPr>
              <a:t>at</a:t>
            </a:r>
            <a:r>
              <a:rPr lang="it-IT" sz="1200" dirty="0">
                <a:solidFill>
                  <a:srgbClr val="011E41"/>
                </a:solidFill>
                <a:latin typeface="Arial"/>
              </a:rPr>
              <a:t> the </a:t>
            </a:r>
            <a:r>
              <a:rPr lang="it-IT" sz="1200" dirty="0" err="1">
                <a:solidFill>
                  <a:srgbClr val="011E41"/>
                </a:solidFill>
                <a:latin typeface="Arial"/>
              </a:rPr>
              <a:t>intersection</a:t>
            </a:r>
            <a:r>
              <a:rPr lang="it-IT" sz="1200" dirty="0">
                <a:solidFill>
                  <a:srgbClr val="011E41"/>
                </a:solidFill>
                <a:latin typeface="Arial"/>
              </a:rPr>
              <a:t> of </a:t>
            </a:r>
            <a:r>
              <a:rPr lang="it-IT" sz="1200" dirty="0" err="1">
                <a:solidFill>
                  <a:srgbClr val="011E41"/>
                </a:solidFill>
                <a:latin typeface="Arial"/>
              </a:rPr>
              <a:t>digital</a:t>
            </a:r>
            <a:r>
              <a:rPr lang="it-IT" sz="1200" dirty="0">
                <a:solidFill>
                  <a:srgbClr val="011E41"/>
                </a:solidFill>
                <a:latin typeface="Arial"/>
              </a:rPr>
              <a:t>/AI, </a:t>
            </a:r>
            <a:r>
              <a:rPr lang="it-IT" sz="1200" dirty="0" err="1">
                <a:solidFill>
                  <a:srgbClr val="011E41"/>
                </a:solidFill>
                <a:latin typeface="Arial"/>
              </a:rPr>
              <a:t>health</a:t>
            </a:r>
            <a:r>
              <a:rPr lang="it-IT" sz="1200" dirty="0">
                <a:solidFill>
                  <a:srgbClr val="011E41"/>
                </a:solidFill>
                <a:latin typeface="Arial"/>
              </a:rPr>
              <a:t> and </a:t>
            </a:r>
            <a:r>
              <a:rPr lang="it-IT" sz="1200" dirty="0" err="1">
                <a:solidFill>
                  <a:srgbClr val="011E41"/>
                </a:solidFill>
                <a:latin typeface="Arial"/>
              </a:rPr>
              <a:t>envrionmental</a:t>
            </a:r>
            <a:r>
              <a:rPr lang="it-IT" sz="1200" dirty="0">
                <a:solidFill>
                  <a:srgbClr val="011E41"/>
                </a:solidFill>
                <a:latin typeface="Arial"/>
              </a:rPr>
              <a:t> Sustainability,  </a:t>
            </a:r>
          </a:p>
        </p:txBody>
      </p:sp>
      <p:pic>
        <p:nvPicPr>
          <p:cNvPr id="10" name="Picture 9"/>
          <p:cNvPicPr>
            <a:picLocks noChangeAspect="1"/>
          </p:cNvPicPr>
          <p:nvPr/>
        </p:nvPicPr>
        <p:blipFill rotWithShape="1">
          <a:blip r:embed="rId4"/>
          <a:srcRect l="-1167" t="15517" r="1"/>
          <a:stretch/>
        </p:blipFill>
        <p:spPr>
          <a:xfrm>
            <a:off x="74510" y="3661372"/>
            <a:ext cx="7273063" cy="2746165"/>
          </a:xfrm>
          <a:prstGeom prst="rect">
            <a:avLst/>
          </a:prstGeom>
        </p:spPr>
      </p:pic>
      <p:sp>
        <p:nvSpPr>
          <p:cNvPr id="12" name="Rectangle 11"/>
          <p:cNvSpPr/>
          <p:nvPr/>
        </p:nvSpPr>
        <p:spPr>
          <a:xfrm>
            <a:off x="76174" y="6407537"/>
            <a:ext cx="5097421" cy="369332"/>
          </a:xfrm>
          <a:prstGeom prst="rect">
            <a:avLst/>
          </a:prstGeom>
        </p:spPr>
        <p:txBody>
          <a:bodyPr wrap="none">
            <a:spAutoFit/>
          </a:bodyPr>
          <a:lstStyle/>
          <a:p>
            <a:pPr defTabSz="914377"/>
            <a:r>
              <a:rPr lang="it-IT" dirty="0">
                <a:solidFill>
                  <a:prstClr val="black"/>
                </a:solidFill>
                <a:latin typeface="Calibri" panose="020F0502020204030204"/>
              </a:rPr>
              <a:t>https://www.kcl.ac.uk/research/shade-research-hub</a:t>
            </a:r>
          </a:p>
        </p:txBody>
      </p:sp>
      <p:pic>
        <p:nvPicPr>
          <p:cNvPr id="13" name="Picture 12"/>
          <p:cNvPicPr>
            <a:picLocks noChangeAspect="1"/>
          </p:cNvPicPr>
          <p:nvPr/>
        </p:nvPicPr>
        <p:blipFill>
          <a:blip r:embed="rId5"/>
          <a:stretch>
            <a:fillRect/>
          </a:stretch>
        </p:blipFill>
        <p:spPr>
          <a:xfrm>
            <a:off x="2" y="261634"/>
            <a:ext cx="5496911" cy="3251940"/>
          </a:xfrm>
          <a:prstGeom prst="rect">
            <a:avLst/>
          </a:prstGeom>
        </p:spPr>
      </p:pic>
      <p:sp>
        <p:nvSpPr>
          <p:cNvPr id="14" name="Title 1"/>
          <p:cNvSpPr txBox="1">
            <a:spLocks/>
          </p:cNvSpPr>
          <p:nvPr/>
        </p:nvSpPr>
        <p:spPr>
          <a:xfrm>
            <a:off x="7620000" y="5669633"/>
            <a:ext cx="439332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r>
              <a:rPr lang="it-IT" sz="2400" dirty="0">
                <a:solidFill>
                  <a:prstClr val="black"/>
                </a:solidFill>
                <a:latin typeface="Calibri Light" panose="020F0302020204030204"/>
              </a:rPr>
              <a:t>Federica.lucivero@ethox.ox.ac.uk</a:t>
            </a:r>
          </a:p>
        </p:txBody>
      </p:sp>
    </p:spTree>
    <p:extLst>
      <p:ext uri="{BB962C8B-B14F-4D97-AF65-F5344CB8AC3E}">
        <p14:creationId xmlns:p14="http://schemas.microsoft.com/office/powerpoint/2010/main" val="326754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5D7C688-F03B-40A0-89F7-81462303318A}"/>
              </a:ext>
            </a:extLst>
          </p:cNvPr>
          <p:cNvSpPr>
            <a:spLocks noGrp="1"/>
          </p:cNvSpPr>
          <p:nvPr>
            <p:ph type="body" sz="quarter" idx="13"/>
          </p:nvPr>
        </p:nvSpPr>
        <p:spPr>
          <a:xfrm>
            <a:off x="2888915" y="4580877"/>
            <a:ext cx="8492456" cy="1526960"/>
          </a:xfrm>
        </p:spPr>
        <p:txBody>
          <a:bodyPr/>
          <a:lstStyle/>
          <a:p>
            <a:r>
              <a:rPr lang="en-GB" sz="2000" cap="none" dirty="0"/>
              <a:t>Dr Bregt Saenen</a:t>
            </a:r>
          </a:p>
          <a:p>
            <a:r>
              <a:rPr lang="en-GB" sz="2000" cap="none" dirty="0"/>
              <a:t>Senior Policy Officer</a:t>
            </a:r>
          </a:p>
          <a:p>
            <a:endParaRPr lang="en-GB" sz="2000" cap="none" dirty="0"/>
          </a:p>
          <a:p>
            <a:r>
              <a:rPr lang="en-GB" sz="1400" cap="none" dirty="0"/>
              <a:t>Open Research: Justice, Sustainability and Equality | 25 January 2024 | Manchester, UK</a:t>
            </a:r>
            <a:endParaRPr lang="en-BE" sz="1400" cap="none" dirty="0"/>
          </a:p>
        </p:txBody>
      </p:sp>
      <p:sp>
        <p:nvSpPr>
          <p:cNvPr id="4" name="Text Placeholder 3">
            <a:extLst>
              <a:ext uri="{FF2B5EF4-FFF2-40B4-BE49-F238E27FC236}">
                <a16:creationId xmlns:a16="http://schemas.microsoft.com/office/drawing/2014/main" id="{95749722-8CDF-4472-BE29-0EB1BF0E6F28}"/>
              </a:ext>
            </a:extLst>
          </p:cNvPr>
          <p:cNvSpPr>
            <a:spLocks noGrp="1"/>
          </p:cNvSpPr>
          <p:nvPr>
            <p:ph type="body" sz="quarter" idx="14"/>
          </p:nvPr>
        </p:nvSpPr>
        <p:spPr>
          <a:xfrm>
            <a:off x="2888247" y="3100521"/>
            <a:ext cx="8493125" cy="1129631"/>
          </a:xfrm>
        </p:spPr>
        <p:txBody>
          <a:bodyPr/>
          <a:lstStyle/>
          <a:p>
            <a:r>
              <a:rPr lang="en-GB" sz="4000" dirty="0"/>
              <a:t>Purpose, not process of Open Science</a:t>
            </a:r>
            <a:endParaRPr lang="en-BE" sz="4000" dirty="0"/>
          </a:p>
        </p:txBody>
      </p:sp>
    </p:spTree>
    <p:extLst>
      <p:ext uri="{BB962C8B-B14F-4D97-AF65-F5344CB8AC3E}">
        <p14:creationId xmlns:p14="http://schemas.microsoft.com/office/powerpoint/2010/main" val="20807883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of europe with many different colored icons&#10;&#10;Description automatically generated">
            <a:extLst>
              <a:ext uri="{FF2B5EF4-FFF2-40B4-BE49-F238E27FC236}">
                <a16:creationId xmlns:a16="http://schemas.microsoft.com/office/drawing/2014/main" id="{8B014BD8-81D9-C7EE-C5D7-B3723C028412}"/>
              </a:ext>
            </a:extLst>
          </p:cNvPr>
          <p:cNvPicPr>
            <a:picLocks noChangeAspect="1"/>
          </p:cNvPicPr>
          <p:nvPr/>
        </p:nvPicPr>
        <p:blipFill>
          <a:blip r:embed="rId3"/>
          <a:stretch>
            <a:fillRect/>
          </a:stretch>
        </p:blipFill>
        <p:spPr>
          <a:xfrm>
            <a:off x="162560" y="140823"/>
            <a:ext cx="9298381" cy="6576355"/>
          </a:xfrm>
          <a:prstGeom prst="rect">
            <a:avLst/>
          </a:prstGeom>
        </p:spPr>
      </p:pic>
      <p:pic>
        <p:nvPicPr>
          <p:cNvPr id="9" name="Picture 8" descr="A blue background with white text and black text&#10;&#10;Description automatically generated">
            <a:extLst>
              <a:ext uri="{FF2B5EF4-FFF2-40B4-BE49-F238E27FC236}">
                <a16:creationId xmlns:a16="http://schemas.microsoft.com/office/drawing/2014/main" id="{AEA1AE90-27DF-935B-7CE0-74596D6DB380}"/>
              </a:ext>
            </a:extLst>
          </p:cNvPr>
          <p:cNvPicPr>
            <a:picLocks noChangeAspect="1"/>
          </p:cNvPicPr>
          <p:nvPr/>
        </p:nvPicPr>
        <p:blipFill>
          <a:blip r:embed="rId4"/>
          <a:stretch>
            <a:fillRect/>
          </a:stretch>
        </p:blipFill>
        <p:spPr>
          <a:xfrm>
            <a:off x="9630251" y="2267505"/>
            <a:ext cx="2322991" cy="2322991"/>
          </a:xfrm>
          <a:prstGeom prst="rect">
            <a:avLst/>
          </a:prstGeom>
        </p:spPr>
      </p:pic>
      <p:pic>
        <p:nvPicPr>
          <p:cNvPr id="11" name="Picture 10" descr="A blue background with white text and a globe&#10;&#10;Description automatically generated">
            <a:extLst>
              <a:ext uri="{FF2B5EF4-FFF2-40B4-BE49-F238E27FC236}">
                <a16:creationId xmlns:a16="http://schemas.microsoft.com/office/drawing/2014/main" id="{DC897F5C-4A73-A037-1EB5-E84CA095FEBC}"/>
              </a:ext>
            </a:extLst>
          </p:cNvPr>
          <p:cNvPicPr>
            <a:picLocks noChangeAspect="1"/>
          </p:cNvPicPr>
          <p:nvPr/>
        </p:nvPicPr>
        <p:blipFill>
          <a:blip r:embed="rId5"/>
          <a:stretch>
            <a:fillRect/>
          </a:stretch>
        </p:blipFill>
        <p:spPr>
          <a:xfrm>
            <a:off x="9630251" y="140822"/>
            <a:ext cx="2322991" cy="2322991"/>
          </a:xfrm>
          <a:prstGeom prst="rect">
            <a:avLst/>
          </a:prstGeom>
        </p:spPr>
      </p:pic>
      <p:pic>
        <p:nvPicPr>
          <p:cNvPr id="13" name="Picture 12" descr="A blue and white text and a blue background&#10;&#10;Description automatically generated with medium confidence">
            <a:extLst>
              <a:ext uri="{FF2B5EF4-FFF2-40B4-BE49-F238E27FC236}">
                <a16:creationId xmlns:a16="http://schemas.microsoft.com/office/drawing/2014/main" id="{8FB70F2B-A343-D5DA-1833-35A52236EF2E}"/>
              </a:ext>
            </a:extLst>
          </p:cNvPr>
          <p:cNvPicPr>
            <a:picLocks noChangeAspect="1"/>
          </p:cNvPicPr>
          <p:nvPr/>
        </p:nvPicPr>
        <p:blipFill>
          <a:blip r:embed="rId6"/>
          <a:stretch>
            <a:fillRect/>
          </a:stretch>
        </p:blipFill>
        <p:spPr>
          <a:xfrm>
            <a:off x="9630251" y="4394190"/>
            <a:ext cx="2322991" cy="2322991"/>
          </a:xfrm>
          <a:prstGeom prst="rect">
            <a:avLst/>
          </a:prstGeom>
        </p:spPr>
      </p:pic>
    </p:spTree>
    <p:extLst>
      <p:ext uri="{BB962C8B-B14F-4D97-AF65-F5344CB8AC3E}">
        <p14:creationId xmlns:p14="http://schemas.microsoft.com/office/powerpoint/2010/main" val="689577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E6BAB-A9FD-4661-FB16-D1E7A567D2A3}"/>
            </a:ext>
          </a:extLst>
        </p:cNvPr>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265F4AC-D9F4-8E30-FF50-91FB876282A6}"/>
              </a:ext>
            </a:extLst>
          </p:cNvPr>
          <p:cNvCxnSpPr>
            <a:cxnSpLocks/>
          </p:cNvCxnSpPr>
          <p:nvPr/>
        </p:nvCxnSpPr>
        <p:spPr>
          <a:xfrm>
            <a:off x="961696" y="4453759"/>
            <a:ext cx="10428891" cy="0"/>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6CE37EB-FE46-589C-3A17-CEB17518E3BB}"/>
              </a:ext>
            </a:extLst>
          </p:cNvPr>
          <p:cNvCxnSpPr/>
          <p:nvPr/>
        </p:nvCxnSpPr>
        <p:spPr>
          <a:xfrm>
            <a:off x="1174531" y="3988677"/>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D62E915-6EF4-4EBB-D48D-B8F4C93B23E1}"/>
              </a:ext>
            </a:extLst>
          </p:cNvPr>
          <p:cNvSpPr txBox="1"/>
          <p:nvPr/>
        </p:nvSpPr>
        <p:spPr>
          <a:xfrm>
            <a:off x="324238" y="2996953"/>
            <a:ext cx="1923391" cy="861774"/>
          </a:xfrm>
          <a:prstGeom prst="rect">
            <a:avLst/>
          </a:prstGeom>
          <a:noFill/>
        </p:spPr>
        <p:txBody>
          <a:bodyPr wrap="square" lIns="91440" tIns="45720" rIns="91440" bIns="45720" rtlCol="0" anchor="t">
            <a:spAutoFit/>
          </a:bodyPr>
          <a:lstStyle/>
          <a:p>
            <a:r>
              <a:rPr lang="en-GB" b="1" dirty="0">
                <a:solidFill>
                  <a:srgbClr val="999999"/>
                </a:solidFill>
                <a:latin typeface="Open Sans" pitchFamily="2" charset="0"/>
                <a:ea typeface="Open Sans" pitchFamily="2" charset="0"/>
                <a:cs typeface="Open Sans" pitchFamily="2" charset="0"/>
              </a:rPr>
              <a:t>Open Research Kick-Off: 2023</a:t>
            </a:r>
          </a:p>
          <a:p>
            <a:r>
              <a:rPr lang="en-GB" sz="1400" i="1" dirty="0">
                <a:solidFill>
                  <a:srgbClr val="999999"/>
                </a:solidFill>
                <a:latin typeface="Open Sans"/>
                <a:ea typeface="Open Sans"/>
                <a:cs typeface="Open Sans"/>
              </a:rPr>
              <a:t>Today</a:t>
            </a:r>
            <a:endParaRPr lang="en-GB" sz="1400" i="1" dirty="0">
              <a:solidFill>
                <a:srgbClr val="999999"/>
              </a:solidFill>
              <a:latin typeface="Open Sans" pitchFamily="2" charset="0"/>
              <a:ea typeface="Open Sans" pitchFamily="2" charset="0"/>
              <a:cs typeface="Open Sans" pitchFamily="2" charset="0"/>
            </a:endParaRPr>
          </a:p>
        </p:txBody>
      </p:sp>
      <p:sp>
        <p:nvSpPr>
          <p:cNvPr id="14" name="TextBox 13">
            <a:extLst>
              <a:ext uri="{FF2B5EF4-FFF2-40B4-BE49-F238E27FC236}">
                <a16:creationId xmlns:a16="http://schemas.microsoft.com/office/drawing/2014/main" id="{58A61829-5C4F-4047-1446-3F9818EDAE1D}"/>
              </a:ext>
            </a:extLst>
          </p:cNvPr>
          <p:cNvSpPr txBox="1"/>
          <p:nvPr/>
        </p:nvSpPr>
        <p:spPr>
          <a:xfrm>
            <a:off x="243942" y="4454511"/>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October</a:t>
            </a:r>
          </a:p>
        </p:txBody>
      </p:sp>
      <p:sp>
        <p:nvSpPr>
          <p:cNvPr id="15" name="TextBox 14">
            <a:extLst>
              <a:ext uri="{FF2B5EF4-FFF2-40B4-BE49-F238E27FC236}">
                <a16:creationId xmlns:a16="http://schemas.microsoft.com/office/drawing/2014/main" id="{F9569A7A-7365-A472-9B6E-02C025A12A5E}"/>
              </a:ext>
            </a:extLst>
          </p:cNvPr>
          <p:cNvSpPr txBox="1"/>
          <p:nvPr/>
        </p:nvSpPr>
        <p:spPr>
          <a:xfrm>
            <a:off x="1746699" y="4473437"/>
            <a:ext cx="1375904"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November</a:t>
            </a:r>
          </a:p>
        </p:txBody>
      </p:sp>
      <p:sp>
        <p:nvSpPr>
          <p:cNvPr id="17" name="TextBox 16">
            <a:extLst>
              <a:ext uri="{FF2B5EF4-FFF2-40B4-BE49-F238E27FC236}">
                <a16:creationId xmlns:a16="http://schemas.microsoft.com/office/drawing/2014/main" id="{CFF670EF-EF9F-C6E7-6580-093E7CBE068A}"/>
              </a:ext>
            </a:extLst>
          </p:cNvPr>
          <p:cNvSpPr txBox="1"/>
          <p:nvPr/>
        </p:nvSpPr>
        <p:spPr>
          <a:xfrm>
            <a:off x="5322807" y="4453759"/>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January</a:t>
            </a:r>
          </a:p>
        </p:txBody>
      </p:sp>
      <p:sp>
        <p:nvSpPr>
          <p:cNvPr id="18" name="TextBox 17">
            <a:extLst>
              <a:ext uri="{FF2B5EF4-FFF2-40B4-BE49-F238E27FC236}">
                <a16:creationId xmlns:a16="http://schemas.microsoft.com/office/drawing/2014/main" id="{3D68B2E9-C642-DAA3-BC28-97A1CE43A49B}"/>
              </a:ext>
            </a:extLst>
          </p:cNvPr>
          <p:cNvSpPr txBox="1"/>
          <p:nvPr/>
        </p:nvSpPr>
        <p:spPr>
          <a:xfrm>
            <a:off x="6825565" y="4467117"/>
            <a:ext cx="1190025" cy="369332"/>
          </a:xfrm>
          <a:prstGeom prst="rect">
            <a:avLst/>
          </a:prstGeom>
          <a:noFill/>
        </p:spPr>
        <p:txBody>
          <a:bodyPr wrap="square">
            <a:spAutoFit/>
          </a:bodyPr>
          <a:lstStyle/>
          <a:p>
            <a:pPr algn="ctr"/>
            <a:r>
              <a:rPr lang="en-GB" dirty="0">
                <a:solidFill>
                  <a:srgbClr val="999999"/>
                </a:solidFill>
                <a:latin typeface="Open Sans" pitchFamily="2" charset="0"/>
                <a:ea typeface="Open Sans" pitchFamily="2" charset="0"/>
                <a:cs typeface="Open Sans" pitchFamily="2" charset="0"/>
              </a:rPr>
              <a:t>February</a:t>
            </a:r>
          </a:p>
        </p:txBody>
      </p:sp>
      <p:sp>
        <p:nvSpPr>
          <p:cNvPr id="19" name="TextBox 18">
            <a:extLst>
              <a:ext uri="{FF2B5EF4-FFF2-40B4-BE49-F238E27FC236}">
                <a16:creationId xmlns:a16="http://schemas.microsoft.com/office/drawing/2014/main" id="{E51EFA6C-CFB3-43C1-D94E-777878D3C4FF}"/>
              </a:ext>
            </a:extLst>
          </p:cNvPr>
          <p:cNvSpPr txBox="1"/>
          <p:nvPr/>
        </p:nvSpPr>
        <p:spPr>
          <a:xfrm>
            <a:off x="8427739" y="4467117"/>
            <a:ext cx="1090607" cy="369332"/>
          </a:xfrm>
          <a:prstGeom prst="rect">
            <a:avLst/>
          </a:prstGeom>
          <a:noFill/>
        </p:spPr>
        <p:txBody>
          <a:bodyPr wrap="square">
            <a:spAutoFit/>
          </a:bodyPr>
          <a:lstStyle/>
          <a:p>
            <a:pPr algn="ctr"/>
            <a:r>
              <a:rPr lang="en-GB" dirty="0">
                <a:solidFill>
                  <a:srgbClr val="999999"/>
                </a:solidFill>
                <a:latin typeface="Open Sans" pitchFamily="2" charset="0"/>
                <a:ea typeface="Open Sans" pitchFamily="2" charset="0"/>
                <a:cs typeface="Open Sans" pitchFamily="2" charset="0"/>
              </a:rPr>
              <a:t>March</a:t>
            </a:r>
          </a:p>
        </p:txBody>
      </p:sp>
      <p:sp>
        <p:nvSpPr>
          <p:cNvPr id="20" name="TextBox 19">
            <a:extLst>
              <a:ext uri="{FF2B5EF4-FFF2-40B4-BE49-F238E27FC236}">
                <a16:creationId xmlns:a16="http://schemas.microsoft.com/office/drawing/2014/main" id="{FE2BDBF6-E4AE-79F8-B1D5-C04808F6107D}"/>
              </a:ext>
            </a:extLst>
          </p:cNvPr>
          <p:cNvSpPr txBox="1"/>
          <p:nvPr/>
        </p:nvSpPr>
        <p:spPr>
          <a:xfrm>
            <a:off x="9930494" y="4502447"/>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April</a:t>
            </a:r>
          </a:p>
        </p:txBody>
      </p:sp>
      <p:pic>
        <p:nvPicPr>
          <p:cNvPr id="26" name="Picture 25" descr="A qr code with purple dots&#10;&#10;Description automatically generated">
            <a:extLst>
              <a:ext uri="{FF2B5EF4-FFF2-40B4-BE49-F238E27FC236}">
                <a16:creationId xmlns:a16="http://schemas.microsoft.com/office/drawing/2014/main" id="{C2B11F99-0D7F-FF9A-8372-5C8A833BF479}"/>
              </a:ext>
            </a:extLst>
          </p:cNvPr>
          <p:cNvPicPr>
            <a:picLocks noChangeAspect="1"/>
          </p:cNvPicPr>
          <p:nvPr/>
        </p:nvPicPr>
        <p:blipFill>
          <a:blip r:embed="rId3"/>
          <a:stretch>
            <a:fillRect/>
          </a:stretch>
        </p:blipFill>
        <p:spPr>
          <a:xfrm>
            <a:off x="10475797" y="1310569"/>
            <a:ext cx="1546412" cy="1546412"/>
          </a:xfrm>
          <a:prstGeom prst="rect">
            <a:avLst/>
          </a:prstGeom>
        </p:spPr>
      </p:pic>
      <p:sp>
        <p:nvSpPr>
          <p:cNvPr id="28" name="TextBox 27">
            <a:extLst>
              <a:ext uri="{FF2B5EF4-FFF2-40B4-BE49-F238E27FC236}">
                <a16:creationId xmlns:a16="http://schemas.microsoft.com/office/drawing/2014/main" id="{091E6495-0607-86EF-E587-7FA74854EEC9}"/>
              </a:ext>
            </a:extLst>
          </p:cNvPr>
          <p:cNvSpPr txBox="1"/>
          <p:nvPr/>
        </p:nvSpPr>
        <p:spPr>
          <a:xfrm>
            <a:off x="2788251" y="3020906"/>
            <a:ext cx="2634955" cy="830997"/>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br>
              <a:rPr lang="en-GB" sz="1600"/>
            </a:br>
            <a:r>
              <a:rPr lang="en-GB"/>
              <a:t>Culture and Change</a:t>
            </a:r>
          </a:p>
          <a:p>
            <a:r>
              <a:rPr lang="en-GB" sz="1400"/>
              <a:t>Thursday 30 November 2023</a:t>
            </a:r>
          </a:p>
        </p:txBody>
      </p:sp>
      <p:cxnSp>
        <p:nvCxnSpPr>
          <p:cNvPr id="29" name="Straight Connector 28">
            <a:extLst>
              <a:ext uri="{FF2B5EF4-FFF2-40B4-BE49-F238E27FC236}">
                <a16:creationId xmlns:a16="http://schemas.microsoft.com/office/drawing/2014/main" id="{14B10D35-7798-330E-2465-93B4441E1FEC}"/>
              </a:ext>
            </a:extLst>
          </p:cNvPr>
          <p:cNvCxnSpPr/>
          <p:nvPr/>
        </p:nvCxnSpPr>
        <p:spPr>
          <a:xfrm>
            <a:off x="3109463" y="4002033"/>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6A71A72F-5C77-9C29-979B-0A7980F4A6E9}"/>
              </a:ext>
            </a:extLst>
          </p:cNvPr>
          <p:cNvSpPr txBox="1"/>
          <p:nvPr/>
        </p:nvSpPr>
        <p:spPr>
          <a:xfrm>
            <a:off x="5521378" y="5013322"/>
            <a:ext cx="2492495" cy="1384995"/>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dirty="0"/>
              <a:t>Open Research:</a:t>
            </a:r>
          </a:p>
          <a:p>
            <a:r>
              <a:rPr lang="en-GB" dirty="0"/>
              <a:t>Justice, Sustainability and Equality</a:t>
            </a:r>
          </a:p>
          <a:p>
            <a:r>
              <a:rPr lang="en-GB" sz="1400" dirty="0"/>
              <a:t>Thursday, 25 January 2024</a:t>
            </a:r>
          </a:p>
          <a:p>
            <a:endParaRPr lang="en-GB" dirty="0"/>
          </a:p>
        </p:txBody>
      </p:sp>
      <p:sp>
        <p:nvSpPr>
          <p:cNvPr id="31" name="TextBox 30">
            <a:extLst>
              <a:ext uri="{FF2B5EF4-FFF2-40B4-BE49-F238E27FC236}">
                <a16:creationId xmlns:a16="http://schemas.microsoft.com/office/drawing/2014/main" id="{DA9FE028-1FE8-ADD0-07AB-A5D231066E3D}"/>
              </a:ext>
            </a:extLst>
          </p:cNvPr>
          <p:cNvSpPr txBox="1"/>
          <p:nvPr/>
        </p:nvSpPr>
        <p:spPr>
          <a:xfrm>
            <a:off x="7172837" y="2780930"/>
            <a:ext cx="2510945" cy="1107996"/>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dirty="0"/>
              <a:t>Open Research:</a:t>
            </a:r>
            <a:br>
              <a:rPr lang="en-GB" sz="1600" dirty="0"/>
            </a:br>
            <a:r>
              <a:rPr lang="en-GB" dirty="0"/>
              <a:t>Sharing and Collaboration</a:t>
            </a:r>
            <a:br>
              <a:rPr lang="en-GB" dirty="0"/>
            </a:br>
            <a:r>
              <a:rPr lang="en-GB" sz="1400" dirty="0"/>
              <a:t>Thursday, 29 February 2024</a:t>
            </a:r>
          </a:p>
        </p:txBody>
      </p:sp>
      <p:sp>
        <p:nvSpPr>
          <p:cNvPr id="32" name="TextBox 31">
            <a:extLst>
              <a:ext uri="{FF2B5EF4-FFF2-40B4-BE49-F238E27FC236}">
                <a16:creationId xmlns:a16="http://schemas.microsoft.com/office/drawing/2014/main" id="{CC4F830A-BB77-EB0C-F8EF-147D38F5545F}"/>
              </a:ext>
            </a:extLst>
          </p:cNvPr>
          <p:cNvSpPr txBox="1"/>
          <p:nvPr/>
        </p:nvSpPr>
        <p:spPr>
          <a:xfrm>
            <a:off x="8857557" y="5013177"/>
            <a:ext cx="2492495" cy="1107996"/>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dirty="0"/>
              <a:t>Open Research: </a:t>
            </a:r>
            <a:r>
              <a:rPr lang="en-GB" dirty="0"/>
              <a:t>Excellence and Funding</a:t>
            </a:r>
          </a:p>
          <a:p>
            <a:r>
              <a:rPr lang="en-GB" sz="1400" dirty="0"/>
              <a:t>Thursday, 21 March 2024</a:t>
            </a:r>
          </a:p>
        </p:txBody>
      </p:sp>
      <p:sp>
        <p:nvSpPr>
          <p:cNvPr id="33" name="TextBox 32">
            <a:extLst>
              <a:ext uri="{FF2B5EF4-FFF2-40B4-BE49-F238E27FC236}">
                <a16:creationId xmlns:a16="http://schemas.microsoft.com/office/drawing/2014/main" id="{4226D9FE-3EA1-EC99-9948-3339BB8D26BD}"/>
              </a:ext>
            </a:extLst>
          </p:cNvPr>
          <p:cNvSpPr txBox="1"/>
          <p:nvPr/>
        </p:nvSpPr>
        <p:spPr>
          <a:xfrm>
            <a:off x="3534752" y="4473437"/>
            <a:ext cx="1375904"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December</a:t>
            </a:r>
          </a:p>
        </p:txBody>
      </p:sp>
      <p:cxnSp>
        <p:nvCxnSpPr>
          <p:cNvPr id="34" name="Straight Connector 33">
            <a:extLst>
              <a:ext uri="{FF2B5EF4-FFF2-40B4-BE49-F238E27FC236}">
                <a16:creationId xmlns:a16="http://schemas.microsoft.com/office/drawing/2014/main" id="{00A999DD-3075-D028-9BBE-222D4DB45703}"/>
              </a:ext>
            </a:extLst>
          </p:cNvPr>
          <p:cNvCxnSpPr/>
          <p:nvPr/>
        </p:nvCxnSpPr>
        <p:spPr>
          <a:xfrm>
            <a:off x="6469117" y="4453760"/>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131A53E-B88E-1422-9B06-FB62ED183383}"/>
              </a:ext>
            </a:extLst>
          </p:cNvPr>
          <p:cNvCxnSpPr/>
          <p:nvPr/>
        </p:nvCxnSpPr>
        <p:spPr>
          <a:xfrm>
            <a:off x="7919544" y="3988677"/>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CE807FA-8F59-9490-3612-0CC09E90F2CE}"/>
              </a:ext>
            </a:extLst>
          </p:cNvPr>
          <p:cNvCxnSpPr/>
          <p:nvPr/>
        </p:nvCxnSpPr>
        <p:spPr>
          <a:xfrm>
            <a:off x="9372599" y="4467117"/>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81AA505-2925-9053-A3A3-1EF2E7A65940}"/>
              </a:ext>
            </a:extLst>
          </p:cNvPr>
          <p:cNvCxnSpPr/>
          <p:nvPr/>
        </p:nvCxnSpPr>
        <p:spPr>
          <a:xfrm>
            <a:off x="11021100" y="3988677"/>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312178B-018E-6595-E427-0B7AB61BCBE6}"/>
              </a:ext>
            </a:extLst>
          </p:cNvPr>
          <p:cNvSpPr txBox="1"/>
          <p:nvPr/>
        </p:nvSpPr>
        <p:spPr>
          <a:xfrm>
            <a:off x="10025203" y="3094278"/>
            <a:ext cx="1923392" cy="861774"/>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pPr algn="r"/>
            <a:r>
              <a:rPr lang="en-GB" b="1" i="1" dirty="0">
                <a:solidFill>
                  <a:srgbClr val="999999"/>
                </a:solidFill>
              </a:rPr>
              <a:t>Open Research: Conference</a:t>
            </a:r>
          </a:p>
          <a:p>
            <a:pPr algn="r"/>
            <a:r>
              <a:rPr lang="en-GB" sz="1400" i="1" dirty="0">
                <a:solidFill>
                  <a:srgbClr val="999999"/>
                </a:solidFill>
              </a:rPr>
              <a:t>24</a:t>
            </a:r>
            <a:r>
              <a:rPr lang="en-GB" sz="1400" i="1" baseline="30000" dirty="0">
                <a:solidFill>
                  <a:srgbClr val="999999"/>
                </a:solidFill>
              </a:rPr>
              <a:t>th</a:t>
            </a:r>
            <a:r>
              <a:rPr lang="en-GB" sz="1400" i="1" dirty="0">
                <a:solidFill>
                  <a:srgbClr val="999999"/>
                </a:solidFill>
              </a:rPr>
              <a:t> April 2024</a:t>
            </a:r>
          </a:p>
        </p:txBody>
      </p:sp>
      <p:sp>
        <p:nvSpPr>
          <p:cNvPr id="2" name="Oval 1">
            <a:extLst>
              <a:ext uri="{FF2B5EF4-FFF2-40B4-BE49-F238E27FC236}">
                <a16:creationId xmlns:a16="http://schemas.microsoft.com/office/drawing/2014/main" id="{644CEF44-5807-4788-638A-8E2073AFDC62}"/>
              </a:ext>
            </a:extLst>
          </p:cNvPr>
          <p:cNvSpPr/>
          <p:nvPr/>
        </p:nvSpPr>
        <p:spPr>
          <a:xfrm>
            <a:off x="4821018" y="4908165"/>
            <a:ext cx="3478629" cy="1473163"/>
          </a:xfrm>
          <a:prstGeom prst="ellipse">
            <a:avLst/>
          </a:prstGeom>
          <a:noFill/>
          <a:ln w="762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4" descr="University logo | University brand | StaffNet | The ...">
            <a:extLst>
              <a:ext uri="{FF2B5EF4-FFF2-40B4-BE49-F238E27FC236}">
                <a16:creationId xmlns:a16="http://schemas.microsoft.com/office/drawing/2014/main" id="{024D0396-A0FF-6B02-81CB-CD850D3B7E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661D988-AA51-3E75-C8F9-4CD65DE75442}"/>
              </a:ext>
            </a:extLst>
          </p:cNvPr>
          <p:cNvSpPr txBox="1"/>
          <p:nvPr/>
        </p:nvSpPr>
        <p:spPr>
          <a:xfrm>
            <a:off x="2434651" y="503929"/>
            <a:ext cx="6721712" cy="523220"/>
          </a:xfrm>
          <a:prstGeom prst="rect">
            <a:avLst/>
          </a:prstGeom>
          <a:noFill/>
        </p:spPr>
        <p:txBody>
          <a:bodyPr wrap="none" rtlCol="0">
            <a:spAutoFit/>
          </a:bodyPr>
          <a:lstStyle/>
          <a:p>
            <a:r>
              <a:rPr lang="en-US" sz="2800" b="1" dirty="0">
                <a:solidFill>
                  <a:srgbClr val="7030A0"/>
                </a:solidFill>
                <a:latin typeface="Open Sans" panose="020B0606030504020204" pitchFamily="34" charset="0"/>
                <a:ea typeface="Open Sans" panose="020B0606030504020204" pitchFamily="34" charset="0"/>
                <a:cs typeface="Open Sans" panose="020B0606030504020204" pitchFamily="34" charset="0"/>
              </a:rPr>
              <a:t> OPENING UP RESEARCH Event Series</a:t>
            </a:r>
            <a:endParaRPr lang="en-US" sz="2800" b="1" dirty="0">
              <a:solidFill>
                <a:srgbClr val="7030A0"/>
              </a:solidFill>
            </a:endParaRPr>
          </a:p>
        </p:txBody>
      </p:sp>
    </p:spTree>
    <p:extLst>
      <p:ext uri="{BB962C8B-B14F-4D97-AF65-F5344CB8AC3E}">
        <p14:creationId xmlns:p14="http://schemas.microsoft.com/office/powerpoint/2010/main" val="34869050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00004-C05A-1FA1-4C38-0E230D4AB37B}"/>
              </a:ext>
            </a:extLst>
          </p:cNvPr>
          <p:cNvSpPr>
            <a:spLocks noGrp="1"/>
          </p:cNvSpPr>
          <p:nvPr>
            <p:ph type="title"/>
          </p:nvPr>
        </p:nvSpPr>
        <p:spPr/>
        <p:txBody>
          <a:bodyPr/>
          <a:lstStyle/>
          <a:p>
            <a:r>
              <a:rPr lang="en-GB"/>
              <a:t>It’s about purpose, not process</a:t>
            </a:r>
            <a:endParaRPr lang="en-BE"/>
          </a:p>
        </p:txBody>
      </p:sp>
      <p:sp>
        <p:nvSpPr>
          <p:cNvPr id="3" name="Content Placeholder 2">
            <a:extLst>
              <a:ext uri="{FF2B5EF4-FFF2-40B4-BE49-F238E27FC236}">
                <a16:creationId xmlns:a16="http://schemas.microsoft.com/office/drawing/2014/main" id="{31856080-3E4C-FE83-E217-0F9C1BBE3288}"/>
              </a:ext>
            </a:extLst>
          </p:cNvPr>
          <p:cNvSpPr>
            <a:spLocks noGrp="1"/>
          </p:cNvSpPr>
          <p:nvPr>
            <p:ph idx="1"/>
          </p:nvPr>
        </p:nvSpPr>
        <p:spPr/>
        <p:txBody>
          <a:bodyPr/>
          <a:lstStyle/>
          <a:p>
            <a:r>
              <a:rPr lang="en-GB"/>
              <a:t>Equitable open science</a:t>
            </a:r>
          </a:p>
          <a:p>
            <a:r>
              <a:rPr lang="en-GB"/>
              <a:t>Research assessment reform</a:t>
            </a:r>
          </a:p>
          <a:p>
            <a:pPr marL="0" indent="0">
              <a:buNone/>
            </a:pPr>
            <a:r>
              <a:rPr lang="en-GB"/>
              <a:t>… are a </a:t>
            </a:r>
            <a:r>
              <a:rPr lang="en-GB" b="1"/>
              <a:t>means to an end</a:t>
            </a:r>
            <a:r>
              <a:rPr lang="en-GB"/>
              <a:t>, rather than being the goal in and of themselves</a:t>
            </a:r>
          </a:p>
          <a:p>
            <a:pPr marL="0" indent="0">
              <a:buNone/>
            </a:pPr>
            <a:endParaRPr lang="en-GB"/>
          </a:p>
          <a:p>
            <a:r>
              <a:rPr lang="en-GB"/>
              <a:t>Policy and public sector nexus</a:t>
            </a:r>
          </a:p>
          <a:p>
            <a:r>
              <a:rPr lang="en-GB"/>
              <a:t>Global outlook</a:t>
            </a:r>
          </a:p>
          <a:p>
            <a:pPr marL="0" indent="0">
              <a:buNone/>
            </a:pPr>
            <a:r>
              <a:rPr lang="en-GB"/>
              <a:t>… are </a:t>
            </a:r>
            <a:r>
              <a:rPr lang="en-GB" b="1"/>
              <a:t>key context factors</a:t>
            </a:r>
            <a:endParaRPr lang="en-BE" b="1"/>
          </a:p>
        </p:txBody>
      </p:sp>
    </p:spTree>
    <p:extLst>
      <p:ext uri="{BB962C8B-B14F-4D97-AF65-F5344CB8AC3E}">
        <p14:creationId xmlns:p14="http://schemas.microsoft.com/office/powerpoint/2010/main" val="23053895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blue and white cover with white flowers&#10;&#10;Description automatically generated">
            <a:extLst>
              <a:ext uri="{FF2B5EF4-FFF2-40B4-BE49-F238E27FC236}">
                <a16:creationId xmlns:a16="http://schemas.microsoft.com/office/drawing/2014/main" id="{340F6376-43A2-A585-953C-A75CF22F77EE}"/>
              </a:ext>
            </a:extLst>
          </p:cNvPr>
          <p:cNvPicPr>
            <a:picLocks noGrp="1" noChangeAspect="1"/>
          </p:cNvPicPr>
          <p:nvPr>
            <p:ph idx="1"/>
          </p:nvPr>
        </p:nvPicPr>
        <p:blipFill>
          <a:blip r:embed="rId2"/>
          <a:stretch>
            <a:fillRect/>
          </a:stretch>
        </p:blipFill>
        <p:spPr>
          <a:xfrm>
            <a:off x="7124979" y="1486693"/>
            <a:ext cx="3400704" cy="4837907"/>
          </a:xfrm>
        </p:spPr>
      </p:pic>
      <p:sp>
        <p:nvSpPr>
          <p:cNvPr id="2" name="Title 1">
            <a:extLst>
              <a:ext uri="{FF2B5EF4-FFF2-40B4-BE49-F238E27FC236}">
                <a16:creationId xmlns:a16="http://schemas.microsoft.com/office/drawing/2014/main" id="{1E85B429-E43B-D6DD-DD99-7B742A3296FA}"/>
              </a:ext>
            </a:extLst>
          </p:cNvPr>
          <p:cNvSpPr>
            <a:spLocks noGrp="1"/>
          </p:cNvSpPr>
          <p:nvPr>
            <p:ph type="title"/>
          </p:nvPr>
        </p:nvSpPr>
        <p:spPr/>
        <p:txBody>
          <a:bodyPr/>
          <a:lstStyle/>
          <a:p>
            <a:r>
              <a:rPr lang="en-GB" dirty="0"/>
              <a:t>What is Equitable open science?</a:t>
            </a:r>
            <a:endParaRPr lang="en-BE" dirty="0"/>
          </a:p>
        </p:txBody>
      </p:sp>
      <p:pic>
        <p:nvPicPr>
          <p:cNvPr id="6" name="Picture 5">
            <a:hlinkClick r:id="rId3"/>
            <a:extLst>
              <a:ext uri="{FF2B5EF4-FFF2-40B4-BE49-F238E27FC236}">
                <a16:creationId xmlns:a16="http://schemas.microsoft.com/office/drawing/2014/main" id="{62C33996-368D-3DDB-761A-1B1D3A5E9925}"/>
              </a:ext>
            </a:extLst>
          </p:cNvPr>
          <p:cNvPicPr>
            <a:picLocks noChangeAspect="1"/>
          </p:cNvPicPr>
          <p:nvPr/>
        </p:nvPicPr>
        <p:blipFill>
          <a:blip r:embed="rId4"/>
          <a:stretch>
            <a:fillRect/>
          </a:stretch>
        </p:blipFill>
        <p:spPr>
          <a:xfrm>
            <a:off x="9201241" y="5725559"/>
            <a:ext cx="1752600" cy="190500"/>
          </a:xfrm>
          <a:prstGeom prst="rect">
            <a:avLst/>
          </a:prstGeom>
        </p:spPr>
      </p:pic>
      <p:sp>
        <p:nvSpPr>
          <p:cNvPr id="7" name="Content Placeholder 2">
            <a:extLst>
              <a:ext uri="{FF2B5EF4-FFF2-40B4-BE49-F238E27FC236}">
                <a16:creationId xmlns:a16="http://schemas.microsoft.com/office/drawing/2014/main" id="{871F6958-DFBF-85A2-6D53-CEF57A06A2DC}"/>
              </a:ext>
            </a:extLst>
          </p:cNvPr>
          <p:cNvSpPr txBox="1">
            <a:spLocks/>
          </p:cNvSpPr>
          <p:nvPr/>
        </p:nvSpPr>
        <p:spPr>
          <a:xfrm>
            <a:off x="810000" y="1892300"/>
            <a:ext cx="5762251" cy="4245701"/>
          </a:xfrm>
          <a:prstGeom prst="rect">
            <a:avLst/>
          </a:prstGeom>
        </p:spPr>
        <p:txBody>
          <a:bodyPr>
            <a:norm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defTabSz="457189">
              <a:buNone/>
            </a:pPr>
            <a:r>
              <a:rPr lang="en-GB" sz="2000">
                <a:solidFill>
                  <a:srgbClr val="000000"/>
                </a:solidFill>
              </a:rPr>
              <a:t>Science Europe is dedicated to promoting </a:t>
            </a:r>
            <a:r>
              <a:rPr lang="en-GB" sz="2000" b="1">
                <a:solidFill>
                  <a:srgbClr val="000000"/>
                </a:solidFill>
              </a:rPr>
              <a:t>open science as an integral component of an effective research system</a:t>
            </a:r>
            <a:r>
              <a:rPr lang="en-GB" sz="2000">
                <a:solidFill>
                  <a:srgbClr val="000000"/>
                </a:solidFill>
              </a:rPr>
              <a:t>. This objective is part our collective responsibility to shape the future of research within Europe and beyond.</a:t>
            </a:r>
          </a:p>
          <a:p>
            <a:pPr marL="342891" indent="-342891" defTabSz="457189"/>
            <a:r>
              <a:rPr lang="en-GB" sz="2000" b="1">
                <a:solidFill>
                  <a:srgbClr val="000000"/>
                </a:solidFill>
              </a:rPr>
              <a:t>Open and seamless collaboration </a:t>
            </a:r>
            <a:r>
              <a:rPr lang="en-GB" sz="2000">
                <a:solidFill>
                  <a:srgbClr val="000000"/>
                </a:solidFill>
              </a:rPr>
              <a:t>between actors involved in the research process – ensure </a:t>
            </a:r>
            <a:r>
              <a:rPr lang="en-GB" sz="2000" b="1">
                <a:solidFill>
                  <a:srgbClr val="000000"/>
                </a:solidFill>
              </a:rPr>
              <a:t>all research communities </a:t>
            </a:r>
            <a:r>
              <a:rPr lang="en-GB" sz="2000">
                <a:solidFill>
                  <a:srgbClr val="000000"/>
                </a:solidFill>
              </a:rPr>
              <a:t>can take part</a:t>
            </a:r>
          </a:p>
          <a:p>
            <a:pPr marL="342891" indent="-342891" defTabSz="457189"/>
            <a:r>
              <a:rPr lang="en-GB" sz="2000" b="1">
                <a:solidFill>
                  <a:srgbClr val="000000"/>
                </a:solidFill>
              </a:rPr>
              <a:t>Meaningful involvement </a:t>
            </a:r>
            <a:r>
              <a:rPr lang="en-GB" sz="2000">
                <a:solidFill>
                  <a:srgbClr val="000000"/>
                </a:solidFill>
              </a:rPr>
              <a:t>of societal actors whenever relevant in the research process –ensure </a:t>
            </a:r>
            <a:r>
              <a:rPr lang="en-GB" sz="2000" b="1">
                <a:solidFill>
                  <a:srgbClr val="000000"/>
                </a:solidFill>
              </a:rPr>
              <a:t>all segments of society </a:t>
            </a:r>
            <a:r>
              <a:rPr lang="en-GB" sz="2000">
                <a:solidFill>
                  <a:srgbClr val="000000"/>
                </a:solidFill>
              </a:rPr>
              <a:t>can benefit</a:t>
            </a:r>
          </a:p>
        </p:txBody>
      </p:sp>
    </p:spTree>
    <p:extLst>
      <p:ext uri="{BB962C8B-B14F-4D97-AF65-F5344CB8AC3E}">
        <p14:creationId xmlns:p14="http://schemas.microsoft.com/office/powerpoint/2010/main" val="3678999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8C20-410E-5444-8A51-12B81F68B9D6}"/>
              </a:ext>
            </a:extLst>
          </p:cNvPr>
          <p:cNvSpPr>
            <a:spLocks noGrp="1"/>
          </p:cNvSpPr>
          <p:nvPr>
            <p:ph type="title"/>
          </p:nvPr>
        </p:nvSpPr>
        <p:spPr/>
        <p:txBody>
          <a:bodyPr/>
          <a:lstStyle/>
          <a:p>
            <a:r>
              <a:rPr lang="en-GB" dirty="0"/>
              <a:t>‘diamond’ Open Access</a:t>
            </a:r>
            <a:endParaRPr lang="en-BE" dirty="0"/>
          </a:p>
        </p:txBody>
      </p:sp>
      <p:sp>
        <p:nvSpPr>
          <p:cNvPr id="3" name="Content Placeholder 2">
            <a:extLst>
              <a:ext uri="{FF2B5EF4-FFF2-40B4-BE49-F238E27FC236}">
                <a16:creationId xmlns:a16="http://schemas.microsoft.com/office/drawing/2014/main" id="{9EB47327-20A0-1D50-D298-444AB2542AAF}"/>
              </a:ext>
            </a:extLst>
          </p:cNvPr>
          <p:cNvSpPr>
            <a:spLocks noGrp="1"/>
          </p:cNvSpPr>
          <p:nvPr>
            <p:ph idx="1"/>
          </p:nvPr>
        </p:nvSpPr>
        <p:spPr/>
        <p:txBody>
          <a:bodyPr/>
          <a:lstStyle/>
          <a:p>
            <a:r>
              <a:rPr lang="en-GB" dirty="0"/>
              <a:t>‘Diamond’ Open Access (OA) is a scholarly communication model in which </a:t>
            </a:r>
            <a:r>
              <a:rPr lang="en-GB" b="1" dirty="0"/>
              <a:t>research outputs are openly available, without charging fees to either authors or readers</a:t>
            </a:r>
            <a:r>
              <a:rPr lang="en-GB" dirty="0"/>
              <a:t>. In this model, all </a:t>
            </a:r>
            <a:r>
              <a:rPr lang="en-GB" b="1" dirty="0"/>
              <a:t>content-related elements are led and owned by scholarly communities</a:t>
            </a:r>
            <a:r>
              <a:rPr lang="en-GB" dirty="0"/>
              <a:t>.</a:t>
            </a:r>
          </a:p>
          <a:p>
            <a:r>
              <a:rPr lang="en-GB" dirty="0">
                <a:latin typeface="Open Sans" panose="020B0606030504020204" pitchFamily="34" charset="0"/>
                <a:ea typeface="Open Sans" panose="020B0606030504020204" pitchFamily="34" charset="0"/>
                <a:cs typeface="Open Sans" panose="020B0606030504020204" pitchFamily="34" charset="0"/>
              </a:rPr>
              <a:t>The landmark </a:t>
            </a:r>
            <a:r>
              <a:rPr lang="en-GB" b="1" dirty="0">
                <a:latin typeface="Open Sans" panose="020B0606030504020204" pitchFamily="34" charset="0"/>
                <a:ea typeface="Open Sans" panose="020B0606030504020204" pitchFamily="34" charset="0"/>
                <a:cs typeface="Open Sans" panose="020B0606030504020204" pitchFamily="34" charset="0"/>
              </a:rPr>
              <a:t>study on diamond OA journals </a:t>
            </a:r>
            <a:r>
              <a:rPr lang="en-GB" dirty="0">
                <a:latin typeface="Open Sans" panose="020B0606030504020204" pitchFamily="34" charset="0"/>
                <a:ea typeface="Open Sans" panose="020B0606030504020204" pitchFamily="34" charset="0"/>
                <a:cs typeface="Open Sans" panose="020B0606030504020204" pitchFamily="34" charset="0"/>
              </a:rPr>
              <a:t>(2021) uncovered the vast size and scope of the Diamond OA publication ecosystem, and set in motion public sector engagement in and political support for diamond open access.</a:t>
            </a:r>
            <a:endParaRPr lang="en-GB" dirty="0"/>
          </a:p>
          <a:p>
            <a:r>
              <a:rPr lang="en-GB" dirty="0"/>
              <a:t>The ‘Action Plan for Diamond OA’ (2022) aims to </a:t>
            </a:r>
            <a:r>
              <a:rPr lang="en-GB" b="1" dirty="0"/>
              <a:t>substantially increase the capacity of Diamond journals to provide innovative, valid, reliable, and accessible publishing services</a:t>
            </a:r>
            <a:r>
              <a:rPr lang="en-GB" dirty="0"/>
              <a:t>. It is the next step in the collective process to strengthen Diamond OA.</a:t>
            </a:r>
          </a:p>
        </p:txBody>
      </p:sp>
      <p:pic>
        <p:nvPicPr>
          <p:cNvPr id="4" name="Picture 3" descr="A picture containing text, businesscard, accessory&#10;&#10;Description automatically generated">
            <a:extLst>
              <a:ext uri="{FF2B5EF4-FFF2-40B4-BE49-F238E27FC236}">
                <a16:creationId xmlns:a16="http://schemas.microsoft.com/office/drawing/2014/main" id="{FE3FE089-76E3-1A4B-A93A-D5BA3B81E38C}"/>
              </a:ext>
            </a:extLst>
          </p:cNvPr>
          <p:cNvPicPr>
            <a:picLocks noChangeAspect="1"/>
          </p:cNvPicPr>
          <p:nvPr/>
        </p:nvPicPr>
        <p:blipFill rotWithShape="1">
          <a:blip r:embed="rId2">
            <a:extLst>
              <a:ext uri="{28A0092B-C50C-407E-A947-70E740481C1C}">
                <a14:useLocalDpi xmlns:a14="http://schemas.microsoft.com/office/drawing/2010/main" val="0"/>
              </a:ext>
            </a:extLst>
          </a:blip>
          <a:srcRect l="16482" t="15516" r="18865" b="17441"/>
          <a:stretch/>
        </p:blipFill>
        <p:spPr>
          <a:xfrm>
            <a:off x="4836973" y="4693437"/>
            <a:ext cx="2518051" cy="1958351"/>
          </a:xfrm>
          <a:prstGeom prst="rect">
            <a:avLst/>
          </a:prstGeom>
        </p:spPr>
      </p:pic>
      <p:pic>
        <p:nvPicPr>
          <p:cNvPr id="5" name="Picture 4" descr="A purple and green cover&#10;&#10;Description automatically generated">
            <a:extLst>
              <a:ext uri="{FF2B5EF4-FFF2-40B4-BE49-F238E27FC236}">
                <a16:creationId xmlns:a16="http://schemas.microsoft.com/office/drawing/2014/main" id="{3FE22400-2741-D153-0AA5-0E638B0E1C5B}"/>
              </a:ext>
            </a:extLst>
          </p:cNvPr>
          <p:cNvPicPr>
            <a:picLocks noChangeAspect="1"/>
          </p:cNvPicPr>
          <p:nvPr/>
        </p:nvPicPr>
        <p:blipFill>
          <a:blip r:embed="rId3">
            <a:alphaModFix/>
          </a:blip>
          <a:stretch>
            <a:fillRect/>
          </a:stretch>
        </p:blipFill>
        <p:spPr>
          <a:xfrm>
            <a:off x="8707078" y="4693437"/>
            <a:ext cx="1314156" cy="1958351"/>
          </a:xfrm>
          <a:prstGeom prst="rect">
            <a:avLst/>
          </a:prstGeom>
        </p:spPr>
      </p:pic>
      <p:pic>
        <p:nvPicPr>
          <p:cNvPr id="7" name="Picture 6">
            <a:hlinkClick r:id="rId4"/>
            <a:extLst>
              <a:ext uri="{FF2B5EF4-FFF2-40B4-BE49-F238E27FC236}">
                <a16:creationId xmlns:a16="http://schemas.microsoft.com/office/drawing/2014/main" id="{1F5E2D35-92B1-B503-6152-A02C61D9D59F}"/>
              </a:ext>
            </a:extLst>
          </p:cNvPr>
          <p:cNvPicPr>
            <a:picLocks noChangeAspect="1"/>
          </p:cNvPicPr>
          <p:nvPr/>
        </p:nvPicPr>
        <p:blipFill>
          <a:blip r:embed="rId5"/>
          <a:stretch>
            <a:fillRect/>
          </a:stretch>
        </p:blipFill>
        <p:spPr>
          <a:xfrm>
            <a:off x="9144933" y="6064793"/>
            <a:ext cx="1752600" cy="190500"/>
          </a:xfrm>
          <a:prstGeom prst="rect">
            <a:avLst/>
          </a:prstGeom>
        </p:spPr>
      </p:pic>
      <p:pic>
        <p:nvPicPr>
          <p:cNvPr id="9" name="Picture 8">
            <a:hlinkClick r:id="rId6"/>
            <a:extLst>
              <a:ext uri="{FF2B5EF4-FFF2-40B4-BE49-F238E27FC236}">
                <a16:creationId xmlns:a16="http://schemas.microsoft.com/office/drawing/2014/main" id="{962262C1-1FEE-6650-EC03-705B060F0A82}"/>
              </a:ext>
            </a:extLst>
          </p:cNvPr>
          <p:cNvPicPr>
            <a:picLocks noChangeAspect="1"/>
          </p:cNvPicPr>
          <p:nvPr/>
        </p:nvPicPr>
        <p:blipFill>
          <a:blip r:embed="rId7"/>
          <a:stretch>
            <a:fillRect/>
          </a:stretch>
        </p:blipFill>
        <p:spPr>
          <a:xfrm>
            <a:off x="6478724" y="6064793"/>
            <a:ext cx="1752600" cy="190500"/>
          </a:xfrm>
          <a:prstGeom prst="rect">
            <a:avLst/>
          </a:prstGeom>
        </p:spPr>
      </p:pic>
    </p:spTree>
    <p:extLst>
      <p:ext uri="{BB962C8B-B14F-4D97-AF65-F5344CB8AC3E}">
        <p14:creationId xmlns:p14="http://schemas.microsoft.com/office/powerpoint/2010/main" val="2634436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3C71F-6B91-8D2B-65FB-65C730A53E66}"/>
              </a:ext>
            </a:extLst>
          </p:cNvPr>
          <p:cNvSpPr>
            <a:spLocks noGrp="1"/>
          </p:cNvSpPr>
          <p:nvPr>
            <p:ph type="title"/>
          </p:nvPr>
        </p:nvSpPr>
        <p:spPr/>
        <p:txBody>
          <a:bodyPr/>
          <a:lstStyle/>
          <a:p>
            <a:endParaRPr lang="en-BE"/>
          </a:p>
        </p:txBody>
      </p:sp>
      <p:sp>
        <p:nvSpPr>
          <p:cNvPr id="3" name="Content Placeholder 2">
            <a:extLst>
              <a:ext uri="{FF2B5EF4-FFF2-40B4-BE49-F238E27FC236}">
                <a16:creationId xmlns:a16="http://schemas.microsoft.com/office/drawing/2014/main" id="{5BCBEF6A-20F1-802C-79FF-9954C4FAFB64}"/>
              </a:ext>
            </a:extLst>
          </p:cNvPr>
          <p:cNvSpPr>
            <a:spLocks noGrp="1"/>
          </p:cNvSpPr>
          <p:nvPr>
            <p:ph idx="1"/>
          </p:nvPr>
        </p:nvSpPr>
        <p:spPr/>
        <p:txBody>
          <a:bodyPr/>
          <a:lstStyle/>
          <a:p>
            <a:endParaRPr lang="en-GB" dirty="0"/>
          </a:p>
          <a:p>
            <a:r>
              <a:rPr lang="en-GB" sz="2000" dirty="0"/>
              <a:t>The </a:t>
            </a:r>
            <a:r>
              <a:rPr lang="en-GB" sz="2000" dirty="0">
                <a:hlinkClick r:id="rId2"/>
              </a:rPr>
              <a:t>Global Summit on Diamond Open Access</a:t>
            </a:r>
            <a:r>
              <a:rPr lang="en-GB" sz="2000" dirty="0"/>
              <a:t> (23-27 Oct 2023) brought together the community (</a:t>
            </a:r>
            <a:r>
              <a:rPr lang="en-GB" sz="2000" kern="0" dirty="0">
                <a:ea typeface="Open Sans 2" panose="020B0604020202020204" charset="0"/>
                <a:cs typeface="Calibri" panose="020F0502020204030204" pitchFamily="34" charset="0"/>
              </a:rPr>
              <a:t>688 participants, 75 countries, 457 institutions) </a:t>
            </a:r>
            <a:r>
              <a:rPr lang="en-GB" sz="2000" dirty="0"/>
              <a:t>that is engaged worldwide in strengthening the diamond open access ecosystem</a:t>
            </a:r>
          </a:p>
          <a:p>
            <a:r>
              <a:rPr lang="en-GB" sz="2000" dirty="0"/>
              <a:t>Highlights</a:t>
            </a:r>
          </a:p>
          <a:p>
            <a:pPr lvl="1"/>
            <a:r>
              <a:rPr lang="en-GB" sz="1800" dirty="0"/>
              <a:t>The emergence of a global diamond OA community</a:t>
            </a:r>
          </a:p>
          <a:p>
            <a:pPr lvl="1"/>
            <a:r>
              <a:rPr lang="en-GB" sz="1800" dirty="0"/>
              <a:t>Joint Global Summit ‘</a:t>
            </a:r>
            <a:r>
              <a:rPr lang="en-GB" sz="1800" dirty="0">
                <a:hlinkClick r:id="rId3"/>
              </a:rPr>
              <a:t>Conclusions and Way Forward</a:t>
            </a:r>
            <a:r>
              <a:rPr lang="en-GB" sz="1800" dirty="0"/>
              <a:t>’ (Oct 2023)</a:t>
            </a:r>
          </a:p>
          <a:p>
            <a:pPr lvl="1"/>
            <a:r>
              <a:rPr lang="en-GB" sz="1800" dirty="0"/>
              <a:t>ANR announcing financial support for a European Diamond Capacity Hub (€250.000; Q2 2024)</a:t>
            </a:r>
          </a:p>
          <a:p>
            <a:pPr lvl="1"/>
            <a:r>
              <a:rPr lang="en-GB" sz="1800" dirty="0"/>
              <a:t>Agreement to set up a Global Federation for Diamond Open Access, hosted by UNESCO</a:t>
            </a:r>
          </a:p>
        </p:txBody>
      </p:sp>
      <p:pic>
        <p:nvPicPr>
          <p:cNvPr id="4" name="Content Placeholder 6">
            <a:extLst>
              <a:ext uri="{FF2B5EF4-FFF2-40B4-BE49-F238E27FC236}">
                <a16:creationId xmlns:a16="http://schemas.microsoft.com/office/drawing/2014/main" id="{A60DAC8D-A9B3-C964-F9B1-E074ECB781CE}"/>
              </a:ext>
            </a:extLst>
          </p:cNvPr>
          <p:cNvPicPr>
            <a:picLocks noChangeAspect="1"/>
          </p:cNvPicPr>
          <p:nvPr/>
        </p:nvPicPr>
        <p:blipFill>
          <a:blip r:embed="rId4"/>
          <a:srcRect/>
          <a:stretch/>
        </p:blipFill>
        <p:spPr>
          <a:xfrm>
            <a:off x="0" y="0"/>
            <a:ext cx="12192000" cy="2019197"/>
          </a:xfrm>
          <a:prstGeom prst="rect">
            <a:avLst/>
          </a:prstGeom>
          <a:noFill/>
          <a:ln>
            <a:noFill/>
          </a:ln>
        </p:spPr>
      </p:pic>
    </p:spTree>
    <p:extLst>
      <p:ext uri="{BB962C8B-B14F-4D97-AF65-F5344CB8AC3E}">
        <p14:creationId xmlns:p14="http://schemas.microsoft.com/office/powerpoint/2010/main" val="1906492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87FDF-D66B-4DF4-B08C-6497A706889C}"/>
              </a:ext>
            </a:extLst>
          </p:cNvPr>
          <p:cNvSpPr>
            <a:spLocks noGrp="1"/>
          </p:cNvSpPr>
          <p:nvPr>
            <p:ph type="title"/>
          </p:nvPr>
        </p:nvSpPr>
        <p:spPr>
          <a:xfrm>
            <a:off x="928103" y="2650187"/>
            <a:ext cx="10335795" cy="746791"/>
          </a:xfrm>
        </p:spPr>
        <p:txBody>
          <a:bodyPr>
            <a:normAutofit/>
          </a:bodyPr>
          <a:lstStyle/>
          <a:p>
            <a:pPr algn="ctr"/>
            <a:r>
              <a:rPr lang="en-GB"/>
              <a:t>Thank you!</a:t>
            </a:r>
            <a:endParaRPr lang="en-BE"/>
          </a:p>
        </p:txBody>
      </p:sp>
      <p:sp>
        <p:nvSpPr>
          <p:cNvPr id="3" name="Text Placeholder 2">
            <a:extLst>
              <a:ext uri="{FF2B5EF4-FFF2-40B4-BE49-F238E27FC236}">
                <a16:creationId xmlns:a16="http://schemas.microsoft.com/office/drawing/2014/main" id="{AF89ACCC-63AB-45C4-89CE-CACC0BE4A205}"/>
              </a:ext>
            </a:extLst>
          </p:cNvPr>
          <p:cNvSpPr>
            <a:spLocks noGrp="1"/>
          </p:cNvSpPr>
          <p:nvPr>
            <p:ph type="body" sz="quarter" idx="13"/>
          </p:nvPr>
        </p:nvSpPr>
        <p:spPr>
          <a:xfrm>
            <a:off x="928103" y="3396977"/>
            <a:ext cx="10335795" cy="2452659"/>
          </a:xfrm>
        </p:spPr>
        <p:txBody>
          <a:bodyPr/>
          <a:lstStyle/>
          <a:p>
            <a:pPr algn="ctr"/>
            <a:r>
              <a:rPr lang="en-GB" sz="2000" cap="none"/>
              <a:t>bregt.saenen@scienceeurope.org</a:t>
            </a:r>
          </a:p>
          <a:p>
            <a:pPr algn="ctr"/>
            <a:r>
              <a:rPr lang="en-GB" sz="2000" cap="none"/>
              <a:t>twitter.com/</a:t>
            </a:r>
            <a:r>
              <a:rPr lang="en-GB" sz="2000" cap="none" err="1"/>
              <a:t>bsaenen</a:t>
            </a:r>
            <a:endParaRPr lang="en-GB" sz="2000" cap="none"/>
          </a:p>
          <a:p>
            <a:pPr algn="ctr"/>
            <a:r>
              <a:rPr lang="en-GB" sz="2000" cap="none"/>
              <a:t>linkedin.com/in/bregtsaenen/</a:t>
            </a:r>
          </a:p>
        </p:txBody>
      </p:sp>
    </p:spTree>
    <p:extLst>
      <p:ext uri="{BB962C8B-B14F-4D97-AF65-F5344CB8AC3E}">
        <p14:creationId xmlns:p14="http://schemas.microsoft.com/office/powerpoint/2010/main" val="4094414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FA0A5D-FC7F-7D65-DF29-427CC0553B70}"/>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6" name="Rectangle 6"/>
          <p:cNvSpPr>
            <a:spLocks noChangeArrowheads="1"/>
          </p:cNvSpPr>
          <p:nvPr/>
        </p:nvSpPr>
        <p:spPr bwMode="auto">
          <a:xfrm>
            <a:off x="1289539" y="1625601"/>
            <a:ext cx="78957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GB" sz="3000" b="1" dirty="0">
                <a:solidFill>
                  <a:prstClr val="black">
                    <a:lumMod val="65000"/>
                    <a:lumOff val="35000"/>
                  </a:prstClr>
                </a:solidFill>
                <a:latin typeface="Arial"/>
                <a:cs typeface="Arial"/>
              </a:rPr>
              <a:t>Research Culture and Sustainable Research Environments</a:t>
            </a:r>
            <a:endParaRPr lang="en-US" sz="3000" dirty="0">
              <a:solidFill>
                <a:prstClr val="black">
                  <a:lumMod val="65000"/>
                  <a:lumOff val="35000"/>
                </a:prstClr>
              </a:solidFill>
              <a:latin typeface="Arial"/>
              <a:cs typeface="Arial"/>
            </a:endParaRPr>
          </a:p>
        </p:txBody>
      </p:sp>
      <p:sp>
        <p:nvSpPr>
          <p:cNvPr id="15362" name="Rectangle 7"/>
          <p:cNvSpPr>
            <a:spLocks noChangeArrowheads="1"/>
          </p:cNvSpPr>
          <p:nvPr/>
        </p:nvSpPr>
        <p:spPr bwMode="auto">
          <a:xfrm>
            <a:off x="3600871" y="4763424"/>
            <a:ext cx="7254697" cy="93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20000"/>
              </a:lnSpc>
              <a:spcBef>
                <a:spcPct val="0"/>
              </a:spcBef>
              <a:spcAft>
                <a:spcPct val="0"/>
              </a:spcAft>
            </a:pPr>
            <a:r>
              <a:rPr lang="en-GB" sz="2400" dirty="0">
                <a:solidFill>
                  <a:srgbClr val="595959"/>
                </a:solidFill>
                <a:latin typeface="Arial" pitchFamily="34" charset="0"/>
                <a:cs typeface="Arial" charset="0"/>
              </a:rPr>
              <a:t>Dr Cathal Rogers</a:t>
            </a:r>
          </a:p>
          <a:p>
            <a:pPr algn="r" fontAlgn="base">
              <a:lnSpc>
                <a:spcPct val="120000"/>
              </a:lnSpc>
              <a:spcBef>
                <a:spcPct val="0"/>
              </a:spcBef>
              <a:spcAft>
                <a:spcPct val="0"/>
              </a:spcAft>
            </a:pPr>
            <a:r>
              <a:rPr lang="en-GB" sz="2400" dirty="0">
                <a:solidFill>
                  <a:srgbClr val="595959"/>
                </a:solidFill>
                <a:latin typeface="Arial" pitchFamily="34" charset="0"/>
                <a:cs typeface="Arial" charset="0"/>
              </a:rPr>
              <a:t>Research Culture &amp; Assessment Manager</a:t>
            </a:r>
          </a:p>
        </p:txBody>
      </p:sp>
      <p:cxnSp>
        <p:nvCxnSpPr>
          <p:cNvPr id="10" name="Straight Connector 9"/>
          <p:cNvCxnSpPr>
            <a:cxnSpLocks noChangeShapeType="1"/>
          </p:cNvCxnSpPr>
          <p:nvPr/>
        </p:nvCxnSpPr>
        <p:spPr bwMode="auto">
          <a:xfrm>
            <a:off x="1423567" y="2809875"/>
            <a:ext cx="7633123" cy="0"/>
          </a:xfrm>
          <a:prstGeom prst="line">
            <a:avLst/>
          </a:prstGeom>
          <a:noFill/>
          <a:ln w="25400">
            <a:solidFill>
              <a:srgbClr val="660066"/>
            </a:solidFill>
            <a:prstDash val="dot"/>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15364" name="Picture 2" descr="TAB_col_white_background.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66890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3279" y="1292260"/>
            <a:ext cx="3484856" cy="1617623"/>
          </a:xfrm>
        </p:spPr>
        <p:txBody>
          <a:bodyPr wrap="square" anchor="ctr">
            <a:normAutofit/>
          </a:bodyPr>
          <a:lstStyle/>
          <a:p>
            <a:r>
              <a:rPr lang="en-US" dirty="0"/>
              <a:t>Everybody’s talking about… research culture </a:t>
            </a:r>
          </a:p>
        </p:txBody>
      </p:sp>
      <p:pic>
        <p:nvPicPr>
          <p:cNvPr id="12" name="Content Placeholder 11">
            <a:extLst>
              <a:ext uri="{FF2B5EF4-FFF2-40B4-BE49-F238E27FC236}">
                <a16:creationId xmlns:a16="http://schemas.microsoft.com/office/drawing/2014/main" id="{814B7264-C341-8A12-96B1-5B3C5656DA7E}"/>
              </a:ext>
            </a:extLst>
          </p:cNvPr>
          <p:cNvPicPr>
            <a:picLocks noGrp="1" noChangeAspect="1"/>
          </p:cNvPicPr>
          <p:nvPr>
            <p:ph sz="half" idx="1"/>
          </p:nvPr>
        </p:nvPicPr>
        <p:blipFill>
          <a:blip r:embed="rId2"/>
          <a:stretch>
            <a:fillRect/>
          </a:stretch>
        </p:blipFill>
        <p:spPr>
          <a:xfrm>
            <a:off x="1772583" y="3012612"/>
            <a:ext cx="2885552" cy="3405471"/>
          </a:xfrm>
        </p:spPr>
      </p:pic>
      <p:pic>
        <p:nvPicPr>
          <p:cNvPr id="8" name="Picture 7">
            <a:extLst>
              <a:ext uri="{FF2B5EF4-FFF2-40B4-BE49-F238E27FC236}">
                <a16:creationId xmlns:a16="http://schemas.microsoft.com/office/drawing/2014/main" id="{9CF25B11-A1C6-632C-E978-CCD8BE5A9CCF}"/>
              </a:ext>
            </a:extLst>
          </p:cNvPr>
          <p:cNvPicPr>
            <a:picLocks noChangeAspect="1"/>
          </p:cNvPicPr>
          <p:nvPr/>
        </p:nvPicPr>
        <p:blipFill>
          <a:blip r:embed="rId3"/>
          <a:stretch>
            <a:fillRect/>
          </a:stretch>
        </p:blipFill>
        <p:spPr>
          <a:xfrm>
            <a:off x="4935296" y="260649"/>
            <a:ext cx="6424366" cy="3340671"/>
          </a:xfrm>
          <a:prstGeom prst="rect">
            <a:avLst/>
          </a:prstGeom>
          <a:noFill/>
        </p:spPr>
      </p:pic>
      <p:pic>
        <p:nvPicPr>
          <p:cNvPr id="10" name="Picture 9">
            <a:extLst>
              <a:ext uri="{FF2B5EF4-FFF2-40B4-BE49-F238E27FC236}">
                <a16:creationId xmlns:a16="http://schemas.microsoft.com/office/drawing/2014/main" id="{A6F52E5F-4A23-B6A8-19F6-87D405C5DDDA}"/>
              </a:ext>
            </a:extLst>
          </p:cNvPr>
          <p:cNvPicPr>
            <a:picLocks noChangeAspect="1"/>
          </p:cNvPicPr>
          <p:nvPr/>
        </p:nvPicPr>
        <p:blipFill>
          <a:blip r:embed="rId4"/>
          <a:stretch>
            <a:fillRect/>
          </a:stretch>
        </p:blipFill>
        <p:spPr>
          <a:xfrm>
            <a:off x="4956964" y="3742072"/>
            <a:ext cx="2885551" cy="936104"/>
          </a:xfrm>
          <a:prstGeom prst="rect">
            <a:avLst/>
          </a:prstGeom>
          <a:ln>
            <a:solidFill>
              <a:schemeClr val="tx1"/>
            </a:solidFill>
          </a:ln>
        </p:spPr>
      </p:pic>
      <p:pic>
        <p:nvPicPr>
          <p:cNvPr id="14" name="Picture 13">
            <a:extLst>
              <a:ext uri="{FF2B5EF4-FFF2-40B4-BE49-F238E27FC236}">
                <a16:creationId xmlns:a16="http://schemas.microsoft.com/office/drawing/2014/main" id="{DEB35F92-0FA1-0F7B-D0BD-3A8BF2D9767D}"/>
              </a:ext>
            </a:extLst>
          </p:cNvPr>
          <p:cNvPicPr>
            <a:picLocks noChangeAspect="1"/>
          </p:cNvPicPr>
          <p:nvPr/>
        </p:nvPicPr>
        <p:blipFill>
          <a:blip r:embed="rId5"/>
          <a:stretch>
            <a:fillRect/>
          </a:stretch>
        </p:blipFill>
        <p:spPr>
          <a:xfrm>
            <a:off x="4956964" y="4818928"/>
            <a:ext cx="5936813" cy="1664107"/>
          </a:xfrm>
          <a:prstGeom prst="rect">
            <a:avLst/>
          </a:prstGeom>
          <a:ln>
            <a:solidFill>
              <a:schemeClr val="tx1"/>
            </a:solidFill>
          </a:ln>
        </p:spPr>
      </p:pic>
      <p:pic>
        <p:nvPicPr>
          <p:cNvPr id="15" name="Picture 14">
            <a:extLst>
              <a:ext uri="{FF2B5EF4-FFF2-40B4-BE49-F238E27FC236}">
                <a16:creationId xmlns:a16="http://schemas.microsoft.com/office/drawing/2014/main" id="{D93B376F-291D-4336-9738-387E7FB646E8}"/>
              </a:ext>
            </a:extLst>
          </p:cNvPr>
          <p:cNvPicPr>
            <a:picLocks noChangeAspect="1"/>
          </p:cNvPicPr>
          <p:nvPr/>
        </p:nvPicPr>
        <p:blipFill>
          <a:blip r:embed="rId6"/>
          <a:stretch>
            <a:fillRect/>
          </a:stretch>
        </p:blipFill>
        <p:spPr>
          <a:xfrm>
            <a:off x="8268559" y="3742072"/>
            <a:ext cx="1572389" cy="936105"/>
          </a:xfrm>
          <a:prstGeom prst="rect">
            <a:avLst/>
          </a:prstGeom>
        </p:spPr>
      </p:pic>
      <p:sp>
        <p:nvSpPr>
          <p:cNvPr id="3" name="Rectangle 2">
            <a:extLst>
              <a:ext uri="{FF2B5EF4-FFF2-40B4-BE49-F238E27FC236}">
                <a16:creationId xmlns:a16="http://schemas.microsoft.com/office/drawing/2014/main" id="{0F69D0E4-63E5-BA19-BF06-2F5C7206B393}"/>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TAB_col_white_background.eps">
            <a:extLst>
              <a:ext uri="{FF2B5EF4-FFF2-40B4-BE49-F238E27FC236}">
                <a16:creationId xmlns:a16="http://schemas.microsoft.com/office/drawing/2014/main" id="{F9C174CD-D968-6050-5710-9BE1A52254A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36434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44AD27-6D09-A893-5E62-082718BA1F12}"/>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TAB_col_white_background.eps">
            <a:extLst>
              <a:ext uri="{FF2B5EF4-FFF2-40B4-BE49-F238E27FC236}">
                <a16:creationId xmlns:a16="http://schemas.microsoft.com/office/drawing/2014/main" id="{DA7819DD-0A5F-DC77-A9CA-A53BA82A50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D0134BD-CB0F-3BAA-B2FA-5004E5491C96}"/>
              </a:ext>
            </a:extLst>
          </p:cNvPr>
          <p:cNvSpPr>
            <a:spLocks noGrp="1"/>
          </p:cNvSpPr>
          <p:nvPr>
            <p:ph type="title"/>
          </p:nvPr>
        </p:nvSpPr>
        <p:spPr>
          <a:xfrm>
            <a:off x="3351276" y="316966"/>
            <a:ext cx="5842992" cy="1143000"/>
          </a:xfrm>
        </p:spPr>
        <p:txBody>
          <a:bodyPr wrap="square" anchor="ctr">
            <a:normAutofit/>
          </a:bodyPr>
          <a:lstStyle/>
          <a:p>
            <a:r>
              <a:rPr lang="en-GB" dirty="0"/>
              <a:t>Research Culture at UoM</a:t>
            </a:r>
          </a:p>
        </p:txBody>
      </p:sp>
      <p:sp>
        <p:nvSpPr>
          <p:cNvPr id="3" name="Content Placeholder 2">
            <a:extLst>
              <a:ext uri="{FF2B5EF4-FFF2-40B4-BE49-F238E27FC236}">
                <a16:creationId xmlns:a16="http://schemas.microsoft.com/office/drawing/2014/main" id="{6FAFF28D-4363-94FC-F947-E0C4A1231A91}"/>
              </a:ext>
            </a:extLst>
          </p:cNvPr>
          <p:cNvSpPr>
            <a:spLocks noGrp="1"/>
          </p:cNvSpPr>
          <p:nvPr>
            <p:ph sz="half" idx="1"/>
          </p:nvPr>
        </p:nvSpPr>
        <p:spPr>
          <a:xfrm>
            <a:off x="749678" y="1764767"/>
            <a:ext cx="5206453" cy="3633267"/>
          </a:xfrm>
        </p:spPr>
        <p:txBody>
          <a:bodyPr wrap="square" anchor="t">
            <a:normAutofit/>
          </a:bodyPr>
          <a:lstStyle/>
          <a:p>
            <a:pPr>
              <a:lnSpc>
                <a:spcPct val="90000"/>
              </a:lnSpc>
            </a:pPr>
            <a:r>
              <a:rPr lang="en-GB" sz="2000" dirty="0"/>
              <a:t>Long history of supporting and developing research culture </a:t>
            </a:r>
          </a:p>
          <a:p>
            <a:pPr>
              <a:lnSpc>
                <a:spcPct val="90000"/>
              </a:lnSpc>
            </a:pPr>
            <a:r>
              <a:rPr lang="en-GB" sz="2000" dirty="0"/>
              <a:t>Priority areas:</a:t>
            </a:r>
          </a:p>
          <a:p>
            <a:pPr lvl="1">
              <a:lnSpc>
                <a:spcPct val="90000"/>
              </a:lnSpc>
            </a:pPr>
            <a:r>
              <a:rPr lang="en-GB" sz="2000" dirty="0"/>
              <a:t>Developing research leadership across all career stages </a:t>
            </a:r>
          </a:p>
          <a:p>
            <a:pPr lvl="1">
              <a:lnSpc>
                <a:spcPct val="90000"/>
              </a:lnSpc>
            </a:pPr>
            <a:r>
              <a:rPr lang="en-GB" sz="2000" dirty="0"/>
              <a:t>Enhancing collaboration and team recognition </a:t>
            </a:r>
          </a:p>
          <a:p>
            <a:pPr lvl="1">
              <a:lnSpc>
                <a:spcPct val="90000"/>
              </a:lnSpc>
            </a:pPr>
            <a:r>
              <a:rPr lang="en-GB" sz="2000" dirty="0"/>
              <a:t>Open and Responsible Research </a:t>
            </a:r>
          </a:p>
          <a:p>
            <a:pPr lvl="1">
              <a:lnSpc>
                <a:spcPct val="90000"/>
              </a:lnSpc>
            </a:pPr>
            <a:endParaRPr lang="en-GB" sz="2000" dirty="0"/>
          </a:p>
        </p:txBody>
      </p:sp>
      <p:pic>
        <p:nvPicPr>
          <p:cNvPr id="9" name="Picture 8">
            <a:extLst>
              <a:ext uri="{FF2B5EF4-FFF2-40B4-BE49-F238E27FC236}">
                <a16:creationId xmlns:a16="http://schemas.microsoft.com/office/drawing/2014/main" id="{AE09BAEB-7176-4DDF-74B1-2A879369DF76}"/>
              </a:ext>
            </a:extLst>
          </p:cNvPr>
          <p:cNvPicPr>
            <a:picLocks noChangeAspect="1"/>
          </p:cNvPicPr>
          <p:nvPr/>
        </p:nvPicPr>
        <p:blipFill>
          <a:blip r:embed="rId3"/>
          <a:stretch>
            <a:fillRect/>
          </a:stretch>
        </p:blipFill>
        <p:spPr>
          <a:xfrm>
            <a:off x="6096000" y="1853207"/>
            <a:ext cx="4294627" cy="2584896"/>
          </a:xfrm>
          <a:prstGeom prst="rect">
            <a:avLst/>
          </a:prstGeom>
        </p:spPr>
      </p:pic>
      <p:sp>
        <p:nvSpPr>
          <p:cNvPr id="10" name="TextBox 9">
            <a:extLst>
              <a:ext uri="{FF2B5EF4-FFF2-40B4-BE49-F238E27FC236}">
                <a16:creationId xmlns:a16="http://schemas.microsoft.com/office/drawing/2014/main" id="{15CEC7E2-0D56-F6EB-FFC4-44AA7E32735E}"/>
              </a:ext>
            </a:extLst>
          </p:cNvPr>
          <p:cNvSpPr txBox="1"/>
          <p:nvPr/>
        </p:nvSpPr>
        <p:spPr>
          <a:xfrm>
            <a:off x="1312985" y="5021560"/>
            <a:ext cx="8095383" cy="646331"/>
          </a:xfrm>
          <a:prstGeom prst="rect">
            <a:avLst/>
          </a:prstGeom>
          <a:noFill/>
        </p:spPr>
        <p:txBody>
          <a:bodyPr wrap="square" rtlCol="0">
            <a:spAutoFit/>
          </a:bodyPr>
          <a:lstStyle/>
          <a:p>
            <a:pPr fontAlgn="base">
              <a:spcBef>
                <a:spcPct val="0"/>
              </a:spcBef>
              <a:spcAft>
                <a:spcPct val="0"/>
              </a:spcAft>
            </a:pPr>
            <a:r>
              <a:rPr lang="en-GB" dirty="0">
                <a:solidFill>
                  <a:prstClr val="black"/>
                </a:solidFill>
                <a:latin typeface="Arial" pitchFamily="34" charset="0"/>
                <a:cs typeface="Arial" pitchFamily="34" charset="0"/>
              </a:rPr>
              <a:t>RC&amp;AM: </a:t>
            </a:r>
            <a:r>
              <a:rPr lang="en-GB" i="1" dirty="0">
                <a:solidFill>
                  <a:prstClr val="black"/>
                </a:solidFill>
                <a:latin typeface="Arial" pitchFamily="34" charset="0"/>
                <a:cs typeface="Arial" pitchFamily="34" charset="0"/>
              </a:rPr>
              <a:t>“Develop, deliver and evaluate strategic initiatives that promote a positive research culture and environment”</a:t>
            </a:r>
          </a:p>
        </p:txBody>
      </p:sp>
    </p:spTree>
    <p:extLst>
      <p:ext uri="{BB962C8B-B14F-4D97-AF65-F5344CB8AC3E}">
        <p14:creationId xmlns:p14="http://schemas.microsoft.com/office/powerpoint/2010/main" val="3753834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FBED56-52A9-5B33-5183-C935E6D7BA80}"/>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TAB_col_white_background.eps">
            <a:extLst>
              <a:ext uri="{FF2B5EF4-FFF2-40B4-BE49-F238E27FC236}">
                <a16:creationId xmlns:a16="http://schemas.microsoft.com/office/drawing/2014/main" id="{C796EBDF-F01F-8B24-D570-D7541F898E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506D0CE9-391A-EBF0-B221-ECF6DC7A549A}"/>
              </a:ext>
            </a:extLst>
          </p:cNvPr>
          <p:cNvSpPr>
            <a:spLocks noGrp="1"/>
          </p:cNvSpPr>
          <p:nvPr>
            <p:ph type="title"/>
          </p:nvPr>
        </p:nvSpPr>
        <p:spPr>
          <a:xfrm>
            <a:off x="3384775" y="285764"/>
            <a:ext cx="7588025" cy="1143000"/>
          </a:xfrm>
        </p:spPr>
        <p:txBody>
          <a:bodyPr/>
          <a:lstStyle/>
          <a:p>
            <a:r>
              <a:rPr lang="en-GB" dirty="0"/>
              <a:t>Sustainable Research Environments </a:t>
            </a:r>
          </a:p>
        </p:txBody>
      </p:sp>
      <p:sp>
        <p:nvSpPr>
          <p:cNvPr id="3" name="Content Placeholder 2">
            <a:extLst>
              <a:ext uri="{FF2B5EF4-FFF2-40B4-BE49-F238E27FC236}">
                <a16:creationId xmlns:a16="http://schemas.microsoft.com/office/drawing/2014/main" id="{A0FB0E7D-5F7E-3EE1-3221-05754A7871F4}"/>
              </a:ext>
            </a:extLst>
          </p:cNvPr>
          <p:cNvSpPr>
            <a:spLocks noGrp="1"/>
          </p:cNvSpPr>
          <p:nvPr>
            <p:ph idx="1"/>
          </p:nvPr>
        </p:nvSpPr>
        <p:spPr>
          <a:xfrm>
            <a:off x="1184031" y="1846826"/>
            <a:ext cx="9082336" cy="4264907"/>
          </a:xfrm>
        </p:spPr>
        <p:txBody>
          <a:bodyPr/>
          <a:lstStyle/>
          <a:p>
            <a:pPr marL="0" indent="0">
              <a:buNone/>
            </a:pPr>
            <a:r>
              <a:rPr lang="en-GB" dirty="0"/>
              <a:t>Is the current research environment sustainable?</a:t>
            </a:r>
          </a:p>
          <a:p>
            <a:pPr lvl="1"/>
            <a:r>
              <a:rPr lang="en-GB" sz="1800" dirty="0">
                <a:latin typeface="Calibri" panose="020F0502020204030204" pitchFamily="34" charset="0"/>
                <a:ea typeface="Calibri" panose="020F0502020204030204" pitchFamily="34" charset="0"/>
                <a:cs typeface="Times New Roman" panose="02020603050405020304" pitchFamily="18" charset="0"/>
              </a:rPr>
              <a:t>Focus on quantity of outputs, and narrow concepts of ‘impact’, rather than on real quality</a:t>
            </a:r>
          </a:p>
          <a:p>
            <a:pPr lvl="1"/>
            <a:r>
              <a:rPr lang="en-GB" sz="1800" dirty="0">
                <a:latin typeface="Calibri" panose="020F0502020204030204" pitchFamily="34" charset="0"/>
                <a:ea typeface="Calibri" panose="020F0502020204030204" pitchFamily="34" charset="0"/>
                <a:cs typeface="Times New Roman" panose="02020603050405020304" pitchFamily="18" charset="0"/>
              </a:rPr>
              <a:t>Intense pressure to publish</a:t>
            </a:r>
          </a:p>
          <a:p>
            <a:pPr lvl="1"/>
            <a:r>
              <a:rPr lang="en-GB" sz="1800" dirty="0">
                <a:latin typeface="Calibri" panose="020F0502020204030204" pitchFamily="34" charset="0"/>
                <a:ea typeface="Calibri" panose="020F0502020204030204" pitchFamily="34" charset="0"/>
                <a:cs typeface="Times New Roman" panose="02020603050405020304" pitchFamily="18" charset="0"/>
              </a:rPr>
              <a:t>Little value placed on how results are achieved and the personal cost to researchers</a:t>
            </a:r>
          </a:p>
          <a:p>
            <a:pPr lvl="1"/>
            <a:r>
              <a:rPr lang="en-GB" sz="1800" dirty="0">
                <a:latin typeface="Calibri" panose="020F0502020204030204" pitchFamily="34" charset="0"/>
                <a:cs typeface="Times New Roman" panose="02020603050405020304" pitchFamily="18" charset="0"/>
              </a:rPr>
              <a:t>Hyper competition</a:t>
            </a:r>
          </a:p>
          <a:p>
            <a:pPr lvl="1"/>
            <a:r>
              <a:rPr lang="en-GB" sz="1800" dirty="0">
                <a:latin typeface="Calibri" panose="020F0502020204030204" pitchFamily="34" charset="0"/>
                <a:cs typeface="Times New Roman" panose="02020603050405020304" pitchFamily="18" charset="0"/>
              </a:rPr>
              <a:t>Job security </a:t>
            </a:r>
          </a:p>
          <a:p>
            <a:pPr lvl="1"/>
            <a:r>
              <a:rPr lang="en-GB" sz="1800" dirty="0">
                <a:latin typeface="Calibri" panose="020F0502020204030204" pitchFamily="34" charset="0"/>
                <a:ea typeface="Calibri" panose="020F0502020204030204" pitchFamily="34" charset="0"/>
                <a:cs typeface="Times New Roman" panose="02020603050405020304" pitchFamily="18" charset="0"/>
              </a:rPr>
              <a:t>Complex network of incentives from government, funders and institutions </a:t>
            </a:r>
          </a:p>
          <a:p>
            <a:pPr lvl="1"/>
            <a:r>
              <a:rPr lang="en-GB" sz="1800" dirty="0">
                <a:latin typeface="Calibri" panose="020F0502020204030204" pitchFamily="34" charset="0"/>
                <a:ea typeface="Calibri" panose="020F0502020204030204" pitchFamily="34" charset="0"/>
                <a:cs typeface="Times New Roman" panose="02020603050405020304" pitchFamily="18" charset="0"/>
              </a:rPr>
              <a:t>Culture that neglects researchers' health, wellbeing and work-life balance </a:t>
            </a:r>
          </a:p>
          <a:p>
            <a:pPr marL="57149" indent="0">
              <a:buNone/>
            </a:pPr>
            <a:endParaRPr lang="en-GB" sz="2200" dirty="0">
              <a:latin typeface="Calibri" panose="020F0502020204030204" pitchFamily="34" charset="0"/>
              <a:ea typeface="Calibri" panose="020F0502020204030204" pitchFamily="34" charset="0"/>
              <a:cs typeface="Times New Roman" panose="02020603050405020304" pitchFamily="18" charset="0"/>
            </a:endParaRPr>
          </a:p>
          <a:p>
            <a:pPr marL="57149" indent="0">
              <a:buNone/>
            </a:pPr>
            <a:r>
              <a:rPr lang="en-GB" sz="2200" dirty="0">
                <a:latin typeface="Calibri" panose="020F0502020204030204" pitchFamily="34" charset="0"/>
                <a:ea typeface="Calibri" panose="020F0502020204030204" pitchFamily="34" charset="0"/>
                <a:cs typeface="Times New Roman" panose="02020603050405020304" pitchFamily="18" charset="0"/>
              </a:rPr>
              <a:t>Impacts on quality of research, research integrity, loss of research talent, loss of trust in research, and loss of creativity and innovation   </a:t>
            </a:r>
          </a:p>
        </p:txBody>
      </p:sp>
    </p:spTree>
    <p:extLst>
      <p:ext uri="{BB962C8B-B14F-4D97-AF65-F5344CB8AC3E}">
        <p14:creationId xmlns:p14="http://schemas.microsoft.com/office/powerpoint/2010/main" val="8757543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D02227-262D-F4AF-28EB-63265CED7207}"/>
              </a:ext>
            </a:extLst>
          </p:cNvPr>
          <p:cNvPicPr>
            <a:picLocks noChangeAspect="1"/>
          </p:cNvPicPr>
          <p:nvPr/>
        </p:nvPicPr>
        <p:blipFill>
          <a:blip r:embed="rId2"/>
          <a:stretch>
            <a:fillRect/>
          </a:stretch>
        </p:blipFill>
        <p:spPr>
          <a:xfrm>
            <a:off x="4079776" y="703513"/>
            <a:ext cx="6264696" cy="1215383"/>
          </a:xfrm>
          <a:prstGeom prst="rect">
            <a:avLst/>
          </a:prstGeom>
          <a:ln>
            <a:solidFill>
              <a:schemeClr val="tx1"/>
            </a:solidFill>
          </a:ln>
        </p:spPr>
      </p:pic>
      <p:pic>
        <p:nvPicPr>
          <p:cNvPr id="7" name="Picture 6">
            <a:extLst>
              <a:ext uri="{FF2B5EF4-FFF2-40B4-BE49-F238E27FC236}">
                <a16:creationId xmlns:a16="http://schemas.microsoft.com/office/drawing/2014/main" id="{95D114B5-ABB6-FE4A-F7C1-5BD7C2C191F6}"/>
              </a:ext>
            </a:extLst>
          </p:cNvPr>
          <p:cNvPicPr>
            <a:picLocks noChangeAspect="1"/>
          </p:cNvPicPr>
          <p:nvPr/>
        </p:nvPicPr>
        <p:blipFill>
          <a:blip r:embed="rId3"/>
          <a:stretch>
            <a:fillRect/>
          </a:stretch>
        </p:blipFill>
        <p:spPr>
          <a:xfrm>
            <a:off x="1442234" y="2115089"/>
            <a:ext cx="5616624" cy="1683941"/>
          </a:xfrm>
          <a:prstGeom prst="rect">
            <a:avLst/>
          </a:prstGeom>
          <a:ln>
            <a:solidFill>
              <a:schemeClr val="tx1"/>
            </a:solidFill>
          </a:ln>
        </p:spPr>
      </p:pic>
      <p:pic>
        <p:nvPicPr>
          <p:cNvPr id="11" name="Picture 10">
            <a:extLst>
              <a:ext uri="{FF2B5EF4-FFF2-40B4-BE49-F238E27FC236}">
                <a16:creationId xmlns:a16="http://schemas.microsoft.com/office/drawing/2014/main" id="{561A60A8-BD1F-856A-70AB-2D989EEC2BDC}"/>
              </a:ext>
            </a:extLst>
          </p:cNvPr>
          <p:cNvPicPr>
            <a:picLocks noChangeAspect="1"/>
          </p:cNvPicPr>
          <p:nvPr/>
        </p:nvPicPr>
        <p:blipFill>
          <a:blip r:embed="rId4"/>
          <a:stretch>
            <a:fillRect/>
          </a:stretch>
        </p:blipFill>
        <p:spPr>
          <a:xfrm>
            <a:off x="5590312" y="3941440"/>
            <a:ext cx="5165156" cy="2089019"/>
          </a:xfrm>
          <a:prstGeom prst="rect">
            <a:avLst/>
          </a:prstGeom>
          <a:ln>
            <a:solidFill>
              <a:schemeClr val="tx1"/>
            </a:solidFill>
          </a:ln>
        </p:spPr>
      </p:pic>
      <p:sp>
        <p:nvSpPr>
          <p:cNvPr id="2" name="Rectangle 1">
            <a:extLst>
              <a:ext uri="{FF2B5EF4-FFF2-40B4-BE49-F238E27FC236}">
                <a16:creationId xmlns:a16="http://schemas.microsoft.com/office/drawing/2014/main" id="{B121BAEF-208F-6B40-174C-F41EE9C2B1CE}"/>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AB_col_white_background.eps">
            <a:extLst>
              <a:ext uri="{FF2B5EF4-FFF2-40B4-BE49-F238E27FC236}">
                <a16:creationId xmlns:a16="http://schemas.microsoft.com/office/drawing/2014/main" id="{77A04496-E0E1-53D2-08C2-63CA4318F59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4615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96643-716F-08CD-8045-7A2DD0FAA528}"/>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91805816-CFB3-90DA-2755-FFA8A9181A0E}"/>
              </a:ext>
            </a:extLst>
          </p:cNvPr>
          <p:cNvGrpSpPr/>
          <p:nvPr/>
        </p:nvGrpSpPr>
        <p:grpSpPr>
          <a:xfrm>
            <a:off x="551384" y="1948016"/>
            <a:ext cx="10873208" cy="665977"/>
            <a:chOff x="551384" y="2226309"/>
            <a:chExt cx="10873208" cy="916465"/>
          </a:xfrm>
        </p:grpSpPr>
        <p:sp>
          <p:nvSpPr>
            <p:cNvPr id="6" name="Rounded Rectangle 5">
              <a:extLst>
                <a:ext uri="{FF2B5EF4-FFF2-40B4-BE49-F238E27FC236}">
                  <a16:creationId xmlns:a16="http://schemas.microsoft.com/office/drawing/2014/main" id="{83D3E782-3A17-56C6-DF64-D10FAE9D26C3}"/>
                </a:ext>
              </a:extLst>
            </p:cNvPr>
            <p:cNvSpPr/>
            <p:nvPr/>
          </p:nvSpPr>
          <p:spPr>
            <a:xfrm>
              <a:off x="551384" y="2226309"/>
              <a:ext cx="10873208" cy="916465"/>
            </a:xfrm>
            <a:prstGeom prst="roundRect">
              <a:avLst/>
            </a:pr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800"/>
                </a:spcAft>
              </a:pPr>
              <a:r>
                <a:rPr lang="en-US" sz="3200" dirty="0">
                  <a:solidFill>
                    <a:schemeClr val="tx1">
                      <a:lumMod val="75000"/>
                      <a:lumOff val="25000"/>
                    </a:schemeClr>
                  </a:solidFill>
                  <a:latin typeface="Avenir Next" panose="020B0503020202020204" pitchFamily="34" charset="0"/>
                </a:rPr>
                <a:t>	Welcome</a:t>
              </a:r>
            </a:p>
          </p:txBody>
        </p:sp>
        <p:cxnSp>
          <p:nvCxnSpPr>
            <p:cNvPr id="11" name="Straight Connector 10">
              <a:extLst>
                <a:ext uri="{FF2B5EF4-FFF2-40B4-BE49-F238E27FC236}">
                  <a16:creationId xmlns:a16="http://schemas.microsoft.com/office/drawing/2014/main" id="{53D973FD-0281-5DF2-49B3-090F148C6D65}"/>
                </a:ext>
              </a:extLst>
            </p:cNvPr>
            <p:cNvCxnSpPr>
              <a:cxnSpLocks/>
            </p:cNvCxnSpPr>
            <p:nvPr/>
          </p:nvCxnSpPr>
          <p:spPr>
            <a:xfrm>
              <a:off x="1055440" y="2422694"/>
              <a:ext cx="0" cy="523695"/>
            </a:xfrm>
            <a:prstGeom prst="line">
              <a:avLst/>
            </a:prstGeom>
            <a:ln w="41275"/>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37D63F1B-A8D6-6FB6-42EB-6FB29AEDBC46}"/>
              </a:ext>
            </a:extLst>
          </p:cNvPr>
          <p:cNvGrpSpPr/>
          <p:nvPr/>
        </p:nvGrpSpPr>
        <p:grpSpPr>
          <a:xfrm>
            <a:off x="551384" y="2825899"/>
            <a:ext cx="10873208" cy="1309663"/>
            <a:chOff x="551384" y="3402252"/>
            <a:chExt cx="10873208" cy="916465"/>
          </a:xfrm>
        </p:grpSpPr>
        <p:sp>
          <p:nvSpPr>
            <p:cNvPr id="7" name="Rounded Rectangle 6">
              <a:extLst>
                <a:ext uri="{FF2B5EF4-FFF2-40B4-BE49-F238E27FC236}">
                  <a16:creationId xmlns:a16="http://schemas.microsoft.com/office/drawing/2014/main" id="{74676DFC-AAB2-5036-948D-C365E54A19AA}"/>
                </a:ext>
              </a:extLst>
            </p:cNvPr>
            <p:cNvSpPr/>
            <p:nvPr/>
          </p:nvSpPr>
          <p:spPr>
            <a:xfrm>
              <a:off x="551384" y="3402252"/>
              <a:ext cx="10873208" cy="916465"/>
            </a:xfrm>
            <a:prstGeom prst="roundRect">
              <a:avLst/>
            </a:prstGeom>
            <a:solidFill>
              <a:schemeClr val="accent2">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800"/>
                </a:spcAft>
              </a:pPr>
              <a:r>
                <a:rPr lang="en-US" sz="3200" dirty="0">
                  <a:solidFill>
                    <a:schemeClr val="tx1">
                      <a:lumMod val="75000"/>
                      <a:lumOff val="25000"/>
                    </a:schemeClr>
                  </a:solidFill>
                  <a:latin typeface="Avenir Next" panose="020B0503020202020204" pitchFamily="34" charset="0"/>
                </a:rPr>
                <a:t>	Panel Presentations</a:t>
              </a:r>
            </a:p>
          </p:txBody>
        </p:sp>
        <p:cxnSp>
          <p:nvCxnSpPr>
            <p:cNvPr id="12" name="Straight Connector 11">
              <a:extLst>
                <a:ext uri="{FF2B5EF4-FFF2-40B4-BE49-F238E27FC236}">
                  <a16:creationId xmlns:a16="http://schemas.microsoft.com/office/drawing/2014/main" id="{D75A8D26-00FA-4119-EDBF-84E3F9083C91}"/>
                </a:ext>
              </a:extLst>
            </p:cNvPr>
            <p:cNvCxnSpPr>
              <a:cxnSpLocks/>
            </p:cNvCxnSpPr>
            <p:nvPr/>
          </p:nvCxnSpPr>
          <p:spPr>
            <a:xfrm>
              <a:off x="1055440" y="3598637"/>
              <a:ext cx="0" cy="523695"/>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5B9553A1-460E-C999-B1A4-9D2B26CC1602}"/>
              </a:ext>
            </a:extLst>
          </p:cNvPr>
          <p:cNvGrpSpPr/>
          <p:nvPr/>
        </p:nvGrpSpPr>
        <p:grpSpPr>
          <a:xfrm>
            <a:off x="551384" y="4347470"/>
            <a:ext cx="10873208" cy="554913"/>
            <a:chOff x="551384" y="4578195"/>
            <a:chExt cx="10873208" cy="916465"/>
          </a:xfrm>
        </p:grpSpPr>
        <p:sp>
          <p:nvSpPr>
            <p:cNvPr id="8" name="Rounded Rectangle 7">
              <a:extLst>
                <a:ext uri="{FF2B5EF4-FFF2-40B4-BE49-F238E27FC236}">
                  <a16:creationId xmlns:a16="http://schemas.microsoft.com/office/drawing/2014/main" id="{60B90C2E-45E5-78A1-EA9C-858F5865D976}"/>
                </a:ext>
              </a:extLst>
            </p:cNvPr>
            <p:cNvSpPr/>
            <p:nvPr/>
          </p:nvSpPr>
          <p:spPr>
            <a:xfrm>
              <a:off x="551384" y="4578195"/>
              <a:ext cx="10873208" cy="916465"/>
            </a:xfrm>
            <a:prstGeom prst="roundRect">
              <a:avLst/>
            </a:prstGeom>
            <a:solidFill>
              <a:schemeClr val="accent4">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800"/>
                </a:spcAft>
              </a:pPr>
              <a:r>
                <a:rPr lang="en-US" sz="3200" dirty="0">
                  <a:solidFill>
                    <a:schemeClr val="tx1">
                      <a:lumMod val="75000"/>
                      <a:lumOff val="25000"/>
                    </a:schemeClr>
                  </a:solidFill>
                  <a:latin typeface="Avenir Next" panose="020B0503020202020204" pitchFamily="34" charset="0"/>
                </a:rPr>
                <a:t>	Break: Refreshments and snacks</a:t>
              </a:r>
            </a:p>
          </p:txBody>
        </p:sp>
        <p:cxnSp>
          <p:nvCxnSpPr>
            <p:cNvPr id="13" name="Straight Connector 12">
              <a:extLst>
                <a:ext uri="{FF2B5EF4-FFF2-40B4-BE49-F238E27FC236}">
                  <a16:creationId xmlns:a16="http://schemas.microsoft.com/office/drawing/2014/main" id="{7929FD89-1CC0-7AF4-DA27-701830AC639D}"/>
                </a:ext>
              </a:extLst>
            </p:cNvPr>
            <p:cNvCxnSpPr>
              <a:cxnSpLocks/>
            </p:cNvCxnSpPr>
            <p:nvPr/>
          </p:nvCxnSpPr>
          <p:spPr>
            <a:xfrm>
              <a:off x="1042552" y="4774580"/>
              <a:ext cx="0" cy="523695"/>
            </a:xfrm>
            <a:prstGeom prst="line">
              <a:avLst/>
            </a:prstGeom>
            <a:ln w="412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83928036-AF55-C977-51E5-1667985BAADC}"/>
              </a:ext>
            </a:extLst>
          </p:cNvPr>
          <p:cNvGrpSpPr/>
          <p:nvPr/>
        </p:nvGrpSpPr>
        <p:grpSpPr>
          <a:xfrm>
            <a:off x="551384" y="5114291"/>
            <a:ext cx="10873208" cy="1278019"/>
            <a:chOff x="551384" y="5754138"/>
            <a:chExt cx="10873208" cy="916465"/>
          </a:xfrm>
        </p:grpSpPr>
        <p:sp>
          <p:nvSpPr>
            <p:cNvPr id="9" name="Rounded Rectangle 8">
              <a:extLst>
                <a:ext uri="{FF2B5EF4-FFF2-40B4-BE49-F238E27FC236}">
                  <a16:creationId xmlns:a16="http://schemas.microsoft.com/office/drawing/2014/main" id="{98D8DB27-6C18-6563-11C0-08E09B627011}"/>
                </a:ext>
              </a:extLst>
            </p:cNvPr>
            <p:cNvSpPr/>
            <p:nvPr/>
          </p:nvSpPr>
          <p:spPr>
            <a:xfrm>
              <a:off x="551384" y="5754138"/>
              <a:ext cx="10873208" cy="916465"/>
            </a:xfrm>
            <a:prstGeom prst="roundRect">
              <a:avLst/>
            </a:prstGeom>
            <a:solidFill>
              <a:srgbClr val="00B050">
                <a:alpha val="1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800"/>
                </a:spcAft>
              </a:pPr>
              <a:r>
                <a:rPr lang="en-US" sz="3200" dirty="0">
                  <a:solidFill>
                    <a:schemeClr val="tx1">
                      <a:lumMod val="75000"/>
                      <a:lumOff val="25000"/>
                    </a:schemeClr>
                  </a:solidFill>
                  <a:latin typeface="Avenir Next" panose="020B0503020202020204" pitchFamily="34" charset="0"/>
                </a:rPr>
                <a:t>	Discussion and concluding remarks</a:t>
              </a:r>
            </a:p>
          </p:txBody>
        </p:sp>
        <p:cxnSp>
          <p:nvCxnSpPr>
            <p:cNvPr id="14" name="Straight Connector 13">
              <a:extLst>
                <a:ext uri="{FF2B5EF4-FFF2-40B4-BE49-F238E27FC236}">
                  <a16:creationId xmlns:a16="http://schemas.microsoft.com/office/drawing/2014/main" id="{0610F5A4-8C28-C5D2-0F9B-40671E932247}"/>
                </a:ext>
              </a:extLst>
            </p:cNvPr>
            <p:cNvCxnSpPr>
              <a:cxnSpLocks/>
            </p:cNvCxnSpPr>
            <p:nvPr/>
          </p:nvCxnSpPr>
          <p:spPr>
            <a:xfrm>
              <a:off x="1032016" y="5950523"/>
              <a:ext cx="0" cy="523695"/>
            </a:xfrm>
            <a:prstGeom prst="line">
              <a:avLst/>
            </a:prstGeom>
            <a:ln w="412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1DB55697-29A9-D569-0334-2F5ECF2448AD}"/>
              </a:ext>
            </a:extLst>
          </p:cNvPr>
          <p:cNvSpPr txBox="1">
            <a:spLocks/>
          </p:cNvSpPr>
          <p:nvPr/>
        </p:nvSpPr>
        <p:spPr bwMode="auto">
          <a:xfrm>
            <a:off x="2909999" y="582453"/>
            <a:ext cx="1980220"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2800" dirty="0">
                <a:solidFill>
                  <a:srgbClr val="7800A2"/>
                </a:solidFill>
                <a:latin typeface="Open Sans" panose="020B0606030504020204" pitchFamily="34" charset="0"/>
                <a:ea typeface="Open Sans" panose="020B0606030504020204" pitchFamily="34" charset="0"/>
                <a:cs typeface="Open Sans" panose="020B0606030504020204" pitchFamily="34" charset="0"/>
              </a:rPr>
              <a:t>AGENDA</a:t>
            </a:r>
            <a:endParaRPr lang="en-US" sz="2800" dirty="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4" descr="University logo | University brand | StaffNet | The ...">
            <a:extLst>
              <a:ext uri="{FF2B5EF4-FFF2-40B4-BE49-F238E27FC236}">
                <a16:creationId xmlns:a16="http://schemas.microsoft.com/office/drawing/2014/main" id="{4E66B55B-77CE-1115-447E-7E450DC37F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309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3ABAA7-84A3-BD9D-5B2D-086E8E33E0DD}"/>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TAB_col_white_background.eps">
            <a:extLst>
              <a:ext uri="{FF2B5EF4-FFF2-40B4-BE49-F238E27FC236}">
                <a16:creationId xmlns:a16="http://schemas.microsoft.com/office/drawing/2014/main" id="{A79928A2-B5A0-3625-4DDF-72A3CCF4ECA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62D7BF00-5122-B460-96DE-292F30A60DD1}"/>
              </a:ext>
            </a:extLst>
          </p:cNvPr>
          <p:cNvSpPr>
            <a:spLocks noGrp="1"/>
          </p:cNvSpPr>
          <p:nvPr>
            <p:ph type="title"/>
          </p:nvPr>
        </p:nvSpPr>
        <p:spPr>
          <a:xfrm>
            <a:off x="3305908" y="312549"/>
            <a:ext cx="6937013" cy="1143000"/>
          </a:xfrm>
        </p:spPr>
        <p:txBody>
          <a:bodyPr/>
          <a:lstStyle/>
          <a:p>
            <a:r>
              <a:rPr lang="en-GB" dirty="0"/>
              <a:t>What do sustainable research environments look like?</a:t>
            </a:r>
          </a:p>
        </p:txBody>
      </p:sp>
      <p:sp>
        <p:nvSpPr>
          <p:cNvPr id="3" name="Content Placeholder 2">
            <a:extLst>
              <a:ext uri="{FF2B5EF4-FFF2-40B4-BE49-F238E27FC236}">
                <a16:creationId xmlns:a16="http://schemas.microsoft.com/office/drawing/2014/main" id="{F95A62D4-92D9-CD4C-F01A-FBAE1D799FE7}"/>
              </a:ext>
            </a:extLst>
          </p:cNvPr>
          <p:cNvSpPr>
            <a:spLocks noGrp="1"/>
          </p:cNvSpPr>
          <p:nvPr>
            <p:ph idx="1"/>
          </p:nvPr>
        </p:nvSpPr>
        <p:spPr>
          <a:xfrm>
            <a:off x="949570" y="2233356"/>
            <a:ext cx="9906000" cy="3633267"/>
          </a:xfrm>
        </p:spPr>
        <p:txBody>
          <a:bodyPr/>
          <a:lstStyle/>
          <a:p>
            <a:r>
              <a:rPr lang="en-GB" dirty="0"/>
              <a:t>Real recognition of different forms of excellence (including in research assessment)</a:t>
            </a:r>
          </a:p>
          <a:p>
            <a:r>
              <a:rPr lang="en-GB" dirty="0"/>
              <a:t>Collaboration over competition  </a:t>
            </a:r>
          </a:p>
          <a:p>
            <a:r>
              <a:rPr lang="en-GB" dirty="0"/>
              <a:t>Appropriate recognition (and reward) for all contributions </a:t>
            </a:r>
          </a:p>
          <a:p>
            <a:r>
              <a:rPr lang="en-GB" dirty="0"/>
              <a:t>Highest standards of research integrity </a:t>
            </a:r>
          </a:p>
          <a:p>
            <a:r>
              <a:rPr lang="en-GB" dirty="0"/>
              <a:t>Job security and support for diverse career pathways </a:t>
            </a:r>
          </a:p>
          <a:p>
            <a:r>
              <a:rPr lang="en-GB" dirty="0"/>
              <a:t>Safety to fail </a:t>
            </a:r>
          </a:p>
          <a:p>
            <a:r>
              <a:rPr lang="en-GB" dirty="0"/>
              <a:t>Equity of access and opportunity </a:t>
            </a:r>
          </a:p>
          <a:p>
            <a:endParaRPr lang="en-GB" dirty="0"/>
          </a:p>
        </p:txBody>
      </p:sp>
    </p:spTree>
    <p:extLst>
      <p:ext uri="{BB962C8B-B14F-4D97-AF65-F5344CB8AC3E}">
        <p14:creationId xmlns:p14="http://schemas.microsoft.com/office/powerpoint/2010/main" val="3676131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DECA80-AECB-1085-0EDC-C3C72541B548}"/>
              </a:ext>
            </a:extLst>
          </p:cNvPr>
          <p:cNvSpPr/>
          <p:nvPr/>
        </p:nvSpPr>
        <p:spPr>
          <a:xfrm>
            <a:off x="457200" y="82062"/>
            <a:ext cx="3143671" cy="13749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TAB_col_white_background.eps">
            <a:extLst>
              <a:ext uri="{FF2B5EF4-FFF2-40B4-BE49-F238E27FC236}">
                <a16:creationId xmlns:a16="http://schemas.microsoft.com/office/drawing/2014/main" id="{6DE754B6-5877-FBF2-904B-D0A13EFD4FE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4859" y="428584"/>
            <a:ext cx="1832463" cy="78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038637C-DE89-E2D6-CA28-D306A1634DFF}"/>
              </a:ext>
            </a:extLst>
          </p:cNvPr>
          <p:cNvSpPr>
            <a:spLocks noGrp="1"/>
          </p:cNvSpPr>
          <p:nvPr>
            <p:ph type="title"/>
          </p:nvPr>
        </p:nvSpPr>
        <p:spPr>
          <a:xfrm>
            <a:off x="3302713" y="349387"/>
            <a:ext cx="7177717" cy="1143000"/>
          </a:xfrm>
        </p:spPr>
        <p:txBody>
          <a:bodyPr/>
          <a:lstStyle/>
          <a:p>
            <a:r>
              <a:rPr lang="en-GB" dirty="0"/>
              <a:t>Open Research as part of sustainable research environments </a:t>
            </a:r>
          </a:p>
        </p:txBody>
      </p:sp>
      <p:sp>
        <p:nvSpPr>
          <p:cNvPr id="3" name="Content Placeholder 2">
            <a:extLst>
              <a:ext uri="{FF2B5EF4-FFF2-40B4-BE49-F238E27FC236}">
                <a16:creationId xmlns:a16="http://schemas.microsoft.com/office/drawing/2014/main" id="{1B42EF75-EFE5-E3CF-6F71-FAFD0AB2393E}"/>
              </a:ext>
            </a:extLst>
          </p:cNvPr>
          <p:cNvSpPr>
            <a:spLocks noGrp="1"/>
          </p:cNvSpPr>
          <p:nvPr>
            <p:ph idx="1"/>
          </p:nvPr>
        </p:nvSpPr>
        <p:spPr>
          <a:xfrm>
            <a:off x="902677" y="2206571"/>
            <a:ext cx="9206738" cy="3633267"/>
          </a:xfrm>
        </p:spPr>
        <p:txBody>
          <a:bodyPr/>
          <a:lstStyle/>
          <a:p>
            <a:r>
              <a:rPr lang="en-GB" dirty="0"/>
              <a:t>Open and equitable access to research </a:t>
            </a:r>
          </a:p>
          <a:p>
            <a:r>
              <a:rPr lang="en-GB" dirty="0"/>
              <a:t>Increase sharing of knowledge and collaboration</a:t>
            </a:r>
          </a:p>
          <a:p>
            <a:r>
              <a:rPr lang="en-GB" dirty="0"/>
              <a:t>Increased transparency, reusability and reproducibility – positive impacts on research integrity </a:t>
            </a:r>
          </a:p>
          <a:p>
            <a:r>
              <a:rPr lang="en-GB" dirty="0"/>
              <a:t>Reduction (and repurposing) of wasted resources </a:t>
            </a:r>
          </a:p>
          <a:p>
            <a:r>
              <a:rPr lang="en-GB" dirty="0"/>
              <a:t>Removing barriers of limited resources, and geographical and/ or personal barriers to accessing, advancing and benefiting from knowledge </a:t>
            </a:r>
          </a:p>
          <a:p>
            <a:endParaRPr lang="en-GB" dirty="0"/>
          </a:p>
        </p:txBody>
      </p:sp>
    </p:spTree>
    <p:extLst>
      <p:ext uri="{BB962C8B-B14F-4D97-AF65-F5344CB8AC3E}">
        <p14:creationId xmlns:p14="http://schemas.microsoft.com/office/powerpoint/2010/main" val="22447755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7831F-4BE2-A491-D244-5A9782DC7B33}"/>
              </a:ext>
            </a:extLst>
          </p:cNvPr>
          <p:cNvSpPr>
            <a:spLocks noGrp="1"/>
          </p:cNvSpPr>
          <p:nvPr>
            <p:ph type="ctrTitle"/>
          </p:nvPr>
        </p:nvSpPr>
        <p:spPr/>
        <p:txBody>
          <a:bodyPr/>
          <a:lstStyle/>
          <a:p>
            <a:r>
              <a:rPr lang="en-US" dirty="0"/>
              <a:t>Open Research: Justice, Sustainability and Equality</a:t>
            </a:r>
          </a:p>
        </p:txBody>
      </p:sp>
      <p:sp>
        <p:nvSpPr>
          <p:cNvPr id="3" name="Subtitle 2">
            <a:extLst>
              <a:ext uri="{FF2B5EF4-FFF2-40B4-BE49-F238E27FC236}">
                <a16:creationId xmlns:a16="http://schemas.microsoft.com/office/drawing/2014/main" id="{BDA0E58D-D8D8-AE22-0A35-ABDD2A2ADBF6}"/>
              </a:ext>
            </a:extLst>
          </p:cNvPr>
          <p:cNvSpPr>
            <a:spLocks noGrp="1"/>
          </p:cNvSpPr>
          <p:nvPr>
            <p:ph type="subTitle" idx="1"/>
          </p:nvPr>
        </p:nvSpPr>
        <p:spPr/>
        <p:txBody>
          <a:bodyPr/>
          <a:lstStyle/>
          <a:p>
            <a:r>
              <a:rPr lang="en-US" dirty="0"/>
              <a:t>Scott Taylor, Head of the University of Manchester Office for Open Research</a:t>
            </a:r>
          </a:p>
          <a:p>
            <a:r>
              <a:rPr lang="en-US" sz="1400" dirty="0"/>
              <a:t>January 2024</a:t>
            </a:r>
          </a:p>
        </p:txBody>
      </p:sp>
    </p:spTree>
    <p:extLst>
      <p:ext uri="{BB962C8B-B14F-4D97-AF65-F5344CB8AC3E}">
        <p14:creationId xmlns:p14="http://schemas.microsoft.com/office/powerpoint/2010/main" val="32491126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bstract blurred public library with bookshelves">
            <a:extLst>
              <a:ext uri="{FF2B5EF4-FFF2-40B4-BE49-F238E27FC236}">
                <a16:creationId xmlns:a16="http://schemas.microsoft.com/office/drawing/2014/main" id="{75452206-0753-F11C-862A-AF69EF7595BA}"/>
              </a:ext>
            </a:extLst>
          </p:cNvPr>
          <p:cNvPicPr>
            <a:picLocks noChangeAspect="1"/>
          </p:cNvPicPr>
          <p:nvPr/>
        </p:nvPicPr>
        <p:blipFill rotWithShape="1">
          <a:blip r:embed="rId2"/>
          <a:srcRect l="9063" r="31403"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2" name="TextBox 1">
            <a:extLst>
              <a:ext uri="{FF2B5EF4-FFF2-40B4-BE49-F238E27FC236}">
                <a16:creationId xmlns:a16="http://schemas.microsoft.com/office/drawing/2014/main" id="{C3C29F8B-D9A3-A164-824D-4E7FC2503B38}"/>
              </a:ext>
            </a:extLst>
          </p:cNvPr>
          <p:cNvSpPr txBox="1"/>
          <p:nvPr/>
        </p:nvSpPr>
        <p:spPr>
          <a:xfrm>
            <a:off x="6513788" y="1463040"/>
            <a:ext cx="5263684" cy="4713923"/>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‘Our Library, by the nature of its clear global role in terms of collection development, learning, research and engagement with the public will be occasionally expected to adopt positions on difficult issues. Our ultimate presence and voice remains as it always has. Libraries stand (and even sometimes fall) by their ability to </a:t>
            </a:r>
            <a:r>
              <a:rPr kumimoji="0" lang="en-US" sz="2800" b="0" i="1" u="none" strike="noStrike" kern="1200" cap="none" spc="0" normalizeH="0" baseline="0" noProof="0" dirty="0">
                <a:ln>
                  <a:noFill/>
                </a:ln>
                <a:solidFill>
                  <a:prstClr val="black"/>
                </a:solidFill>
                <a:effectLst/>
                <a:uLnTx/>
                <a:uFillTx/>
                <a:latin typeface="Calibri" panose="020F0502020204030204"/>
                <a:ea typeface="+mn-ea"/>
                <a:cs typeface="+mn-cs"/>
              </a:rPr>
              <a:t>record all views </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and to ensure access to that which very quickly becomes history.’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prstClr val="black"/>
                </a:solidFill>
                <a:effectLst/>
                <a:uLnTx/>
                <a:uFillTx/>
                <a:latin typeface="Calibri" panose="020F0502020204030204"/>
                <a:ea typeface="+mn-ea"/>
                <a:cs typeface="+mn-cs"/>
              </a:rPr>
              <a:t>Professor Chris Pressler, John Rylands University Librarian and Director of the University of Manchester Library</a:t>
            </a:r>
          </a:p>
        </p:txBody>
      </p:sp>
    </p:spTree>
    <p:extLst>
      <p:ext uri="{BB962C8B-B14F-4D97-AF65-F5344CB8AC3E}">
        <p14:creationId xmlns:p14="http://schemas.microsoft.com/office/powerpoint/2010/main" val="8883221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extBox 2">
            <a:extLst>
              <a:ext uri="{FF2B5EF4-FFF2-40B4-BE49-F238E27FC236}">
                <a16:creationId xmlns:a16="http://schemas.microsoft.com/office/drawing/2014/main" id="{1E1757D0-CF38-EAD7-9CE2-746D4341AA8F}"/>
              </a:ext>
            </a:extLst>
          </p:cNvPr>
          <p:cNvGraphicFramePr/>
          <p:nvPr/>
        </p:nvGraphicFramePr>
        <p:xfrm>
          <a:off x="2146300" y="2090172"/>
          <a:ext cx="8331200" cy="2246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66550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46F932F6-E2E3-C1BA-2110-87DF457C9951}"/>
              </a:ext>
            </a:extLst>
          </p:cNvPr>
          <p:cNvPicPr>
            <a:picLocks noChangeAspect="1"/>
          </p:cNvPicPr>
          <p:nvPr/>
        </p:nvPicPr>
        <p:blipFill>
          <a:blip r:embed="rId2"/>
          <a:stretch>
            <a:fillRect/>
          </a:stretch>
        </p:blipFill>
        <p:spPr>
          <a:xfrm>
            <a:off x="1301738" y="299509"/>
            <a:ext cx="3176434" cy="6258983"/>
          </a:xfrm>
          <a:prstGeom prst="rect">
            <a:avLst/>
          </a:prstGeom>
        </p:spPr>
      </p:pic>
      <p:sp>
        <p:nvSpPr>
          <p:cNvPr id="4" name="TextBox 3">
            <a:extLst>
              <a:ext uri="{FF2B5EF4-FFF2-40B4-BE49-F238E27FC236}">
                <a16:creationId xmlns:a16="http://schemas.microsoft.com/office/drawing/2014/main" id="{29F68816-C474-4F3D-7B1C-502642FFCF11}"/>
              </a:ext>
            </a:extLst>
          </p:cNvPr>
          <p:cNvSpPr txBox="1"/>
          <p:nvPr/>
        </p:nvSpPr>
        <p:spPr>
          <a:xfrm>
            <a:off x="6392583" y="2645922"/>
            <a:ext cx="4434721" cy="3710427"/>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alpha val="80000"/>
                  </a:prstClr>
                </a:solidFill>
                <a:effectLst/>
                <a:uLnTx/>
                <a:uFillTx/>
                <a:latin typeface="Calibri" panose="020F0502020204030204"/>
                <a:ea typeface="+mn-ea"/>
                <a:cs typeface="+mn-cs"/>
              </a:rPr>
              <a:t>Access to knowledge production</a:t>
            </a:r>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64153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A40B0F1-4BD2-6E6C-CE50-160E3B6A6A74}"/>
            </a:ext>
          </a:extLst>
        </p:cNvPr>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3" name="Rectangle 1032">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E97FC2C-F10B-3822-C6A0-CFDF72F043BA}"/>
              </a:ext>
            </a:extLst>
          </p:cNvPr>
          <p:cNvSpPr txBox="1"/>
          <p:nvPr/>
        </p:nvSpPr>
        <p:spPr>
          <a:xfrm>
            <a:off x="6392583" y="2645922"/>
            <a:ext cx="4434721" cy="3710427"/>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alpha val="80000"/>
                  </a:prstClr>
                </a:solidFill>
                <a:effectLst/>
                <a:uLnTx/>
                <a:uFillTx/>
                <a:latin typeface="Calibri" panose="020F0502020204030204"/>
                <a:ea typeface="+mn-ea"/>
                <a:cs typeface="+mn-cs"/>
              </a:rPr>
              <a:t>Access to knowledge production</a:t>
            </a:r>
          </a:p>
        </p:txBody>
      </p:sp>
      <p:cxnSp>
        <p:nvCxnSpPr>
          <p:cNvPr id="1035" name="Straight Connector 1034">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pic>
        <p:nvPicPr>
          <p:cNvPr id="1026" name="Picture 2" descr="undefined">
            <a:extLst>
              <a:ext uri="{FF2B5EF4-FFF2-40B4-BE49-F238E27FC236}">
                <a16:creationId xmlns:a16="http://schemas.microsoft.com/office/drawing/2014/main" id="{7B22C2B3-D7CD-1D16-7C3C-FCFD6E490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143" y="1117940"/>
            <a:ext cx="3171289" cy="46221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AC910DE-B3DB-12A6-B8E4-3E6D00E66C45}"/>
              </a:ext>
            </a:extLst>
          </p:cNvPr>
          <p:cNvSpPr txBox="1"/>
          <p:nvPr/>
        </p:nvSpPr>
        <p:spPr>
          <a:xfrm>
            <a:off x="1438953" y="5509182"/>
            <a:ext cx="2011479" cy="257250"/>
          </a:xfrm>
          <a:prstGeom prst="rect">
            <a:avLst/>
          </a:prstGeom>
          <a:noFill/>
        </p:spPr>
        <p:txBody>
          <a:bodyPr wrap="square">
            <a:spAutoFit/>
          </a:bodyPr>
          <a:lstStyle/>
          <a:p>
            <a:pPr marL="0" marR="0" lvl="0" indent="0" algn="l" defTabSz="612648" rtl="0" eaLnBrk="1" fontAlgn="auto" latinLnBrk="0" hangingPunct="1">
              <a:lnSpc>
                <a:spcPct val="100000"/>
              </a:lnSpc>
              <a:spcBef>
                <a:spcPts val="0"/>
              </a:spcBef>
              <a:spcAft>
                <a:spcPts val="600"/>
              </a:spcAft>
              <a:buClrTx/>
              <a:buSzTx/>
              <a:buFontTx/>
              <a:buNone/>
              <a:tabLst/>
              <a:defRPr/>
            </a:pPr>
            <a:r>
              <a:rPr kumimoji="0" lang="en-US" sz="536" b="0" i="0" u="none" strike="noStrike" kern="1200" cap="none" spc="0" normalizeH="0" baseline="0" noProof="0">
                <a:ln>
                  <a:noFill/>
                </a:ln>
                <a:solidFill>
                  <a:prstClr val="black"/>
                </a:solidFill>
                <a:effectLst/>
                <a:uLnTx/>
                <a:uFillTx/>
                <a:latin typeface="Calibri" panose="020F0502020204030204"/>
                <a:ea typeface="+mn-ea"/>
                <a:cs typeface="+mn-cs"/>
              </a:rPr>
              <a:t>Public Domain, https://</a:t>
            </a:r>
            <a:r>
              <a:rPr kumimoji="0" lang="en-US" sz="536" b="0" i="0" u="none" strike="noStrike" kern="1200" cap="none" spc="0" normalizeH="0" baseline="0" noProof="0" err="1">
                <a:ln>
                  <a:noFill/>
                </a:ln>
                <a:solidFill>
                  <a:prstClr val="black"/>
                </a:solidFill>
                <a:effectLst/>
                <a:uLnTx/>
                <a:uFillTx/>
                <a:latin typeface="Calibri" panose="020F0502020204030204"/>
                <a:ea typeface="+mn-ea"/>
                <a:cs typeface="+mn-cs"/>
              </a:rPr>
              <a:t>commons.wikimedia.org</a:t>
            </a:r>
            <a:r>
              <a:rPr kumimoji="0" lang="en-US" sz="536" b="0" i="0" u="none" strike="noStrike" kern="1200" cap="none" spc="0" normalizeH="0" baseline="0" noProof="0">
                <a:ln>
                  <a:noFill/>
                </a:ln>
                <a:solidFill>
                  <a:prstClr val="black"/>
                </a:solidFill>
                <a:effectLst/>
                <a:uLnTx/>
                <a:uFillTx/>
                <a:latin typeface="Calibri" panose="020F0502020204030204"/>
                <a:ea typeface="+mn-ea"/>
                <a:cs typeface="+mn-cs"/>
              </a:rPr>
              <a:t>/w/</a:t>
            </a:r>
            <a:r>
              <a:rPr kumimoji="0" lang="en-US" sz="536" b="0" i="0" u="none" strike="noStrike" kern="1200" cap="none" spc="0" normalizeH="0" baseline="0" noProof="0" err="1">
                <a:ln>
                  <a:noFill/>
                </a:ln>
                <a:solidFill>
                  <a:prstClr val="black"/>
                </a:solidFill>
                <a:effectLst/>
                <a:uLnTx/>
                <a:uFillTx/>
                <a:latin typeface="Calibri" panose="020F0502020204030204"/>
                <a:ea typeface="+mn-ea"/>
                <a:cs typeface="+mn-cs"/>
              </a:rPr>
              <a:t>index.php?curid</a:t>
            </a:r>
            <a:r>
              <a:rPr kumimoji="0" lang="en-US" sz="536" b="0" i="0" u="none" strike="noStrike" kern="1200" cap="none" spc="0" normalizeH="0" baseline="0" noProof="0">
                <a:ln>
                  <a:noFill/>
                </a:ln>
                <a:solidFill>
                  <a:prstClr val="black"/>
                </a:solidFill>
                <a:effectLst/>
                <a:uLnTx/>
                <a:uFillTx/>
                <a:latin typeface="Calibri" panose="020F0502020204030204"/>
                <a:ea typeface="+mn-ea"/>
                <a:cs typeface="+mn-cs"/>
              </a:rPr>
              <a:t>=1685187</a:t>
            </a: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CAF1A90-10BF-425B-3457-653C9873AA76}"/>
              </a:ext>
            </a:extLst>
          </p:cNvPr>
          <p:cNvSpPr txBox="1"/>
          <p:nvPr/>
        </p:nvSpPr>
        <p:spPr>
          <a:xfrm>
            <a:off x="3690097" y="1430013"/>
            <a:ext cx="1810671" cy="1929134"/>
          </a:xfrm>
          <a:prstGeom prst="rect">
            <a:avLst/>
          </a:prstGeom>
          <a:noFill/>
        </p:spPr>
        <p:txBody>
          <a:bodyPr wrap="square">
            <a:spAutoFit/>
          </a:bodyPr>
          <a:lstStyle/>
          <a:p>
            <a:pPr marL="0" marR="0" lvl="0" indent="0" algn="l" defTabSz="612648" rtl="0" eaLnBrk="1" fontAlgn="auto" latinLnBrk="0" hangingPunct="1">
              <a:lnSpc>
                <a:spcPct val="100000"/>
              </a:lnSpc>
              <a:spcBef>
                <a:spcPts val="0"/>
              </a:spcBef>
              <a:spcAft>
                <a:spcPts val="600"/>
              </a:spcAft>
              <a:buClrTx/>
              <a:buSzTx/>
              <a:buFontTx/>
              <a:buNone/>
              <a:tabLst/>
              <a:defRPr/>
            </a:pPr>
            <a:r>
              <a:rPr kumimoji="0" lang="en-GB" sz="1206" b="0" i="0" u="none" strike="noStrike" kern="1200" cap="none" spc="0" normalizeH="0" baseline="0" noProof="0">
                <a:ln>
                  <a:noFill/>
                </a:ln>
                <a:solidFill>
                  <a:prstClr val="black"/>
                </a:solidFill>
                <a:effectLst/>
                <a:uLnTx/>
                <a:uFillTx/>
                <a:latin typeface="Söhne"/>
                <a:ea typeface="+mn-ea"/>
                <a:cs typeface="+mn-cs"/>
              </a:rPr>
              <a:t>The university library is like the goose, and the decision it faces represents the choice between the golden eggs (immediate benefits) and the ongoing health of the goose (long-term sustainability of the academic system).</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64888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4B0C5D-15DA-55FF-C5F3-1871A59F7891}"/>
            </a:ext>
          </a:extLst>
        </p:cNvPr>
        <p:cNvGrpSpPr/>
        <p:nvPr/>
      </p:nvGrpSpPr>
      <p:grpSpPr>
        <a:xfrm>
          <a:off x="0" y="0"/>
          <a:ext cx="0" cy="0"/>
          <a:chOff x="0" y="0"/>
          <a:chExt cx="0" cy="0"/>
        </a:xfrm>
      </p:grpSpPr>
      <p:sp useBgFill="1">
        <p:nvSpPr>
          <p:cNvPr id="2069" name="Rectangle 2068">
            <a:extLst>
              <a:ext uri="{FF2B5EF4-FFF2-40B4-BE49-F238E27FC236}">
                <a16:creationId xmlns:a16="http://schemas.microsoft.com/office/drawing/2014/main" id="{7301F447-EEF7-48F5-AF73-7566EE7F64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BBEF4F0-B12F-DF49-A738-EFFAEB23C709}"/>
              </a:ext>
            </a:extLst>
          </p:cNvPr>
          <p:cNvSpPr txBox="1"/>
          <p:nvPr/>
        </p:nvSpPr>
        <p:spPr>
          <a:xfrm>
            <a:off x="841248" y="334644"/>
            <a:ext cx="10509504" cy="107691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panose="020F0302020204030204"/>
                <a:ea typeface="+mn-ea"/>
                <a:cs typeface="+mn-cs"/>
              </a:rPr>
              <a:t>Access to knowledge production</a:t>
            </a:r>
          </a:p>
        </p:txBody>
      </p:sp>
      <p:sp>
        <p:nvSpPr>
          <p:cNvPr id="2071" name="Rectangle 2070">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73" name="Rectangle 2072">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51299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0" name="Picture 2">
            <a:extLst>
              <a:ext uri="{FF2B5EF4-FFF2-40B4-BE49-F238E27FC236}">
                <a16:creationId xmlns:a16="http://schemas.microsoft.com/office/drawing/2014/main" id="{D62CDEF1-658A-96B1-AF87-CCE7914BE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491" y="2564196"/>
            <a:ext cx="2491024" cy="8877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syArXiv: open access preprints">
            <a:extLst>
              <a:ext uri="{FF2B5EF4-FFF2-40B4-BE49-F238E27FC236}">
                <a16:creationId xmlns:a16="http://schemas.microsoft.com/office/drawing/2014/main" id="{CFC9A099-7853-E07C-EE85-5583551BAF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1904" y="2015083"/>
            <a:ext cx="2736323" cy="18230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Open Library of Humanities - Wikipedia">
            <a:extLst>
              <a:ext uri="{FF2B5EF4-FFF2-40B4-BE49-F238E27FC236}">
                <a16:creationId xmlns:a16="http://schemas.microsoft.com/office/drawing/2014/main" id="{183661D7-D201-EC6B-310B-E4111FB6D8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6582" y="4082064"/>
            <a:ext cx="1913418" cy="87869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Library Partnership FAQs - PLOS">
            <a:extLst>
              <a:ext uri="{FF2B5EF4-FFF2-40B4-BE49-F238E27FC236}">
                <a16:creationId xmlns:a16="http://schemas.microsoft.com/office/drawing/2014/main" id="{61B00358-5EF9-1391-AF46-A223A71368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5790" y="4286893"/>
            <a:ext cx="1877600" cy="131712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Opening the Future">
            <a:extLst>
              <a:ext uri="{FF2B5EF4-FFF2-40B4-BE49-F238E27FC236}">
                <a16:creationId xmlns:a16="http://schemas.microsoft.com/office/drawing/2014/main" id="{120B7160-D988-787D-CB36-64823015C4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87562" y="1737360"/>
            <a:ext cx="1938629" cy="1064814"/>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Open Science Framework at MIT | News">
            <a:extLst>
              <a:ext uri="{FF2B5EF4-FFF2-40B4-BE49-F238E27FC236}">
                <a16:creationId xmlns:a16="http://schemas.microsoft.com/office/drawing/2014/main" id="{BF3984DE-4549-9747-79BF-C69431FC4B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60739" y="5315184"/>
            <a:ext cx="2192275" cy="826596"/>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Engaging Science, Technology, and Society">
            <a:extLst>
              <a:ext uri="{FF2B5EF4-FFF2-40B4-BE49-F238E27FC236}">
                <a16:creationId xmlns:a16="http://schemas.microsoft.com/office/drawing/2014/main" id="{FF5F41B3-E4A9-60D4-16D4-1CB7E1592F6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14969" y="3290432"/>
            <a:ext cx="1083815" cy="1553959"/>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The University of Manchester becomes the new home of CrimRxiv - The global  open access hub for Criminology">
            <a:extLst>
              <a:ext uri="{FF2B5EF4-FFF2-40B4-BE49-F238E27FC236}">
                <a16:creationId xmlns:a16="http://schemas.microsoft.com/office/drawing/2014/main" id="{4F0E4009-16DF-D295-F235-008ECFB3F90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29841" y="5518936"/>
            <a:ext cx="2736323" cy="753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29372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1C50D0B-F193-5AEB-5E07-419383D98195}"/>
            </a:ext>
          </a:extLst>
        </p:cNvPr>
        <p:cNvGrpSpPr/>
        <p:nvPr/>
      </p:nvGrpSpPr>
      <p:grpSpPr>
        <a:xfrm>
          <a:off x="0" y="0"/>
          <a:ext cx="0" cy="0"/>
          <a:chOff x="0" y="0"/>
          <a:chExt cx="0" cy="0"/>
        </a:xfrm>
      </p:grpSpPr>
      <p:sp useBgFill="1">
        <p:nvSpPr>
          <p:cNvPr id="3093" name="Rectangle 3092">
            <a:extLst>
              <a:ext uri="{FF2B5EF4-FFF2-40B4-BE49-F238E27FC236}">
                <a16:creationId xmlns:a16="http://schemas.microsoft.com/office/drawing/2014/main" id="{C4879EFC-8E62-4E00-973C-C45EE9EC6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5172CE0-6C55-C2E2-DAB1-A071A552E321}"/>
              </a:ext>
            </a:extLst>
          </p:cNvPr>
          <p:cNvSpPr txBox="1"/>
          <p:nvPr/>
        </p:nvSpPr>
        <p:spPr>
          <a:xfrm>
            <a:off x="638881" y="457200"/>
            <a:ext cx="10909640" cy="136861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6600" b="0" i="0" u="none" strike="noStrike" kern="1200" cap="none" spc="0" normalizeH="0" baseline="0" noProof="0">
                <a:ln>
                  <a:noFill/>
                </a:ln>
                <a:solidFill>
                  <a:prstClr val="black"/>
                </a:solidFill>
                <a:effectLst/>
                <a:uLnTx/>
                <a:uFillTx/>
                <a:latin typeface="Calibri Light" panose="020F0302020204030204"/>
                <a:ea typeface="+mn-ea"/>
                <a:cs typeface="+mn-cs"/>
              </a:rPr>
              <a:t>Open Infrastructure</a:t>
            </a:r>
          </a:p>
        </p:txBody>
      </p:sp>
      <p:sp>
        <p:nvSpPr>
          <p:cNvPr id="3094"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Diagram&#10;&#10;Description automatically generated">
            <a:extLst>
              <a:ext uri="{FF2B5EF4-FFF2-40B4-BE49-F238E27FC236}">
                <a16:creationId xmlns:a16="http://schemas.microsoft.com/office/drawing/2014/main" id="{19329335-ED1B-3E8F-E0B2-61199A513FC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0040" y="2726093"/>
            <a:ext cx="5614416" cy="343882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ure – Research and Innovation Services">
            <a:extLst>
              <a:ext uri="{FF2B5EF4-FFF2-40B4-BE49-F238E27FC236}">
                <a16:creationId xmlns:a16="http://schemas.microsoft.com/office/drawing/2014/main" id="{95B87F1D-C8CB-3678-0CF1-DE4AE9C7DE1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54496" y="3041904"/>
            <a:ext cx="5614416" cy="2807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3985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B1D179-CB28-7B5C-1376-38935E4E7C95}"/>
            </a:ext>
          </a:extLst>
        </p:cNvPr>
        <p:cNvGrpSpPr/>
        <p:nvPr/>
      </p:nvGrpSpPr>
      <p:grpSpPr>
        <a:xfrm>
          <a:off x="0" y="0"/>
          <a:ext cx="0" cy="0"/>
          <a:chOff x="0" y="0"/>
          <a:chExt cx="0" cy="0"/>
        </a:xfrm>
      </p:grpSpPr>
      <p:sp>
        <p:nvSpPr>
          <p:cNvPr id="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6DD6F7E-CB83-CCE3-B418-EFD7C4F21B06}"/>
              </a:ext>
            </a:extLst>
          </p:cNvPr>
          <p:cNvSpPr txBox="1"/>
          <p:nvPr/>
        </p:nvSpPr>
        <p:spPr>
          <a:xfrm>
            <a:off x="1028700" y="1967266"/>
            <a:ext cx="2628900" cy="2547257"/>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a:ln>
                  <a:noFill/>
                </a:ln>
                <a:solidFill>
                  <a:srgbClr val="FFFFFF"/>
                </a:solidFill>
                <a:effectLst/>
                <a:uLnTx/>
                <a:uFillTx/>
                <a:latin typeface="Calibri Light" panose="020F0302020204030204"/>
                <a:ea typeface="+mn-ea"/>
                <a:cs typeface="+mn-cs"/>
              </a:rPr>
              <a:t>Responsible Metrics</a:t>
            </a:r>
          </a:p>
        </p:txBody>
      </p:sp>
      <p:pic>
        <p:nvPicPr>
          <p:cNvPr id="2" name="Picture 1">
            <a:extLst>
              <a:ext uri="{FF2B5EF4-FFF2-40B4-BE49-F238E27FC236}">
                <a16:creationId xmlns:a16="http://schemas.microsoft.com/office/drawing/2014/main" id="{04ADFC3C-9770-2D92-C88E-D1CB5B97CD72}"/>
              </a:ext>
            </a:extLst>
          </p:cNvPr>
          <p:cNvPicPr>
            <a:picLocks noChangeAspect="1"/>
          </p:cNvPicPr>
          <p:nvPr/>
        </p:nvPicPr>
        <p:blipFill>
          <a:blip r:embed="rId2"/>
          <a:stretch>
            <a:fillRect/>
          </a:stretch>
        </p:blipFill>
        <p:spPr>
          <a:xfrm>
            <a:off x="4777316" y="1791991"/>
            <a:ext cx="6780700" cy="3271688"/>
          </a:xfrm>
          <a:prstGeom prst="rect">
            <a:avLst/>
          </a:prstGeom>
        </p:spPr>
      </p:pic>
    </p:spTree>
    <p:extLst>
      <p:ext uri="{BB962C8B-B14F-4D97-AF65-F5344CB8AC3E}">
        <p14:creationId xmlns:p14="http://schemas.microsoft.com/office/powerpoint/2010/main" val="236160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close-up of a purple text&#10;&#10;Description automatically generated">
            <a:hlinkClick r:id="rId3"/>
            <a:extLst>
              <a:ext uri="{FF2B5EF4-FFF2-40B4-BE49-F238E27FC236}">
                <a16:creationId xmlns:a16="http://schemas.microsoft.com/office/drawing/2014/main" id="{78D1CCF1-A686-184B-1323-9370D0E05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9477" y="4361017"/>
            <a:ext cx="5531791" cy="1093816"/>
          </a:xfrm>
          <a:prstGeom prst="rect">
            <a:avLst/>
          </a:prstGeom>
        </p:spPr>
      </p:pic>
      <p:pic>
        <p:nvPicPr>
          <p:cNvPr id="7" name="Picture 6" descr="A collage of trees and buildings&#10;&#10;Description automatically generated">
            <a:hlinkClick r:id="rId5"/>
            <a:extLst>
              <a:ext uri="{FF2B5EF4-FFF2-40B4-BE49-F238E27FC236}">
                <a16:creationId xmlns:a16="http://schemas.microsoft.com/office/drawing/2014/main" id="{CA3C61EC-641D-A960-8A38-D838240DB2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7244" y="2206102"/>
            <a:ext cx="3765609" cy="2280919"/>
          </a:xfrm>
          <a:prstGeom prst="rect">
            <a:avLst/>
          </a:prstGeom>
          <a:ln>
            <a:solidFill>
              <a:schemeClr val="tx1">
                <a:lumMod val="50000"/>
                <a:lumOff val="50000"/>
              </a:schemeClr>
            </a:solidFill>
          </a:ln>
        </p:spPr>
      </p:pic>
      <p:pic>
        <p:nvPicPr>
          <p:cNvPr id="13" name="Picture 12" descr="A close-up of a person's hoodie&#10;&#10;Description automatically generated">
            <a:hlinkClick r:id="rId7"/>
            <a:extLst>
              <a:ext uri="{FF2B5EF4-FFF2-40B4-BE49-F238E27FC236}">
                <a16:creationId xmlns:a16="http://schemas.microsoft.com/office/drawing/2014/main" id="{33D8CDED-28D0-7E73-7574-CA77FAB02FF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9385" y="2718213"/>
            <a:ext cx="3626465" cy="2369599"/>
          </a:xfrm>
          <a:prstGeom prst="rect">
            <a:avLst/>
          </a:prstGeom>
        </p:spPr>
      </p:pic>
      <p:sp>
        <p:nvSpPr>
          <p:cNvPr id="14" name="TextBox 13">
            <a:extLst>
              <a:ext uri="{FF2B5EF4-FFF2-40B4-BE49-F238E27FC236}">
                <a16:creationId xmlns:a16="http://schemas.microsoft.com/office/drawing/2014/main" id="{6EB79D31-0B7A-560A-1489-2C62EDD4A722}"/>
              </a:ext>
            </a:extLst>
          </p:cNvPr>
          <p:cNvSpPr txBox="1"/>
          <p:nvPr/>
        </p:nvSpPr>
        <p:spPr>
          <a:xfrm>
            <a:off x="697233" y="2348880"/>
            <a:ext cx="3275384" cy="369332"/>
          </a:xfrm>
          <a:prstGeom prst="rect">
            <a:avLst/>
          </a:prstGeom>
          <a:noFill/>
        </p:spPr>
        <p:txBody>
          <a:bodyPr wrap="none" rtlCol="0">
            <a:spAutoFit/>
          </a:bodyPr>
          <a:lstStyle/>
          <a:p>
            <a:r>
              <a:rPr lang="en-US" b="1" dirty="0">
                <a:solidFill>
                  <a:srgbClr val="7030A0"/>
                </a:solidFill>
              </a:rPr>
              <a:t>UoM Strategic plan 2021-2025</a:t>
            </a:r>
          </a:p>
        </p:txBody>
      </p:sp>
      <p:sp>
        <p:nvSpPr>
          <p:cNvPr id="15" name="Title 1">
            <a:extLst>
              <a:ext uri="{FF2B5EF4-FFF2-40B4-BE49-F238E27FC236}">
                <a16:creationId xmlns:a16="http://schemas.microsoft.com/office/drawing/2014/main" id="{8396F0E0-471A-E6D5-9762-F3ECD9F031EB}"/>
              </a:ext>
            </a:extLst>
          </p:cNvPr>
          <p:cNvSpPr txBox="1">
            <a:spLocks/>
          </p:cNvSpPr>
          <p:nvPr/>
        </p:nvSpPr>
        <p:spPr bwMode="auto">
          <a:xfrm>
            <a:off x="697234" y="1484784"/>
            <a:ext cx="1980220"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3600" dirty="0">
                <a:solidFill>
                  <a:srgbClr val="7030A0"/>
                </a:solidFill>
              </a:rPr>
              <a:t>Justice,</a:t>
            </a:r>
          </a:p>
        </p:txBody>
      </p:sp>
      <p:sp>
        <p:nvSpPr>
          <p:cNvPr id="16" name="Title 1">
            <a:extLst>
              <a:ext uri="{FF2B5EF4-FFF2-40B4-BE49-F238E27FC236}">
                <a16:creationId xmlns:a16="http://schemas.microsoft.com/office/drawing/2014/main" id="{1780877D-C51E-13A3-B2C3-E8C85FF06BBB}"/>
              </a:ext>
            </a:extLst>
          </p:cNvPr>
          <p:cNvSpPr txBox="1">
            <a:spLocks/>
          </p:cNvSpPr>
          <p:nvPr/>
        </p:nvSpPr>
        <p:spPr bwMode="auto">
          <a:xfrm>
            <a:off x="2531605" y="1484784"/>
            <a:ext cx="1980220"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3600" dirty="0">
                <a:solidFill>
                  <a:srgbClr val="7030A0"/>
                </a:solidFill>
              </a:rPr>
              <a:t>Equality</a:t>
            </a:r>
          </a:p>
        </p:txBody>
      </p:sp>
      <p:sp>
        <p:nvSpPr>
          <p:cNvPr id="17" name="Title 1">
            <a:extLst>
              <a:ext uri="{FF2B5EF4-FFF2-40B4-BE49-F238E27FC236}">
                <a16:creationId xmlns:a16="http://schemas.microsoft.com/office/drawing/2014/main" id="{B1B91C65-83C6-C0FF-BD67-A8647F7EB67B}"/>
              </a:ext>
            </a:extLst>
          </p:cNvPr>
          <p:cNvSpPr txBox="1">
            <a:spLocks/>
          </p:cNvSpPr>
          <p:nvPr/>
        </p:nvSpPr>
        <p:spPr bwMode="auto">
          <a:xfrm>
            <a:off x="7168917" y="1484784"/>
            <a:ext cx="3326771"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defTabSz="914377">
              <a:defRPr/>
            </a:pPr>
            <a:r>
              <a:rPr lang="en-US" sz="3600" dirty="0">
                <a:solidFill>
                  <a:srgbClr val="7030A0"/>
                </a:solidFill>
              </a:rPr>
              <a:t>Sustainability</a:t>
            </a:r>
          </a:p>
        </p:txBody>
      </p:sp>
      <p:grpSp>
        <p:nvGrpSpPr>
          <p:cNvPr id="2" name="Group 1">
            <a:extLst>
              <a:ext uri="{FF2B5EF4-FFF2-40B4-BE49-F238E27FC236}">
                <a16:creationId xmlns:a16="http://schemas.microsoft.com/office/drawing/2014/main" id="{2552CD55-C1DD-A4BB-AEFA-2BF65AF1D6C6}"/>
              </a:ext>
            </a:extLst>
          </p:cNvPr>
          <p:cNvGrpSpPr/>
          <p:nvPr/>
        </p:nvGrpSpPr>
        <p:grpSpPr>
          <a:xfrm>
            <a:off x="5849478" y="5558849"/>
            <a:ext cx="5053375" cy="1008031"/>
            <a:chOff x="5849476" y="5558847"/>
            <a:chExt cx="5053375" cy="1008031"/>
          </a:xfrm>
        </p:grpSpPr>
        <p:pic>
          <p:nvPicPr>
            <p:cNvPr id="1028" name="Picture 4" descr="DFG Logo">
              <a:extLst>
                <a:ext uri="{FF2B5EF4-FFF2-40B4-BE49-F238E27FC236}">
                  <a16:creationId xmlns:a16="http://schemas.microsoft.com/office/drawing/2014/main" id="{58BCE737-6A64-F23F-16F7-8E8DD207EF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80803" y="5589240"/>
              <a:ext cx="1222048" cy="9776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4F1BE0A6-B804-9EC2-7F40-7CF81EC1571A}"/>
                </a:ext>
              </a:extLst>
            </p:cNvPr>
            <p:cNvSpPr txBox="1">
              <a:spLocks/>
            </p:cNvSpPr>
            <p:nvPr/>
          </p:nvSpPr>
          <p:spPr bwMode="auto">
            <a:xfrm>
              <a:off x="5849476" y="6020758"/>
              <a:ext cx="3617165" cy="50458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defTabSz="914377">
                <a:spcBef>
                  <a:spcPts val="400"/>
                </a:spcBef>
                <a:defRPr/>
              </a:pPr>
              <a:r>
                <a:rPr lang="en-GB" sz="1400" b="0" dirty="0">
                  <a:solidFill>
                    <a:srgbClr val="00C4F7"/>
                  </a:solidFill>
                  <a:latin typeface="Titillium Web" panose="020F0502020204030204" pitchFamily="34" charset="0"/>
                </a:rPr>
                <a:t>Research on sustainability</a:t>
              </a:r>
            </a:p>
            <a:p>
              <a:pPr algn="r" defTabSz="914377">
                <a:spcBef>
                  <a:spcPts val="400"/>
                </a:spcBef>
                <a:defRPr/>
              </a:pPr>
              <a:r>
                <a:rPr lang="en-GB" sz="1400" b="0" dirty="0">
                  <a:solidFill>
                    <a:srgbClr val="00C4F7"/>
                  </a:solidFill>
                  <a:latin typeface="Titillium Web" panose="020F0502020204030204" pitchFamily="34" charset="0"/>
                </a:rPr>
                <a:t>Sustainability of research</a:t>
              </a:r>
            </a:p>
            <a:p>
              <a:pPr algn="r" defTabSz="914377">
                <a:spcBef>
                  <a:spcPts val="400"/>
                </a:spcBef>
                <a:defRPr/>
              </a:pPr>
              <a:r>
                <a:rPr lang="en-GB" sz="1400" b="0" dirty="0">
                  <a:solidFill>
                    <a:srgbClr val="00C4F7"/>
                  </a:solidFill>
                  <a:latin typeface="Titillium Web" panose="020F0502020204030204" pitchFamily="34" charset="0"/>
                </a:rPr>
                <a:t>Use of sustainability science for society</a:t>
              </a:r>
              <a:endParaRPr lang="en-US" sz="1400" dirty="0">
                <a:solidFill>
                  <a:srgbClr val="00C4F7"/>
                </a:solidFill>
              </a:endParaRPr>
            </a:p>
          </p:txBody>
        </p:sp>
        <p:sp>
          <p:nvSpPr>
            <p:cNvPr id="18" name="TextBox 17">
              <a:extLst>
                <a:ext uri="{FF2B5EF4-FFF2-40B4-BE49-F238E27FC236}">
                  <a16:creationId xmlns:a16="http://schemas.microsoft.com/office/drawing/2014/main" id="{4B7EB455-3016-CCE9-CE7E-A3FCE54036F0}"/>
                </a:ext>
              </a:extLst>
            </p:cNvPr>
            <p:cNvSpPr txBox="1"/>
            <p:nvPr/>
          </p:nvSpPr>
          <p:spPr>
            <a:xfrm>
              <a:off x="6345260" y="5558847"/>
              <a:ext cx="3121382" cy="307777"/>
            </a:xfrm>
            <a:prstGeom prst="rect">
              <a:avLst/>
            </a:prstGeom>
            <a:noFill/>
          </p:spPr>
          <p:txBody>
            <a:bodyPr wrap="square" rtlCol="0">
              <a:spAutoFit/>
            </a:bodyPr>
            <a:lstStyle/>
            <a:p>
              <a:pPr algn="r"/>
              <a:r>
                <a:rPr lang="en-US" sz="1400" b="1" u="sng" dirty="0">
                  <a:solidFill>
                    <a:srgbClr val="00C4F7"/>
                  </a:solidFill>
                  <a:latin typeface="Titillium Web" panose="020F0502020204030204" pitchFamily="34" charset="0"/>
                  <a:ea typeface="+mj-ea"/>
                  <a:cs typeface="Arial" pitchFamily="34" charset="0"/>
                </a:rPr>
                <a:t>2024 Annual conference theme</a:t>
              </a:r>
            </a:p>
          </p:txBody>
        </p:sp>
      </p:grpSp>
      <p:pic>
        <p:nvPicPr>
          <p:cNvPr id="1030" name="Picture 6" descr="Transformed Athena SWAN | Office of the President and Provost (Equality,  Diversity &amp; Inclusion) - UCL – University College London">
            <a:extLst>
              <a:ext uri="{FF2B5EF4-FFF2-40B4-BE49-F238E27FC236}">
                <a16:creationId xmlns:a16="http://schemas.microsoft.com/office/drawing/2014/main" id="{3D7FA443-57B9-AEB2-B09B-133D6A70313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5067" y="5328163"/>
            <a:ext cx="2644552" cy="10881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ogo guidelines – REF 2029">
            <a:extLst>
              <a:ext uri="{FF2B5EF4-FFF2-40B4-BE49-F238E27FC236}">
                <a16:creationId xmlns:a16="http://schemas.microsoft.com/office/drawing/2014/main" id="{1907FFFC-B49E-431B-35B3-CEB12AFBDC7F}"/>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6183" t="16902" r="4625" b="8915"/>
          <a:stretch/>
        </p:blipFill>
        <p:spPr bwMode="auto">
          <a:xfrm>
            <a:off x="3269949" y="5573837"/>
            <a:ext cx="1941363" cy="97763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University logo | University brand | StaffNet | The ...">
            <a:extLst>
              <a:ext uri="{FF2B5EF4-FFF2-40B4-BE49-F238E27FC236}">
                <a16:creationId xmlns:a16="http://schemas.microsoft.com/office/drawing/2014/main" id="{9C21FACD-B3A6-7F5A-16B7-34D59312FB0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05AB50D-2E44-5010-C46F-D14923FD3832}"/>
              </a:ext>
            </a:extLst>
          </p:cNvPr>
          <p:cNvSpPr txBox="1"/>
          <p:nvPr/>
        </p:nvSpPr>
        <p:spPr>
          <a:xfrm>
            <a:off x="2434651" y="503929"/>
            <a:ext cx="6529416" cy="523220"/>
          </a:xfrm>
          <a:prstGeom prst="rect">
            <a:avLst/>
          </a:prstGeom>
          <a:noFill/>
        </p:spPr>
        <p:txBody>
          <a:bodyPr wrap="none" rtlCol="0">
            <a:spAutoFit/>
          </a:bodyPr>
          <a:lstStyle/>
          <a:p>
            <a:r>
              <a:rPr lang="en-US" sz="2800" b="1" dirty="0">
                <a:solidFill>
                  <a:srgbClr val="7030A0"/>
                </a:solidFill>
                <a:latin typeface="Open Sans" panose="020B0606030504020204" pitchFamily="34" charset="0"/>
                <a:ea typeface="Open Sans" panose="020B0606030504020204" pitchFamily="34" charset="0"/>
                <a:cs typeface="Open Sans" panose="020B0606030504020204" pitchFamily="34" charset="0"/>
              </a:rPr>
              <a:t> Justice, equality, and sustainability</a:t>
            </a:r>
            <a:endParaRPr lang="en-US" sz="2800" b="1" dirty="0">
              <a:solidFill>
                <a:srgbClr val="7030A0"/>
              </a:solidFill>
            </a:endParaRPr>
          </a:p>
        </p:txBody>
      </p:sp>
    </p:spTree>
    <p:extLst>
      <p:ext uri="{BB962C8B-B14F-4D97-AF65-F5344CB8AC3E}">
        <p14:creationId xmlns:p14="http://schemas.microsoft.com/office/powerpoint/2010/main" val="426486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Date Placeholder 3">
            <a:extLst>
              <a:ext uri="{FF2B5EF4-FFF2-40B4-BE49-F238E27FC236}">
                <a16:creationId xmlns:a16="http://schemas.microsoft.com/office/drawing/2014/main" id="{FB33C1BC-4C3C-F0AA-EE4A-6E745F76FC4E}"/>
              </a:ext>
            </a:extLst>
          </p:cNvPr>
          <p:cNvSpPr>
            <a:spLocks noGrp="1" noChangeArrowheads="1"/>
          </p:cNvSpPr>
          <p:nvPr>
            <p:custDataLst>
              <p:tags r:id="rId1"/>
            </p:custDataLst>
          </p:nvPr>
        </p:nvSpPr>
        <p:spPr bwMode="auto">
          <a:xfrm>
            <a:off x="1524000" y="6472238"/>
            <a:ext cx="2540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256032" tIns="63500" rIns="127000" bIns="63500" anchor="ct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800" b="0" i="0" u="none" strike="noStrike" kern="1200" cap="none" spc="0" normalizeH="0" baseline="0" noProof="0">
                <a:ln>
                  <a:noFill/>
                </a:ln>
                <a:solidFill>
                  <a:srgbClr val="999999"/>
                </a:solidFill>
                <a:effectLst/>
                <a:uLnTx/>
                <a:uFillTx/>
                <a:latin typeface="Helvetica" pitchFamily="2" charset="0"/>
                <a:ea typeface="ＭＳ Ｐゴシック" panose="020B0600070205080204" pitchFamily="34" charset="-128"/>
                <a:cs typeface="+mn-cs"/>
              </a:rPr>
              <a:t>Date of Download:  1/24/2024</a:t>
            </a:r>
          </a:p>
        </p:txBody>
      </p:sp>
      <p:sp>
        <p:nvSpPr>
          <p:cNvPr id="16388" name="Footer Placeholder 4">
            <a:extLst>
              <a:ext uri="{FF2B5EF4-FFF2-40B4-BE49-F238E27FC236}">
                <a16:creationId xmlns:a16="http://schemas.microsoft.com/office/drawing/2014/main" id="{D6BE7DAB-327E-08EF-EB71-EEED37E66306}"/>
              </a:ext>
            </a:extLst>
          </p:cNvPr>
          <p:cNvSpPr>
            <a:spLocks noGrp="1"/>
          </p:cNvSpPr>
          <p:nvPr>
            <p:custDataLst>
              <p:tags r:id="rId2"/>
            </p:custDataLst>
          </p:nvPr>
        </p:nvSpPr>
        <p:spPr>
          <a:xfrm>
            <a:off x="4629150" y="6470651"/>
            <a:ext cx="6038850" cy="385763"/>
          </a:xfrm>
          <a:prstGeom prst="rect">
            <a:avLst/>
          </a:prstGeom>
          <a:noFill/>
          <a:ln w="9525" cap="flat" cmpd="sng" algn="ctr">
            <a:noFill/>
            <a:prstDash val="solid"/>
            <a:miter lim="800000"/>
            <a:headEnd type="none" w="med" len="med"/>
            <a:tailEnd type="none" w="med" len="med"/>
          </a:ln>
        </p:spPr>
        <p:txBody>
          <a:bodyPr rIns="256032" anchor="ctr"/>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en-US" sz="800" b="0" i="0" u="none" strike="noStrike" kern="1200" cap="none" spc="0" normalizeH="0" baseline="0" noProof="0">
                <a:ln>
                  <a:noFill/>
                </a:ln>
                <a:solidFill>
                  <a:srgbClr val="7F7F7F"/>
                </a:solidFill>
                <a:effectLst/>
                <a:uLnTx/>
                <a:uFillTx/>
                <a:latin typeface="Arial" panose="020B0604020202020204" pitchFamily="34" charset="0"/>
                <a:ea typeface="ＭＳ Ｐゴシック" panose="020B0600070205080204" pitchFamily="34" charset="-128"/>
                <a:cs typeface="+mn-cs"/>
              </a:rPr>
              <a:t>Copyright © 2024. MIT Press. All rights reserved.</a:t>
            </a:r>
          </a:p>
        </p:txBody>
      </p:sp>
      <p:sp>
        <p:nvSpPr>
          <p:cNvPr id="14341" name="Text Placeholder 2">
            <a:extLst>
              <a:ext uri="{FF2B5EF4-FFF2-40B4-BE49-F238E27FC236}">
                <a16:creationId xmlns:a16="http://schemas.microsoft.com/office/drawing/2014/main" id="{050C6542-D8EB-738E-2D13-8B29D833C83A}"/>
              </a:ext>
            </a:extLst>
          </p:cNvPr>
          <p:cNvSpPr>
            <a:spLocks noChangeArrowheads="1"/>
          </p:cNvSpPr>
          <p:nvPr>
            <p:custDataLst>
              <p:tags r:id="rId3"/>
            </p:custDataLst>
          </p:nvPr>
        </p:nvSpPr>
        <p:spPr bwMode="auto">
          <a:xfrm>
            <a:off x="8900871" y="224777"/>
            <a:ext cx="2605329" cy="76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37160" rIns="137160" bIns="0"/>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Helvetica" pitchFamily="2" charset="0"/>
                <a:ea typeface="ＭＳ Ｐゴシック" panose="020B0600070205080204" pitchFamily="34" charset="-128"/>
                <a:cs typeface="+mn-cs"/>
              </a:rPr>
              <a:t>From: </a:t>
            </a:r>
            <a:r>
              <a:rPr kumimoji="0" lang="en-US" altLang="en-US" sz="800" b="1" i="0" u="none" strike="noStrike" kern="1200" cap="none" spc="0" normalizeH="0" baseline="0" noProof="0" dirty="0">
                <a:ln>
                  <a:noFill/>
                </a:ln>
                <a:solidFill>
                  <a:prstClr val="black"/>
                </a:solidFill>
                <a:effectLst/>
                <a:uLnTx/>
                <a:uFillTx/>
                <a:latin typeface="Helvetica" pitchFamily="2" charset="0"/>
                <a:ea typeface="ＭＳ Ｐゴシック" panose="020B0600070205080204" pitchFamily="34" charset="-128"/>
                <a:cs typeface="+mn-cs"/>
              </a:rPr>
              <a:t>Large-scale comparison of bibliographic data sources: Scopus, Web of
                    Science, Dimensions, </a:t>
            </a:r>
            <a:r>
              <a:rPr kumimoji="0" lang="en-US" altLang="en-US" sz="800" b="1" i="0" u="none" strike="noStrike" kern="1200" cap="none" spc="0" normalizeH="0" baseline="0" noProof="0" dirty="0" err="1">
                <a:ln>
                  <a:noFill/>
                </a:ln>
                <a:solidFill>
                  <a:prstClr val="black"/>
                </a:solidFill>
                <a:effectLst/>
                <a:uLnTx/>
                <a:uFillTx/>
                <a:latin typeface="Helvetica" pitchFamily="2" charset="0"/>
                <a:ea typeface="ＭＳ Ｐゴシック" panose="020B0600070205080204" pitchFamily="34" charset="-128"/>
                <a:cs typeface="+mn-cs"/>
              </a:rPr>
              <a:t>Crossref</a:t>
            </a:r>
            <a:r>
              <a:rPr kumimoji="0" lang="en-US" altLang="en-US" sz="800" b="1" i="0" u="none" strike="noStrike" kern="1200" cap="none" spc="0" normalizeH="0" baseline="0" noProof="0" dirty="0">
                <a:ln>
                  <a:noFill/>
                </a:ln>
                <a:solidFill>
                  <a:prstClr val="black"/>
                </a:solidFill>
                <a:effectLst/>
                <a:uLnTx/>
                <a:uFillTx/>
                <a:latin typeface="Helvetica" pitchFamily="2" charset="0"/>
                <a:ea typeface="ＭＳ Ｐゴシック" panose="020B0600070205080204" pitchFamily="34" charset="-128"/>
                <a:cs typeface="+mn-cs"/>
              </a:rPr>
              <a:t>, and Microsoft Academic </a:t>
            </a:r>
          </a:p>
        </p:txBody>
      </p:sp>
      <p:sp>
        <p:nvSpPr>
          <p:cNvPr id="16390" name="Text Placeholder 2">
            <a:extLst>
              <a:ext uri="{FF2B5EF4-FFF2-40B4-BE49-F238E27FC236}">
                <a16:creationId xmlns:a16="http://schemas.microsoft.com/office/drawing/2014/main" id="{53378700-E69F-6A41-A1E8-EFE48FEB69C7}"/>
              </a:ext>
            </a:extLst>
          </p:cNvPr>
          <p:cNvSpPr txBox="1">
            <a:spLocks noChangeArrowheads="1"/>
          </p:cNvSpPr>
          <p:nvPr>
            <p:custDataLst>
              <p:tags r:id="rId4"/>
            </p:custDataLst>
          </p:nvPr>
        </p:nvSpPr>
        <p:spPr bwMode="auto">
          <a:xfrm>
            <a:off x="8445500" y="873105"/>
            <a:ext cx="3302000" cy="506433"/>
          </a:xfrm>
          <a:prstGeom prst="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54000" tIns="0" rIns="127000" bIns="63500"/>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kumimoji="0" sz="1800" b="0" i="0" u="none" strike="noStrike" kern="1200" cap="none" spc="0" normalizeH="0" baseline="0" noProof="0">
                <a:ln w="9525" cap="flat" cmpd="sng" algn="ctr">
                  <a:noFill/>
                  <a:prstDash val="solid"/>
                  <a:round/>
                  <a:headEnd type="none" w="med" len="med"/>
                  <a:tailEnd type="none" w="med" len="med"/>
                </a:ln>
                <a:solidFill>
                  <a:srgbClr val="000000"/>
                </a:solidFill>
                <a:effectLst/>
                <a:uLnTx/>
                <a:uFillTx/>
                <a:latin typeface="Arial" pitchFamily="34" charset="0"/>
                <a:ea typeface="ＭＳ Ｐゴシック" pitchFamily="34" charset="-128"/>
                <a:cs typeface="Arial"/>
                <a:sym typeface="Wingdings" charset="2"/>
              </a:defRPr>
            </a:pPr>
            <a:r>
              <a:rPr kumimoji="0" lang="en-US" altLang="en-US" sz="800" b="0" i="0" u="none" strike="noStrike" kern="1200" cap="none" spc="0" normalizeH="0" baseline="0" noProof="0" dirty="0">
                <a:ln w="9525" cap="flat" cmpd="sng" algn="ctr">
                  <a:noFill/>
                  <a:prstDash val="solid"/>
                  <a:round/>
                  <a:headEnd type="none" w="med" len="med"/>
                  <a:tailEnd type="none" w="med" len="med"/>
                </a:ln>
                <a:solidFill>
                  <a:srgbClr val="000000"/>
                </a:solidFill>
                <a:effectLst/>
                <a:uLnTx/>
                <a:uFillTx/>
                <a:latin typeface="Helvetica" pitchFamily="2" charset="0"/>
                <a:ea typeface="ＭＳ Ｐゴシック" pitchFamily="34" charset="-128"/>
                <a:cs typeface="Arial"/>
                <a:sym typeface="Wingdings"/>
              </a:rPr>
              <a:t>Quantitative Science Studies. 2021;2(1):20-41. doi:10.1162/qss_a_00112</a:t>
            </a:r>
          </a:p>
        </p:txBody>
      </p:sp>
      <p:sp>
        <p:nvSpPr>
          <p:cNvPr id="14343" name="Text Placeholder 2">
            <a:extLst>
              <a:ext uri="{FF2B5EF4-FFF2-40B4-BE49-F238E27FC236}">
                <a16:creationId xmlns:a16="http://schemas.microsoft.com/office/drawing/2014/main" id="{B929959A-D06F-FAA0-B817-4F2EED3ACC07}"/>
              </a:ext>
            </a:extLst>
          </p:cNvPr>
          <p:cNvSpPr>
            <a:spLocks noChangeArrowheads="1"/>
          </p:cNvSpPr>
          <p:nvPr>
            <p:custDataLst>
              <p:tags r:id="rId5"/>
            </p:custDataLst>
          </p:nvPr>
        </p:nvSpPr>
        <p:spPr bwMode="auto">
          <a:xfrm>
            <a:off x="1524000" y="5780088"/>
            <a:ext cx="9144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254000" tIns="0" rIns="0" bIns="63500"/>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altLang="en-US" sz="1100" b="0" i="0" u="none" strike="noStrike" kern="1200" cap="none" spc="0" normalizeH="0" baseline="0" noProof="0">
                <a:ln>
                  <a:noFill/>
                </a:ln>
                <a:solidFill>
                  <a:prstClr val="black"/>
                </a:solidFill>
                <a:effectLst/>
                <a:uLnTx/>
                <a:uFillTx/>
                <a:latin typeface="Helvetica" pitchFamily="2" charset="0"/>
                <a:ea typeface="ＭＳ Ｐゴシック" panose="020B0600070205080204" pitchFamily="34" charset="-128"/>
                <a:cs typeface="+mn-cs"/>
              </a:rPr>
              <a:t>Overlap of documents between Scopus and the other data sources.
</a:t>
            </a:r>
          </a:p>
        </p:txBody>
      </p:sp>
      <p:sp>
        <p:nvSpPr>
          <p:cNvPr id="14344" name="TextBox 11">
            <a:extLst>
              <a:ext uri="{FF2B5EF4-FFF2-40B4-BE49-F238E27FC236}">
                <a16:creationId xmlns:a16="http://schemas.microsoft.com/office/drawing/2014/main" id="{2BC60D48-1732-E7D7-9F35-D57342CE543A}"/>
              </a:ext>
            </a:extLst>
          </p:cNvPr>
          <p:cNvSpPr>
            <a:spLocks noChangeArrowheads="1"/>
          </p:cNvSpPr>
          <p:nvPr>
            <p:custDataLst>
              <p:tags r:id="rId6"/>
            </p:custDataLst>
          </p:nvPr>
        </p:nvSpPr>
        <p:spPr bwMode="auto">
          <a:xfrm>
            <a:off x="1524000" y="5510213"/>
            <a:ext cx="91440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254000" tIns="0" rIns="0" bIns="63500"/>
          <a:lstStyle>
            <a:lvl1pPr eaLnBrk="0" hangingPunct="0">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SzPct val="100000"/>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100" b="1" i="0" u="none" strike="noStrike" kern="1200" cap="none" spc="0" normalizeH="0" baseline="0" noProof="0">
                <a:ln>
                  <a:noFill/>
                </a:ln>
                <a:solidFill>
                  <a:prstClr val="black"/>
                </a:solidFill>
                <a:effectLst/>
                <a:uLnTx/>
                <a:uFillTx/>
                <a:latin typeface="Helvetica" pitchFamily="2" charset="0"/>
                <a:ea typeface="ＭＳ Ｐゴシック" panose="020B0600070205080204" pitchFamily="34" charset="-128"/>
                <a:cs typeface="+mn-cs"/>
              </a:rPr>
              <a:t>Figure Legend:</a:t>
            </a:r>
          </a:p>
        </p:txBody>
      </p:sp>
      <p:cxnSp>
        <p:nvCxnSpPr>
          <p:cNvPr id="14345" name="Straight Connector 5">
            <a:extLst>
              <a:ext uri="{FF2B5EF4-FFF2-40B4-BE49-F238E27FC236}">
                <a16:creationId xmlns:a16="http://schemas.microsoft.com/office/drawing/2014/main" id="{22E3DA6A-06A3-99B1-F256-CE18B775A27A}"/>
              </a:ext>
            </a:extLst>
          </p:cNvPr>
          <p:cNvCxnSpPr>
            <a:cxnSpLocks noChangeShapeType="1"/>
          </p:cNvCxnSpPr>
          <p:nvPr>
            <p:custDataLst>
              <p:tags r:id="rId7"/>
            </p:custDataLst>
          </p:nvPr>
        </p:nvCxnSpPr>
        <p:spPr bwMode="auto">
          <a:xfrm>
            <a:off x="1524000" y="6457950"/>
            <a:ext cx="9144000" cy="0"/>
          </a:xfrm>
          <a:prstGeom prst="line">
            <a:avLst/>
          </a:prstGeom>
          <a:noFill/>
          <a:ln w="12700" algn="ctr">
            <a:solidFill>
              <a:srgbClr val="EEEEEE"/>
            </a:solidFill>
            <a:round/>
            <a:headEnd/>
            <a:tailEnd/>
          </a:ln>
          <a:extLst>
            <a:ext uri="{909E8E84-426E-40DD-AFC4-6F175D3DCCD1}">
              <a14:hiddenFill xmlns:a14="http://schemas.microsoft.com/office/drawing/2010/main">
                <a:noFill/>
              </a14:hiddenFill>
            </a:ext>
          </a:extLst>
        </p:spPr>
      </p:cxnSp>
      <p:pic>
        <p:nvPicPr>
          <p:cNvPr id="14347" name="New picture">
            <a:extLst>
              <a:ext uri="{FF2B5EF4-FFF2-40B4-BE49-F238E27FC236}">
                <a16:creationId xmlns:a16="http://schemas.microsoft.com/office/drawing/2014/main" id="{233EA84C-B419-FD8D-563B-E44874D16475}"/>
              </a:ext>
            </a:extLst>
          </p:cNvPr>
          <p:cNvPicPr>
            <a:picLocks noChangeAspect="1" noChangeArrowheads="1"/>
          </p:cNvPicPr>
          <p:nvPr>
            <p:custDataLst>
              <p:tags r:id="rId8"/>
            </p:custDataLst>
          </p:nvPr>
        </p:nvPicPr>
        <p:blipFill>
          <a:blip r:embed="rId10">
            <a:extLst>
              <a:ext uri="{28A0092B-C50C-407E-A947-70E740481C1C}">
                <a14:useLocalDpi xmlns:a14="http://schemas.microsoft.com/office/drawing/2010/main" val="0"/>
              </a:ext>
            </a:extLst>
          </a:blip>
          <a:srcRect/>
          <a:stretch>
            <a:fillRect/>
          </a:stretch>
        </p:blipFill>
        <p:spPr bwMode="auto">
          <a:xfrm>
            <a:off x="2603501" y="1647936"/>
            <a:ext cx="6790016" cy="258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pic>
        <p:nvPicPr>
          <p:cNvPr id="4098" name="Picture 2" descr="OpenAlex - Wikidata">
            <a:extLst>
              <a:ext uri="{FF2B5EF4-FFF2-40B4-BE49-F238E27FC236}">
                <a16:creationId xmlns:a16="http://schemas.microsoft.com/office/drawing/2014/main" id="{D3B6EAA1-B9D3-745E-2A00-07DFCBE21CC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73934" y="4150266"/>
            <a:ext cx="4889466" cy="16298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6B2CF98-5610-0EDE-0728-C510CDAB91A8}"/>
              </a:ext>
            </a:extLst>
          </p:cNvPr>
          <p:cNvSpPr txBox="1"/>
          <p:nvPr/>
        </p:nvSpPr>
        <p:spPr>
          <a:xfrm>
            <a:off x="301877" y="258246"/>
            <a:ext cx="347929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Inclusion in scholarly record</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077740-BD64-488B-6736-5913D2E33A7A}"/>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68CB6CF6-F82C-295B-82A3-4282DE5B2415}"/>
              </a:ext>
            </a:extLst>
          </p:cNvPr>
          <p:cNvSpPr txBox="1"/>
          <p:nvPr/>
        </p:nvSpPr>
        <p:spPr>
          <a:xfrm>
            <a:off x="630936" y="2660904"/>
            <a:ext cx="4818888" cy="3547872"/>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mn-ea"/>
                <a:cs typeface="+mn-cs"/>
              </a:rPr>
              <a:t>Reliability of the data </a:t>
            </a:r>
          </a:p>
        </p:txBody>
      </p:sp>
      <p:pic>
        <p:nvPicPr>
          <p:cNvPr id="2" name="Picture 1">
            <a:extLst>
              <a:ext uri="{FF2B5EF4-FFF2-40B4-BE49-F238E27FC236}">
                <a16:creationId xmlns:a16="http://schemas.microsoft.com/office/drawing/2014/main" id="{728FEF8E-8678-213A-E2E9-3CB7940E720F}"/>
              </a:ext>
            </a:extLst>
          </p:cNvPr>
          <p:cNvPicPr>
            <a:picLocks noChangeAspect="1"/>
          </p:cNvPicPr>
          <p:nvPr/>
        </p:nvPicPr>
        <p:blipFill>
          <a:blip r:embed="rId2"/>
          <a:stretch>
            <a:fillRect/>
          </a:stretch>
        </p:blipFill>
        <p:spPr>
          <a:xfrm>
            <a:off x="4541651" y="1350216"/>
            <a:ext cx="6943234" cy="4287446"/>
          </a:xfrm>
          <a:prstGeom prst="rect">
            <a:avLst/>
          </a:prstGeom>
        </p:spPr>
      </p:pic>
    </p:spTree>
    <p:extLst>
      <p:ext uri="{BB962C8B-B14F-4D97-AF65-F5344CB8AC3E}">
        <p14:creationId xmlns:p14="http://schemas.microsoft.com/office/powerpoint/2010/main" val="25290714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785938-92DD-8F59-D35E-C93C2F873253}"/>
              </a:ext>
            </a:extLst>
          </p:cNvPr>
          <p:cNvSpPr txBox="1"/>
          <p:nvPr/>
        </p:nvSpPr>
        <p:spPr>
          <a:xfrm>
            <a:off x="1389888" y="2292096"/>
            <a:ext cx="9680448" cy="1569660"/>
          </a:xfrm>
          <a:prstGeom prst="rect">
            <a:avLst/>
          </a:prstGeom>
          <a:noFill/>
        </p:spPr>
        <p:txBody>
          <a:bodyPr wrap="square" rtlCol="0">
            <a:spAutoFit/>
          </a:bodyPr>
          <a:lstStyle/>
          <a:p>
            <a:r>
              <a:rPr lang="en-US" sz="3200"/>
              <a:t>Is it </a:t>
            </a:r>
            <a:r>
              <a:rPr lang="en-US" sz="3200" dirty="0"/>
              <a:t>appropriate to use a cost-benefit analysis to judge whether we pursue certain open research practices? Or should we have some ‘red lines’ that we never cross?</a:t>
            </a:r>
          </a:p>
        </p:txBody>
      </p:sp>
    </p:spTree>
    <p:extLst>
      <p:ext uri="{BB962C8B-B14F-4D97-AF65-F5344CB8AC3E}">
        <p14:creationId xmlns:p14="http://schemas.microsoft.com/office/powerpoint/2010/main" val="19204093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CC439-8967-441D-9572-90A191B24D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FE93B47-5352-94AB-3E4A-30FF4DC1E5BD}"/>
              </a:ext>
            </a:extLst>
          </p:cNvPr>
          <p:cNvSpPr txBox="1"/>
          <p:nvPr/>
        </p:nvSpPr>
        <p:spPr>
          <a:xfrm>
            <a:off x="1389888" y="2292096"/>
            <a:ext cx="9680448" cy="1569660"/>
          </a:xfrm>
          <a:prstGeom prst="rect">
            <a:avLst/>
          </a:prstGeom>
          <a:noFill/>
        </p:spPr>
        <p:txBody>
          <a:bodyPr wrap="square" rtlCol="0">
            <a:spAutoFit/>
          </a:bodyPr>
          <a:lstStyle/>
          <a:p>
            <a:pPr fontAlgn="base"/>
            <a:r>
              <a:rPr lang="en-GB" sz="3200" b="0" dirty="0">
                <a:solidFill>
                  <a:srgbClr val="101834"/>
                </a:solidFill>
                <a:effectLst/>
                <a:latin typeface="MentiText"/>
              </a:rPr>
              <a:t>How do we as an open research community shift an issue like APCs when there are so many vested interests to navigate?</a:t>
            </a:r>
            <a:endParaRPr lang="en-GB" sz="3200" dirty="0">
              <a:effectLst/>
            </a:endParaRPr>
          </a:p>
        </p:txBody>
      </p:sp>
    </p:spTree>
    <p:extLst>
      <p:ext uri="{BB962C8B-B14F-4D97-AF65-F5344CB8AC3E}">
        <p14:creationId xmlns:p14="http://schemas.microsoft.com/office/powerpoint/2010/main" val="14042533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E9942-C9D2-BE17-DF77-7DFD947314F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4F58934-F4E6-BAA5-D4BF-0DBDD3623CA3}"/>
              </a:ext>
            </a:extLst>
          </p:cNvPr>
          <p:cNvSpPr txBox="1"/>
          <p:nvPr/>
        </p:nvSpPr>
        <p:spPr>
          <a:xfrm>
            <a:off x="1389888" y="2292096"/>
            <a:ext cx="9680448" cy="2062103"/>
          </a:xfrm>
          <a:prstGeom prst="rect">
            <a:avLst/>
          </a:prstGeom>
          <a:noFill/>
        </p:spPr>
        <p:txBody>
          <a:bodyPr wrap="square" rtlCol="0">
            <a:spAutoFit/>
          </a:bodyPr>
          <a:lstStyle/>
          <a:p>
            <a:pPr fontAlgn="base"/>
            <a:r>
              <a:rPr lang="en-GB" sz="3200" b="0" dirty="0">
                <a:solidFill>
                  <a:srgbClr val="101834"/>
                </a:solidFill>
                <a:effectLst/>
                <a:latin typeface="MentiText"/>
              </a:rPr>
              <a:t>Should we implement an ethical review for all research which includes considerations of sustainability, ethics, culture, and weighs these against the potential value of the output?</a:t>
            </a:r>
            <a:endParaRPr lang="en-GB" sz="3200" dirty="0">
              <a:effectLst/>
            </a:endParaRPr>
          </a:p>
        </p:txBody>
      </p:sp>
    </p:spTree>
    <p:extLst>
      <p:ext uri="{BB962C8B-B14F-4D97-AF65-F5344CB8AC3E}">
        <p14:creationId xmlns:p14="http://schemas.microsoft.com/office/powerpoint/2010/main" val="40046816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3728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244462" y="3212976"/>
            <a:ext cx="9703079"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dirty="0">
                <a:solidFill>
                  <a:sysClr val="windowText" lastClr="000000"/>
                </a:solidFill>
              </a:rPr>
              <a:t>Why discuss </a:t>
            </a:r>
            <a:r>
              <a:rPr lang="en-US" dirty="0">
                <a:solidFill>
                  <a:srgbClr val="7800A2"/>
                </a:solidFill>
              </a:rPr>
              <a:t>Justice</a:t>
            </a:r>
            <a:r>
              <a:rPr lang="en-US" dirty="0">
                <a:solidFill>
                  <a:sysClr val="windowText" lastClr="000000"/>
                </a:solidFill>
              </a:rPr>
              <a:t>, </a:t>
            </a:r>
            <a:r>
              <a:rPr lang="en-US" dirty="0">
                <a:solidFill>
                  <a:srgbClr val="7800A2"/>
                </a:solidFill>
              </a:rPr>
              <a:t>Equality</a:t>
            </a:r>
            <a:r>
              <a:rPr lang="en-US" dirty="0">
                <a:solidFill>
                  <a:sysClr val="windowText" lastClr="000000"/>
                </a:solidFill>
              </a:rPr>
              <a:t> and </a:t>
            </a:r>
            <a:r>
              <a:rPr lang="en-US" dirty="0">
                <a:solidFill>
                  <a:srgbClr val="7800A2"/>
                </a:solidFill>
              </a:rPr>
              <a:t>Sustainability</a:t>
            </a:r>
            <a:r>
              <a:rPr lang="en-US" dirty="0">
                <a:solidFill>
                  <a:sysClr val="windowText" lastClr="000000"/>
                </a:solidFill>
              </a:rPr>
              <a:t> in the context of </a:t>
            </a:r>
            <a:r>
              <a:rPr lang="en-US" dirty="0">
                <a:solidFill>
                  <a:schemeClr val="accent3"/>
                </a:solidFill>
              </a:rPr>
              <a:t>Open Research</a:t>
            </a:r>
            <a:r>
              <a:rPr lang="en-US" dirty="0">
                <a:solidFill>
                  <a:sysClr val="windowText" lastClr="000000"/>
                </a:solidFill>
              </a:rPr>
              <a:t>?</a:t>
            </a:r>
          </a:p>
          <a:p>
            <a:pPr defTabSz="914377">
              <a:defRPr/>
            </a:pPr>
            <a:endParaRPr lang="en-US" dirty="0">
              <a:solidFill>
                <a:sysClr val="windowText" lastClr="000000"/>
              </a:solidFill>
            </a:endParaRPr>
          </a:p>
        </p:txBody>
      </p:sp>
      <p:pic>
        <p:nvPicPr>
          <p:cNvPr id="2" name="Picture 4" descr="University logo | University brand | StaffNet | The ...">
            <a:extLst>
              <a:ext uri="{FF2B5EF4-FFF2-40B4-BE49-F238E27FC236}">
                <a16:creationId xmlns:a16="http://schemas.microsoft.com/office/drawing/2014/main" id="{0BADAEF0-669C-FCF3-981D-2F110BA20A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744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hlinkClick r:id="rId3"/>
          </p:cNvPr>
          <p:cNvSpPr txBox="1">
            <a:spLocks/>
          </p:cNvSpPr>
          <p:nvPr/>
        </p:nvSpPr>
        <p:spPr bwMode="auto">
          <a:xfrm>
            <a:off x="405880" y="1493912"/>
            <a:ext cx="1087469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dirty="0">
                <a:solidFill>
                  <a:sysClr val="windowText" lastClr="000000"/>
                </a:solidFill>
              </a:rPr>
              <a:t>UNESCO Recommendation on Open Science, 2021</a:t>
            </a:r>
          </a:p>
          <a:p>
            <a:pPr defTabSz="914377">
              <a:defRPr/>
            </a:pPr>
            <a:endParaRPr lang="en-US" dirty="0">
              <a:solidFill>
                <a:sysClr val="windowText" lastClr="000000"/>
              </a:solidFill>
            </a:endParaRPr>
          </a:p>
        </p:txBody>
      </p:sp>
      <p:sp>
        <p:nvSpPr>
          <p:cNvPr id="2" name="TextBox 1">
            <a:extLst>
              <a:ext uri="{FF2B5EF4-FFF2-40B4-BE49-F238E27FC236}">
                <a16:creationId xmlns:a16="http://schemas.microsoft.com/office/drawing/2014/main" id="{53DF5549-A9BC-9D4C-BFD8-C6890B345110}"/>
              </a:ext>
            </a:extLst>
          </p:cNvPr>
          <p:cNvSpPr txBox="1"/>
          <p:nvPr/>
        </p:nvSpPr>
        <p:spPr>
          <a:xfrm>
            <a:off x="303710" y="2165791"/>
            <a:ext cx="663964" cy="1200329"/>
          </a:xfrm>
          <a:prstGeom prst="rect">
            <a:avLst/>
          </a:prstGeom>
          <a:noFill/>
        </p:spPr>
        <p:txBody>
          <a:bodyPr wrap="none" rtlCol="0">
            <a:spAutoFit/>
          </a:bodyPr>
          <a:lstStyle/>
          <a:p>
            <a:r>
              <a:rPr lang="en-CA" sz="7200" b="1" dirty="0">
                <a:solidFill>
                  <a:srgbClr val="7800A2"/>
                </a:solidFill>
              </a:rPr>
              <a:t>“</a:t>
            </a:r>
          </a:p>
        </p:txBody>
      </p:sp>
      <p:sp>
        <p:nvSpPr>
          <p:cNvPr id="3" name="TextBox 2">
            <a:extLst>
              <a:ext uri="{FF2B5EF4-FFF2-40B4-BE49-F238E27FC236}">
                <a16:creationId xmlns:a16="http://schemas.microsoft.com/office/drawing/2014/main" id="{7882EB48-913D-924E-AFE2-ACE72AAB1FA5}"/>
              </a:ext>
            </a:extLst>
          </p:cNvPr>
          <p:cNvSpPr txBox="1"/>
          <p:nvPr/>
        </p:nvSpPr>
        <p:spPr>
          <a:xfrm rot="10800000">
            <a:off x="11201494" y="5517234"/>
            <a:ext cx="663964" cy="1200329"/>
          </a:xfrm>
          <a:prstGeom prst="rect">
            <a:avLst/>
          </a:prstGeom>
          <a:noFill/>
        </p:spPr>
        <p:txBody>
          <a:bodyPr wrap="none" rtlCol="0">
            <a:spAutoFit/>
          </a:bodyPr>
          <a:lstStyle/>
          <a:p>
            <a:r>
              <a:rPr lang="en-CA" sz="7200" b="1" dirty="0">
                <a:solidFill>
                  <a:srgbClr val="7800A2"/>
                </a:solidFill>
              </a:rPr>
              <a:t>“</a:t>
            </a:r>
          </a:p>
        </p:txBody>
      </p:sp>
      <p:sp>
        <p:nvSpPr>
          <p:cNvPr id="6" name="Content Placeholder 2">
            <a:extLst>
              <a:ext uri="{FF2B5EF4-FFF2-40B4-BE49-F238E27FC236}">
                <a16:creationId xmlns:a16="http://schemas.microsoft.com/office/drawing/2014/main" id="{A391A2FD-33A0-B467-234C-889924AF20E8}"/>
              </a:ext>
            </a:extLst>
          </p:cNvPr>
          <p:cNvSpPr txBox="1">
            <a:spLocks/>
          </p:cNvSpPr>
          <p:nvPr/>
        </p:nvSpPr>
        <p:spPr bwMode="auto">
          <a:xfrm>
            <a:off x="878032" y="2358010"/>
            <a:ext cx="10332277" cy="36962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Aft>
                <a:spcPts val="600"/>
              </a:spcAft>
              <a:buNone/>
              <a:defRPr/>
            </a:pPr>
            <a:r>
              <a:rPr lang="en-GB" sz="2100" i="1" dirty="0"/>
              <a:t>Noting the transformative potential of open science for </a:t>
            </a:r>
            <a:r>
              <a:rPr lang="en-GB" sz="2100" b="1" i="1" dirty="0">
                <a:solidFill>
                  <a:srgbClr val="7800A2"/>
                </a:solidFill>
              </a:rPr>
              <a:t>reducing the existing inequalities in STI </a:t>
            </a:r>
            <a:r>
              <a:rPr lang="en-GB" sz="2100" i="1" dirty="0"/>
              <a:t>and </a:t>
            </a:r>
            <a:r>
              <a:rPr lang="en-GB" sz="2100" b="1" i="1" dirty="0">
                <a:solidFill>
                  <a:srgbClr val="7800A2"/>
                </a:solidFill>
              </a:rPr>
              <a:t>accelerating progress towards the implementation of the 2030 Agenda and the achievement of the Sustainable Development Goals </a:t>
            </a:r>
            <a:r>
              <a:rPr lang="en-GB" sz="2100" i="1" dirty="0"/>
              <a:t>(SDGs) and beyond […]</a:t>
            </a:r>
          </a:p>
          <a:p>
            <a:pPr marL="0" indent="0" algn="just">
              <a:spcAft>
                <a:spcPts val="600"/>
              </a:spcAft>
              <a:buNone/>
              <a:defRPr/>
            </a:pPr>
            <a:r>
              <a:rPr lang="en-US" sz="2100" i="1" dirty="0">
                <a:solidFill>
                  <a:sysClr val="windowText" lastClr="000000"/>
                </a:solidFill>
              </a:rPr>
              <a:t>…</a:t>
            </a:r>
            <a:r>
              <a:rPr lang="en-US" sz="2100" b="1" i="1" dirty="0">
                <a:solidFill>
                  <a:srgbClr val="7800A2"/>
                </a:solidFill>
              </a:rPr>
              <a:t>addressing existing systemic inequalities </a:t>
            </a:r>
            <a:r>
              <a:rPr lang="en-US" sz="2100" i="1" dirty="0">
                <a:solidFill>
                  <a:sysClr val="windowText" lastClr="000000"/>
                </a:solidFill>
              </a:rPr>
              <a:t>and enclosures of wealth, knowledge  and  power  […] </a:t>
            </a:r>
          </a:p>
          <a:p>
            <a:pPr marL="0" indent="0" algn="just">
              <a:spcAft>
                <a:spcPts val="600"/>
              </a:spcAft>
              <a:buNone/>
              <a:defRPr/>
            </a:pPr>
            <a:r>
              <a:rPr lang="en-US" sz="2100" i="1" dirty="0">
                <a:solidFill>
                  <a:sysClr val="windowText" lastClr="000000"/>
                </a:solidFill>
              </a:rPr>
              <a:t>…</a:t>
            </a:r>
            <a:r>
              <a:rPr lang="en-US" sz="2100" b="1" i="1" dirty="0">
                <a:solidFill>
                  <a:srgbClr val="7800A2"/>
                </a:solidFill>
              </a:rPr>
              <a:t>contribute to reducing inequalities in access </a:t>
            </a:r>
            <a:r>
              <a:rPr lang="en-US" sz="2100" i="1" dirty="0">
                <a:solidFill>
                  <a:sysClr val="windowText" lastClr="000000"/>
                </a:solidFill>
              </a:rPr>
              <a:t>to scientific development, infrastructures and capabilities among different countries and regions […]</a:t>
            </a:r>
          </a:p>
          <a:p>
            <a:pPr marL="0" indent="0" algn="just">
              <a:spcBef>
                <a:spcPts val="600"/>
              </a:spcBef>
              <a:spcAft>
                <a:spcPts val="0"/>
              </a:spcAft>
              <a:buNone/>
              <a:defRPr/>
            </a:pPr>
            <a:r>
              <a:rPr lang="en-US" sz="2100" i="1" dirty="0">
                <a:solidFill>
                  <a:sysClr val="windowText" lastClr="000000"/>
                </a:solidFill>
              </a:rPr>
              <a:t>…recognizing  that  open  science  respects  the  diversity  of  cultures  and  knowledge  systems around the world as </a:t>
            </a:r>
            <a:r>
              <a:rPr lang="en-US" sz="2100" b="1" i="1" dirty="0">
                <a:solidFill>
                  <a:srgbClr val="7800A2"/>
                </a:solidFill>
              </a:rPr>
              <a:t>foundations for sustainable development</a:t>
            </a:r>
          </a:p>
          <a:p>
            <a:pPr marL="0" indent="0" algn="just">
              <a:spcBef>
                <a:spcPts val="0"/>
              </a:spcBef>
              <a:spcAft>
                <a:spcPts val="0"/>
              </a:spcAft>
              <a:buNone/>
              <a:defRPr/>
            </a:pPr>
            <a:r>
              <a:rPr lang="en-US" sz="3400" b="1" i="1" dirty="0">
                <a:solidFill>
                  <a:srgbClr val="7800A2"/>
                </a:solidFill>
              </a:rPr>
              <a:t>…</a:t>
            </a:r>
            <a:r>
              <a:rPr lang="en-US" sz="2100" b="1" i="1" dirty="0">
                <a:solidFill>
                  <a:srgbClr val="7800A2"/>
                </a:solidFill>
              </a:rPr>
              <a:t> </a:t>
            </a:r>
          </a:p>
        </p:txBody>
      </p:sp>
      <p:sp>
        <p:nvSpPr>
          <p:cNvPr id="7" name="TextBox 6">
            <a:extLst>
              <a:ext uri="{FF2B5EF4-FFF2-40B4-BE49-F238E27FC236}">
                <a16:creationId xmlns:a16="http://schemas.microsoft.com/office/drawing/2014/main" id="{BBDDE686-0806-7D36-7CC5-DFCFB552AB58}"/>
              </a:ext>
            </a:extLst>
          </p:cNvPr>
          <p:cNvSpPr txBox="1"/>
          <p:nvPr/>
        </p:nvSpPr>
        <p:spPr>
          <a:xfrm>
            <a:off x="2844821" y="896804"/>
            <a:ext cx="9037003" cy="461665"/>
          </a:xfrm>
          <a:prstGeom prst="rect">
            <a:avLst/>
          </a:prstGeom>
          <a:noFill/>
        </p:spPr>
        <p:txBody>
          <a:bodyPr wrap="square" rtlCol="0">
            <a:spAutoFit/>
          </a:bodyPr>
          <a:lstStyle/>
          <a:p>
            <a:pPr algn="r">
              <a:spcBef>
                <a:spcPts val="600"/>
              </a:spcBef>
            </a:pPr>
            <a:r>
              <a:rPr lang="en-US" sz="2400" dirty="0">
                <a:solidFill>
                  <a:srgbClr val="7030A0"/>
                </a:solidFill>
                <a:latin typeface="Open Sans" panose="020B0606030504020204" pitchFamily="34" charset="0"/>
                <a:ea typeface="Open Sans" panose="020B0606030504020204" pitchFamily="34" charset="0"/>
                <a:cs typeface="Open Sans" panose="020B0606030504020204" pitchFamily="34" charset="0"/>
              </a:rPr>
              <a:t>… in the context of Open Research</a:t>
            </a:r>
          </a:p>
        </p:txBody>
      </p:sp>
      <p:pic>
        <p:nvPicPr>
          <p:cNvPr id="4" name="Picture 4" descr="University logo | University brand | StaffNet | The ...">
            <a:extLst>
              <a:ext uri="{FF2B5EF4-FFF2-40B4-BE49-F238E27FC236}">
                <a16:creationId xmlns:a16="http://schemas.microsoft.com/office/drawing/2014/main" id="{98603EE6-6087-A72E-A4AE-D7CA6BEFE8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300092D-3512-B387-4AF9-28D7087DA184}"/>
              </a:ext>
            </a:extLst>
          </p:cNvPr>
          <p:cNvSpPr txBox="1"/>
          <p:nvPr/>
        </p:nvSpPr>
        <p:spPr>
          <a:xfrm>
            <a:off x="2434651" y="503929"/>
            <a:ext cx="6529416" cy="523220"/>
          </a:xfrm>
          <a:prstGeom prst="rect">
            <a:avLst/>
          </a:prstGeom>
          <a:noFill/>
        </p:spPr>
        <p:txBody>
          <a:bodyPr wrap="none" rtlCol="0">
            <a:spAutoFit/>
          </a:bodyPr>
          <a:lstStyle/>
          <a:p>
            <a:r>
              <a:rPr lang="en-US" sz="2800" b="1" dirty="0">
                <a:solidFill>
                  <a:srgbClr val="7030A0"/>
                </a:solidFill>
                <a:latin typeface="Open Sans" panose="020B0606030504020204" pitchFamily="34" charset="0"/>
                <a:ea typeface="Open Sans" panose="020B0606030504020204" pitchFamily="34" charset="0"/>
                <a:cs typeface="Open Sans" panose="020B0606030504020204" pitchFamily="34" charset="0"/>
              </a:rPr>
              <a:t> Justice, equality, and sustainability</a:t>
            </a:r>
            <a:endParaRPr lang="en-US" sz="2800" b="1" dirty="0">
              <a:solidFill>
                <a:srgbClr val="7030A0"/>
              </a:solidFill>
            </a:endParaRPr>
          </a:p>
        </p:txBody>
      </p:sp>
    </p:spTree>
    <p:extLst>
      <p:ext uri="{BB962C8B-B14F-4D97-AF65-F5344CB8AC3E}">
        <p14:creationId xmlns:p14="http://schemas.microsoft.com/office/powerpoint/2010/main" val="68736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697234" y="1556792"/>
            <a:ext cx="1980220"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3600" dirty="0">
                <a:solidFill>
                  <a:srgbClr val="7800A2"/>
                </a:solidFill>
              </a:rPr>
              <a:t>Justice,</a:t>
            </a:r>
            <a:endParaRPr lang="en-US" sz="3600" dirty="0">
              <a:solidFill>
                <a:sysClr val="windowText" lastClr="000000"/>
              </a:solidFill>
            </a:endParaRPr>
          </a:p>
        </p:txBody>
      </p:sp>
      <p:sp>
        <p:nvSpPr>
          <p:cNvPr id="3" name="Title 1">
            <a:extLst>
              <a:ext uri="{FF2B5EF4-FFF2-40B4-BE49-F238E27FC236}">
                <a16:creationId xmlns:a16="http://schemas.microsoft.com/office/drawing/2014/main" id="{E49A1991-807C-266A-73F1-F9DC79555402}"/>
              </a:ext>
            </a:extLst>
          </p:cNvPr>
          <p:cNvSpPr txBox="1">
            <a:spLocks/>
          </p:cNvSpPr>
          <p:nvPr/>
        </p:nvSpPr>
        <p:spPr bwMode="auto">
          <a:xfrm>
            <a:off x="2603613" y="1556792"/>
            <a:ext cx="1980220"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3600" dirty="0">
                <a:solidFill>
                  <a:srgbClr val="7800A2"/>
                </a:solidFill>
              </a:rPr>
              <a:t>Equality</a:t>
            </a:r>
            <a:endParaRPr lang="en-US" sz="3600" dirty="0">
              <a:solidFill>
                <a:sysClr val="windowText" lastClr="000000"/>
              </a:solidFill>
            </a:endParaRPr>
          </a:p>
        </p:txBody>
      </p:sp>
      <p:sp>
        <p:nvSpPr>
          <p:cNvPr id="2" name="Title 1">
            <a:extLst>
              <a:ext uri="{FF2B5EF4-FFF2-40B4-BE49-F238E27FC236}">
                <a16:creationId xmlns:a16="http://schemas.microsoft.com/office/drawing/2014/main" id="{AECC3B6D-E5D2-7FDA-5D05-4C1ACA35285F}"/>
              </a:ext>
            </a:extLst>
          </p:cNvPr>
          <p:cNvSpPr txBox="1">
            <a:spLocks/>
          </p:cNvSpPr>
          <p:nvPr/>
        </p:nvSpPr>
        <p:spPr bwMode="auto">
          <a:xfrm>
            <a:off x="7035576" y="1556792"/>
            <a:ext cx="3326771"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defTabSz="914377">
              <a:defRPr/>
            </a:pPr>
            <a:r>
              <a:rPr lang="en-US" sz="3600" dirty="0">
                <a:solidFill>
                  <a:srgbClr val="7800A2"/>
                </a:solidFill>
              </a:rPr>
              <a:t>Sustainability</a:t>
            </a:r>
            <a:endParaRPr lang="en-US" sz="3600" dirty="0">
              <a:solidFill>
                <a:sysClr val="windowText" lastClr="000000"/>
              </a:solidFill>
            </a:endParaRPr>
          </a:p>
        </p:txBody>
      </p:sp>
      <p:sp>
        <p:nvSpPr>
          <p:cNvPr id="14" name="TextBox 13">
            <a:extLst>
              <a:ext uri="{FF2B5EF4-FFF2-40B4-BE49-F238E27FC236}">
                <a16:creationId xmlns:a16="http://schemas.microsoft.com/office/drawing/2014/main" id="{6EB79D31-0B7A-560A-1489-2C62EDD4A722}"/>
              </a:ext>
            </a:extLst>
          </p:cNvPr>
          <p:cNvSpPr txBox="1"/>
          <p:nvPr/>
        </p:nvSpPr>
        <p:spPr>
          <a:xfrm>
            <a:off x="835479" y="2420889"/>
            <a:ext cx="3651705" cy="461665"/>
          </a:xfrm>
          <a:prstGeom prst="rect">
            <a:avLst/>
          </a:prstGeom>
          <a:noFill/>
        </p:spPr>
        <p:txBody>
          <a:bodyPr wrap="none" rtlCol="0">
            <a:spAutoFit/>
          </a:bodyPr>
          <a:lstStyle/>
          <a:p>
            <a:pPr algn="ctr"/>
            <a:r>
              <a:rPr lang="en-US" sz="2400" b="1" dirty="0">
                <a:solidFill>
                  <a:srgbClr val="7800A2"/>
                </a:solidFill>
              </a:rPr>
              <a:t>• </a:t>
            </a:r>
            <a:r>
              <a:rPr lang="en-US" sz="2400" b="1" dirty="0"/>
              <a:t>In </a:t>
            </a:r>
            <a:r>
              <a:rPr lang="en-US" sz="2400" b="1" u="sng" dirty="0"/>
              <a:t>access</a:t>
            </a:r>
            <a:r>
              <a:rPr lang="en-US" sz="2400" b="1" dirty="0"/>
              <a:t> to knowledge</a:t>
            </a:r>
          </a:p>
        </p:txBody>
      </p:sp>
      <p:sp>
        <p:nvSpPr>
          <p:cNvPr id="6" name="TextBox 5">
            <a:extLst>
              <a:ext uri="{FF2B5EF4-FFF2-40B4-BE49-F238E27FC236}">
                <a16:creationId xmlns:a16="http://schemas.microsoft.com/office/drawing/2014/main" id="{DCA56CEA-190D-1CDE-458E-C0D4CE49EACC}"/>
              </a:ext>
            </a:extLst>
          </p:cNvPr>
          <p:cNvSpPr txBox="1"/>
          <p:nvPr/>
        </p:nvSpPr>
        <p:spPr>
          <a:xfrm>
            <a:off x="6496468" y="2636913"/>
            <a:ext cx="4404988" cy="461665"/>
          </a:xfrm>
          <a:prstGeom prst="rect">
            <a:avLst/>
          </a:prstGeom>
          <a:noFill/>
        </p:spPr>
        <p:txBody>
          <a:bodyPr wrap="none" rtlCol="0">
            <a:spAutoFit/>
          </a:bodyPr>
          <a:lstStyle/>
          <a:p>
            <a:pPr algn="ctr"/>
            <a:r>
              <a:rPr lang="en-US" sz="2400" b="1" dirty="0">
                <a:solidFill>
                  <a:srgbClr val="7800A2"/>
                </a:solidFill>
              </a:rPr>
              <a:t>• </a:t>
            </a:r>
            <a:r>
              <a:rPr lang="en-US" sz="2400" b="1" u="sng" dirty="0"/>
              <a:t>Environmental</a:t>
            </a:r>
            <a:r>
              <a:rPr lang="en-US" sz="2400" b="1" dirty="0"/>
              <a:t> sustainability</a:t>
            </a:r>
          </a:p>
        </p:txBody>
      </p:sp>
      <p:sp>
        <p:nvSpPr>
          <p:cNvPr id="9" name="TextBox 8">
            <a:extLst>
              <a:ext uri="{FF2B5EF4-FFF2-40B4-BE49-F238E27FC236}">
                <a16:creationId xmlns:a16="http://schemas.microsoft.com/office/drawing/2014/main" id="{0D060B87-9682-CF90-8DAB-53F55570DB58}"/>
              </a:ext>
            </a:extLst>
          </p:cNvPr>
          <p:cNvSpPr txBox="1"/>
          <p:nvPr/>
        </p:nvSpPr>
        <p:spPr>
          <a:xfrm>
            <a:off x="717115" y="3469594"/>
            <a:ext cx="3888432" cy="1785104"/>
          </a:xfrm>
          <a:prstGeom prst="rect">
            <a:avLst/>
          </a:prstGeom>
          <a:noFill/>
        </p:spPr>
        <p:txBody>
          <a:bodyPr wrap="square" rtlCol="0">
            <a:spAutoFit/>
          </a:bodyPr>
          <a:lstStyle/>
          <a:p>
            <a:pPr algn="ctr">
              <a:spcBef>
                <a:spcPts val="600"/>
              </a:spcBef>
            </a:pPr>
            <a:r>
              <a:rPr lang="en-US" dirty="0">
                <a:solidFill>
                  <a:schemeClr val="accent3"/>
                </a:solidFill>
              </a:rPr>
              <a:t>Open Access publications</a:t>
            </a:r>
          </a:p>
          <a:p>
            <a:pPr algn="ctr">
              <a:spcBef>
                <a:spcPts val="600"/>
              </a:spcBef>
            </a:pPr>
            <a:r>
              <a:rPr lang="en-US" dirty="0">
                <a:solidFill>
                  <a:schemeClr val="accent3"/>
                </a:solidFill>
              </a:rPr>
              <a:t>Open data</a:t>
            </a:r>
          </a:p>
          <a:p>
            <a:pPr algn="ctr">
              <a:spcBef>
                <a:spcPts val="600"/>
              </a:spcBef>
            </a:pPr>
            <a:r>
              <a:rPr lang="en-US" dirty="0">
                <a:solidFill>
                  <a:schemeClr val="accent3"/>
                </a:solidFill>
              </a:rPr>
              <a:t>Open materials and software</a:t>
            </a:r>
          </a:p>
          <a:p>
            <a:pPr algn="ctr">
              <a:spcBef>
                <a:spcPts val="600"/>
              </a:spcBef>
            </a:pPr>
            <a:r>
              <a:rPr lang="en-US" dirty="0">
                <a:solidFill>
                  <a:schemeClr val="accent3"/>
                </a:solidFill>
              </a:rPr>
              <a:t>Shared infrastructures</a:t>
            </a:r>
          </a:p>
          <a:p>
            <a:pPr algn="ctr">
              <a:spcBef>
                <a:spcPts val="600"/>
              </a:spcBef>
            </a:pPr>
            <a:r>
              <a:rPr lang="en-US" dirty="0">
                <a:solidFill>
                  <a:schemeClr val="accent3"/>
                </a:solidFill>
              </a:rPr>
              <a:t>…</a:t>
            </a:r>
          </a:p>
        </p:txBody>
      </p:sp>
      <p:sp>
        <p:nvSpPr>
          <p:cNvPr id="11" name="TextBox 10">
            <a:extLst>
              <a:ext uri="{FF2B5EF4-FFF2-40B4-BE49-F238E27FC236}">
                <a16:creationId xmlns:a16="http://schemas.microsoft.com/office/drawing/2014/main" id="{462ECE5A-049B-F253-56D6-C392C8C15D6D}"/>
              </a:ext>
            </a:extLst>
          </p:cNvPr>
          <p:cNvSpPr txBox="1"/>
          <p:nvPr/>
        </p:nvSpPr>
        <p:spPr>
          <a:xfrm>
            <a:off x="484500" y="5659430"/>
            <a:ext cx="4459373" cy="461665"/>
          </a:xfrm>
          <a:prstGeom prst="rect">
            <a:avLst/>
          </a:prstGeom>
          <a:noFill/>
        </p:spPr>
        <p:txBody>
          <a:bodyPr wrap="square">
            <a:spAutoFit/>
          </a:bodyPr>
          <a:lstStyle/>
          <a:p>
            <a:pPr algn="ctr"/>
            <a:r>
              <a:rPr lang="en-US" sz="2400" b="1" dirty="0">
                <a:solidFill>
                  <a:srgbClr val="7800A2"/>
                </a:solidFill>
              </a:rPr>
              <a:t>• </a:t>
            </a:r>
            <a:r>
              <a:rPr lang="en-US" sz="2400" b="1" dirty="0"/>
              <a:t>In </a:t>
            </a:r>
            <a:r>
              <a:rPr lang="en-US" sz="2400" b="1" u="sng" dirty="0"/>
              <a:t>production</a:t>
            </a:r>
            <a:r>
              <a:rPr lang="en-US" sz="2400" b="1" dirty="0"/>
              <a:t> of knowledge</a:t>
            </a:r>
          </a:p>
        </p:txBody>
      </p:sp>
      <p:sp>
        <p:nvSpPr>
          <p:cNvPr id="15" name="TextBox 14">
            <a:extLst>
              <a:ext uri="{FF2B5EF4-FFF2-40B4-BE49-F238E27FC236}">
                <a16:creationId xmlns:a16="http://schemas.microsoft.com/office/drawing/2014/main" id="{CB0B8E17-98A4-9A19-AF7B-B704AD39A376}"/>
              </a:ext>
            </a:extLst>
          </p:cNvPr>
          <p:cNvSpPr txBox="1"/>
          <p:nvPr/>
        </p:nvSpPr>
        <p:spPr>
          <a:xfrm>
            <a:off x="5579279" y="3602634"/>
            <a:ext cx="6228692" cy="461665"/>
          </a:xfrm>
          <a:prstGeom prst="rect">
            <a:avLst/>
          </a:prstGeom>
          <a:noFill/>
        </p:spPr>
        <p:txBody>
          <a:bodyPr wrap="square">
            <a:spAutoFit/>
          </a:bodyPr>
          <a:lstStyle/>
          <a:p>
            <a:pPr algn="ctr"/>
            <a:r>
              <a:rPr lang="en-US" sz="2400" b="1" dirty="0">
                <a:solidFill>
                  <a:srgbClr val="7800A2"/>
                </a:solidFill>
              </a:rPr>
              <a:t>• </a:t>
            </a:r>
            <a:r>
              <a:rPr lang="en-US" sz="2400" b="1" dirty="0"/>
              <a:t>Sustainability of </a:t>
            </a:r>
            <a:r>
              <a:rPr lang="en-US" sz="2400" b="1" u="sng" dirty="0"/>
              <a:t>research environments</a:t>
            </a:r>
          </a:p>
        </p:txBody>
      </p:sp>
      <p:sp>
        <p:nvSpPr>
          <p:cNvPr id="17" name="TextBox 16">
            <a:extLst>
              <a:ext uri="{FF2B5EF4-FFF2-40B4-BE49-F238E27FC236}">
                <a16:creationId xmlns:a16="http://schemas.microsoft.com/office/drawing/2014/main" id="{940DEDD0-1802-EBC9-7AB3-C36A9B2AA9C0}"/>
              </a:ext>
            </a:extLst>
          </p:cNvPr>
          <p:cNvSpPr txBox="1"/>
          <p:nvPr/>
        </p:nvSpPr>
        <p:spPr>
          <a:xfrm>
            <a:off x="5458602" y="4878297"/>
            <a:ext cx="6480721" cy="830997"/>
          </a:xfrm>
          <a:prstGeom prst="rect">
            <a:avLst/>
          </a:prstGeom>
          <a:noFill/>
        </p:spPr>
        <p:txBody>
          <a:bodyPr wrap="square">
            <a:spAutoFit/>
          </a:bodyPr>
          <a:lstStyle/>
          <a:p>
            <a:pPr algn="ctr"/>
            <a:r>
              <a:rPr lang="en-US" sz="2400" b="1" dirty="0">
                <a:solidFill>
                  <a:srgbClr val="7800A2"/>
                </a:solidFill>
              </a:rPr>
              <a:t>• </a:t>
            </a:r>
            <a:r>
              <a:rPr lang="en-US" sz="2400" b="1" dirty="0"/>
              <a:t>Sustainability of </a:t>
            </a:r>
            <a:r>
              <a:rPr lang="en-US" sz="2400" b="1" u="sng" dirty="0"/>
              <a:t>research infrastructures and outputs</a:t>
            </a:r>
          </a:p>
        </p:txBody>
      </p:sp>
      <p:sp>
        <p:nvSpPr>
          <p:cNvPr id="18" name="TextBox 17">
            <a:extLst>
              <a:ext uri="{FF2B5EF4-FFF2-40B4-BE49-F238E27FC236}">
                <a16:creationId xmlns:a16="http://schemas.microsoft.com/office/drawing/2014/main" id="{4BE6723D-9577-EE01-F6F7-8A8EAEB7C8A5}"/>
              </a:ext>
            </a:extLst>
          </p:cNvPr>
          <p:cNvSpPr txBox="1"/>
          <p:nvPr/>
        </p:nvSpPr>
        <p:spPr>
          <a:xfrm>
            <a:off x="6394766" y="4042677"/>
            <a:ext cx="4608391" cy="369332"/>
          </a:xfrm>
          <a:prstGeom prst="rect">
            <a:avLst/>
          </a:prstGeom>
          <a:noFill/>
        </p:spPr>
        <p:txBody>
          <a:bodyPr wrap="square" rtlCol="0">
            <a:spAutoFit/>
          </a:bodyPr>
          <a:lstStyle/>
          <a:p>
            <a:pPr algn="ctr">
              <a:spcBef>
                <a:spcPts val="600"/>
              </a:spcBef>
            </a:pPr>
            <a:r>
              <a:rPr lang="en-US" dirty="0">
                <a:solidFill>
                  <a:schemeClr val="accent3"/>
                </a:solidFill>
              </a:rPr>
              <a:t>Cultures, careers, procurements…</a:t>
            </a:r>
          </a:p>
        </p:txBody>
      </p:sp>
      <p:sp>
        <p:nvSpPr>
          <p:cNvPr id="19" name="TextBox 18">
            <a:extLst>
              <a:ext uri="{FF2B5EF4-FFF2-40B4-BE49-F238E27FC236}">
                <a16:creationId xmlns:a16="http://schemas.microsoft.com/office/drawing/2014/main" id="{DF698138-FD15-D440-3032-AC5A4395B467}"/>
              </a:ext>
            </a:extLst>
          </p:cNvPr>
          <p:cNvSpPr txBox="1"/>
          <p:nvPr/>
        </p:nvSpPr>
        <p:spPr>
          <a:xfrm>
            <a:off x="5906442" y="5690710"/>
            <a:ext cx="5585039" cy="369332"/>
          </a:xfrm>
          <a:prstGeom prst="rect">
            <a:avLst/>
          </a:prstGeom>
          <a:noFill/>
        </p:spPr>
        <p:txBody>
          <a:bodyPr wrap="square" rtlCol="0">
            <a:spAutoFit/>
          </a:bodyPr>
          <a:lstStyle/>
          <a:p>
            <a:pPr algn="ctr">
              <a:spcBef>
                <a:spcPts val="600"/>
              </a:spcBef>
            </a:pPr>
            <a:r>
              <a:rPr lang="en-US" dirty="0">
                <a:solidFill>
                  <a:schemeClr val="accent3"/>
                </a:solidFill>
              </a:rPr>
              <a:t>Data preservation, permanence of publications, …</a:t>
            </a:r>
          </a:p>
        </p:txBody>
      </p:sp>
      <p:cxnSp>
        <p:nvCxnSpPr>
          <p:cNvPr id="22" name="Straight Arrow Connector 21">
            <a:extLst>
              <a:ext uri="{FF2B5EF4-FFF2-40B4-BE49-F238E27FC236}">
                <a16:creationId xmlns:a16="http://schemas.microsoft.com/office/drawing/2014/main" id="{B974CA87-0751-6C7F-1EB8-22AE6033DF07}"/>
              </a:ext>
            </a:extLst>
          </p:cNvPr>
          <p:cNvCxnSpPr>
            <a:cxnSpLocks/>
          </p:cNvCxnSpPr>
          <p:nvPr/>
        </p:nvCxnSpPr>
        <p:spPr>
          <a:xfrm>
            <a:off x="2661331" y="2994224"/>
            <a:ext cx="0" cy="433867"/>
          </a:xfrm>
          <a:prstGeom prst="straightConnector1">
            <a:avLst/>
          </a:prstGeom>
          <a:ln w="127000">
            <a:solidFill>
              <a:schemeClr val="accent3"/>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07A782F-4E42-5E6C-95FF-76A0719F7491}"/>
              </a:ext>
            </a:extLst>
          </p:cNvPr>
          <p:cNvCxnSpPr>
            <a:cxnSpLocks/>
          </p:cNvCxnSpPr>
          <p:nvPr/>
        </p:nvCxnSpPr>
        <p:spPr>
          <a:xfrm flipV="1">
            <a:off x="2661331" y="5197765"/>
            <a:ext cx="0" cy="422755"/>
          </a:xfrm>
          <a:prstGeom prst="straightConnector1">
            <a:avLst/>
          </a:prstGeom>
          <a:ln w="127000">
            <a:solidFill>
              <a:schemeClr val="accent3"/>
            </a:solidFill>
            <a:tailEnd type="triangle" w="sm" len="sm"/>
          </a:ln>
        </p:spPr>
        <p:style>
          <a:lnRef idx="1">
            <a:schemeClr val="accent1"/>
          </a:lnRef>
          <a:fillRef idx="0">
            <a:schemeClr val="accent1"/>
          </a:fillRef>
          <a:effectRef idx="0">
            <a:schemeClr val="accent1"/>
          </a:effectRef>
          <a:fontRef idx="minor">
            <a:schemeClr val="tx1"/>
          </a:fontRef>
        </p:style>
      </p:cxnSp>
      <p:pic>
        <p:nvPicPr>
          <p:cNvPr id="4" name="Picture 4" descr="University logo | University brand | StaffNet | The ...">
            <a:extLst>
              <a:ext uri="{FF2B5EF4-FFF2-40B4-BE49-F238E27FC236}">
                <a16:creationId xmlns:a16="http://schemas.microsoft.com/office/drawing/2014/main" id="{4540AD6D-AC87-595F-61B3-9E998DC059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47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9" grpId="0"/>
      <p:bldP spid="11" grpId="0"/>
      <p:bldP spid="15"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B073F1F-F877-EB6E-ACC1-6E576C3CB13B}"/>
              </a:ext>
            </a:extLst>
          </p:cNvPr>
          <p:cNvSpPr txBox="1">
            <a:spLocks/>
          </p:cNvSpPr>
          <p:nvPr/>
        </p:nvSpPr>
        <p:spPr bwMode="auto">
          <a:xfrm>
            <a:off x="6717091" y="1978349"/>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defTabSz="914377">
              <a:defRPr/>
            </a:pPr>
            <a:r>
              <a:rPr lang="en-US" sz="2400" dirty="0" err="1">
                <a:solidFill>
                  <a:srgbClr val="7800A2"/>
                </a:solidFill>
              </a:rPr>
              <a:t>Bregt</a:t>
            </a:r>
            <a:r>
              <a:rPr lang="en-US" sz="2400" dirty="0">
                <a:solidFill>
                  <a:srgbClr val="7800A2"/>
                </a:solidFill>
              </a:rPr>
              <a:t> </a:t>
            </a:r>
            <a:r>
              <a:rPr lang="en-US" sz="2400" dirty="0" err="1">
                <a:solidFill>
                  <a:srgbClr val="7800A2"/>
                </a:solidFill>
              </a:rPr>
              <a:t>Saenen</a:t>
            </a:r>
            <a:endParaRPr lang="en-US" sz="2400" dirty="0">
              <a:solidFill>
                <a:sysClr val="windowText" lastClr="000000"/>
              </a:solidFill>
            </a:endParaRPr>
          </a:p>
        </p:txBody>
      </p:sp>
      <p:pic>
        <p:nvPicPr>
          <p:cNvPr id="2050" name="Picture 2" descr="Federica Lucivero — Nuffield Department of Population Health">
            <a:extLst>
              <a:ext uri="{FF2B5EF4-FFF2-40B4-BE49-F238E27FC236}">
                <a16:creationId xmlns:a16="http://schemas.microsoft.com/office/drawing/2014/main" id="{C2C44907-D829-FD3A-C48A-D0B25D7E81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7537"/>
          <a:stretch/>
        </p:blipFill>
        <p:spPr bwMode="auto">
          <a:xfrm>
            <a:off x="221707" y="1918403"/>
            <a:ext cx="1556792" cy="128378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18C9D1B8-06EB-35D0-B321-63B51A9F2EFB}"/>
              </a:ext>
            </a:extLst>
          </p:cNvPr>
          <p:cNvSpPr txBox="1">
            <a:spLocks/>
          </p:cNvSpPr>
          <p:nvPr/>
        </p:nvSpPr>
        <p:spPr bwMode="auto">
          <a:xfrm>
            <a:off x="1775520" y="1978349"/>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2400" dirty="0">
                <a:solidFill>
                  <a:srgbClr val="7800A2"/>
                </a:solidFill>
              </a:rPr>
              <a:t>Federica </a:t>
            </a:r>
            <a:r>
              <a:rPr lang="en-US" sz="2400" dirty="0" err="1">
                <a:solidFill>
                  <a:srgbClr val="7800A2"/>
                </a:solidFill>
              </a:rPr>
              <a:t>Lucivero</a:t>
            </a:r>
            <a:endParaRPr lang="en-US" sz="2400" dirty="0">
              <a:solidFill>
                <a:sysClr val="windowText" lastClr="000000"/>
              </a:solidFill>
            </a:endParaRPr>
          </a:p>
        </p:txBody>
      </p:sp>
      <p:pic>
        <p:nvPicPr>
          <p:cNvPr id="2056" name="Picture 8">
            <a:extLst>
              <a:ext uri="{FF2B5EF4-FFF2-40B4-BE49-F238E27FC236}">
                <a16:creationId xmlns:a16="http://schemas.microsoft.com/office/drawing/2014/main" id="{145F0768-B092-4444-C4AA-FF5A689852E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5451"/>
          <a:stretch/>
        </p:blipFill>
        <p:spPr bwMode="auto">
          <a:xfrm>
            <a:off x="9840417" y="1660495"/>
            <a:ext cx="1395871" cy="128378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B8DC25B-78C3-F516-3D11-1F7ED1AE546C}"/>
              </a:ext>
            </a:extLst>
          </p:cNvPr>
          <p:cNvSpPr txBox="1"/>
          <p:nvPr/>
        </p:nvSpPr>
        <p:spPr>
          <a:xfrm>
            <a:off x="1775522" y="2523470"/>
            <a:ext cx="4026231" cy="646331"/>
          </a:xfrm>
          <a:prstGeom prst="rect">
            <a:avLst/>
          </a:prstGeom>
          <a:noFill/>
        </p:spPr>
        <p:txBody>
          <a:bodyPr wrap="square">
            <a:spAutoFit/>
          </a:bodyPr>
          <a:lstStyle/>
          <a:p>
            <a:r>
              <a:rPr lang="en-GB" sz="1200" dirty="0">
                <a:solidFill>
                  <a:srgbClr val="464E52"/>
                </a:solidFill>
                <a:latin typeface="Arial" panose="020B0604020202020204" pitchFamily="34" charset="0"/>
                <a:cs typeface="Arial" panose="020B0604020202020204" pitchFamily="34" charset="0"/>
              </a:rPr>
              <a:t>Senior Researcher in Ethics and Data</a:t>
            </a:r>
          </a:p>
          <a:p>
            <a:r>
              <a:rPr lang="en-GB" sz="1200" dirty="0" err="1">
                <a:solidFill>
                  <a:srgbClr val="464E52"/>
                </a:solidFill>
                <a:latin typeface="Arial" panose="020B0604020202020204" pitchFamily="34" charset="0"/>
                <a:cs typeface="Arial" panose="020B0604020202020204" pitchFamily="34" charset="0"/>
              </a:rPr>
              <a:t>Ethox</a:t>
            </a:r>
            <a:r>
              <a:rPr lang="en-GB" sz="1200" dirty="0">
                <a:solidFill>
                  <a:srgbClr val="464E52"/>
                </a:solidFill>
                <a:latin typeface="Arial" panose="020B0604020202020204" pitchFamily="34" charset="0"/>
                <a:cs typeface="Arial" panose="020B0604020202020204" pitchFamily="34" charset="0"/>
              </a:rPr>
              <a:t> Centre, Nuffield Department of Population Health</a:t>
            </a:r>
          </a:p>
          <a:p>
            <a:r>
              <a:rPr lang="en-GB" sz="1200" dirty="0">
                <a:solidFill>
                  <a:srgbClr val="464E52"/>
                </a:solidFill>
                <a:latin typeface="Arial" panose="020B0604020202020204" pitchFamily="34" charset="0"/>
                <a:cs typeface="Arial" panose="020B0604020202020204" pitchFamily="34" charset="0"/>
              </a:rPr>
              <a:t>University of Oxford</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42528FD5-006D-C7BE-0CC5-00FDE832B209}"/>
              </a:ext>
            </a:extLst>
          </p:cNvPr>
          <p:cNvSpPr txBox="1"/>
          <p:nvPr/>
        </p:nvSpPr>
        <p:spPr>
          <a:xfrm>
            <a:off x="5715196" y="2523469"/>
            <a:ext cx="4026491" cy="461665"/>
          </a:xfrm>
          <a:prstGeom prst="rect">
            <a:avLst/>
          </a:prstGeom>
          <a:noFill/>
        </p:spPr>
        <p:txBody>
          <a:bodyPr wrap="square">
            <a:spAutoFit/>
          </a:bodyPr>
          <a:lstStyle/>
          <a:p>
            <a:pPr algn="r"/>
            <a:r>
              <a:rPr lang="en-GB" sz="1200" dirty="0">
                <a:solidFill>
                  <a:srgbClr val="5A6165"/>
                </a:solidFill>
                <a:latin typeface="Arial" panose="020B0604020202020204" pitchFamily="34" charset="0"/>
                <a:cs typeface="Arial" panose="020B0604020202020204" pitchFamily="34" charset="0"/>
              </a:rPr>
              <a:t>Senior Policy Officer for Open Science</a:t>
            </a:r>
          </a:p>
          <a:p>
            <a:pPr algn="r"/>
            <a:r>
              <a:rPr lang="en-GB" sz="1200" dirty="0">
                <a:solidFill>
                  <a:srgbClr val="5A6165"/>
                </a:solidFill>
                <a:latin typeface="Arial" panose="020B0604020202020204" pitchFamily="34" charset="0"/>
                <a:cs typeface="Arial" panose="020B0604020202020204" pitchFamily="34" charset="0"/>
              </a:rPr>
              <a:t>Science Europe</a:t>
            </a:r>
            <a:endParaRPr lang="en-US" sz="1200" dirty="0">
              <a:latin typeface="Arial" panose="020B0604020202020204" pitchFamily="34" charset="0"/>
              <a:cs typeface="Arial" panose="020B0604020202020204" pitchFamily="34" charset="0"/>
            </a:endParaRPr>
          </a:p>
        </p:txBody>
      </p:sp>
      <p:pic>
        <p:nvPicPr>
          <p:cNvPr id="2" name="Picture 4">
            <a:extLst>
              <a:ext uri="{FF2B5EF4-FFF2-40B4-BE49-F238E27FC236}">
                <a16:creationId xmlns:a16="http://schemas.microsoft.com/office/drawing/2014/main" id="{0ED65A73-5F2B-0CE2-58DB-247D5B7F44E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8554"/>
          <a:stretch/>
        </p:blipFill>
        <p:spPr bwMode="auto">
          <a:xfrm>
            <a:off x="578365" y="4593490"/>
            <a:ext cx="1269163" cy="128378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6ADFF8E4-C066-15EB-52A9-AEFB4C0500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85443" y="4644235"/>
            <a:ext cx="1091208" cy="123129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80B0537A-7CDB-C689-C3F2-F62691C9DC74}"/>
              </a:ext>
            </a:extLst>
          </p:cNvPr>
          <p:cNvSpPr txBox="1">
            <a:spLocks/>
          </p:cNvSpPr>
          <p:nvPr/>
        </p:nvSpPr>
        <p:spPr bwMode="auto">
          <a:xfrm>
            <a:off x="1775520" y="4695321"/>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914377">
              <a:defRPr/>
            </a:pPr>
            <a:r>
              <a:rPr lang="en-US" sz="2400" dirty="0" err="1">
                <a:solidFill>
                  <a:srgbClr val="7800A2"/>
                </a:solidFill>
              </a:rPr>
              <a:t>Cathal</a:t>
            </a:r>
            <a:r>
              <a:rPr lang="en-US" sz="2400" dirty="0">
                <a:solidFill>
                  <a:srgbClr val="7800A2"/>
                </a:solidFill>
              </a:rPr>
              <a:t> Rogers</a:t>
            </a:r>
            <a:endParaRPr lang="en-US" sz="2400" dirty="0">
              <a:solidFill>
                <a:sysClr val="windowText" lastClr="000000"/>
              </a:solidFill>
            </a:endParaRPr>
          </a:p>
        </p:txBody>
      </p:sp>
      <p:sp>
        <p:nvSpPr>
          <p:cNvPr id="6" name="Title 1">
            <a:extLst>
              <a:ext uri="{FF2B5EF4-FFF2-40B4-BE49-F238E27FC236}">
                <a16:creationId xmlns:a16="http://schemas.microsoft.com/office/drawing/2014/main" id="{42213B50-D3B9-08C2-B917-3A46183555DE}"/>
              </a:ext>
            </a:extLst>
          </p:cNvPr>
          <p:cNvSpPr txBox="1">
            <a:spLocks/>
          </p:cNvSpPr>
          <p:nvPr/>
        </p:nvSpPr>
        <p:spPr bwMode="auto">
          <a:xfrm>
            <a:off x="6717091" y="4695321"/>
            <a:ext cx="3024336"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defTabSz="914377">
              <a:defRPr/>
            </a:pPr>
            <a:r>
              <a:rPr lang="en-US" sz="2400" dirty="0">
                <a:solidFill>
                  <a:srgbClr val="7800A2"/>
                </a:solidFill>
              </a:rPr>
              <a:t>Scott Taylor</a:t>
            </a:r>
          </a:p>
        </p:txBody>
      </p:sp>
      <p:sp>
        <p:nvSpPr>
          <p:cNvPr id="10" name="TextBox 9">
            <a:extLst>
              <a:ext uri="{FF2B5EF4-FFF2-40B4-BE49-F238E27FC236}">
                <a16:creationId xmlns:a16="http://schemas.microsoft.com/office/drawing/2014/main" id="{B86E95ED-66C5-D760-BAE0-18E022D30F8B}"/>
              </a:ext>
            </a:extLst>
          </p:cNvPr>
          <p:cNvSpPr txBox="1"/>
          <p:nvPr/>
        </p:nvSpPr>
        <p:spPr>
          <a:xfrm>
            <a:off x="6600056" y="5229202"/>
            <a:ext cx="3168352" cy="646331"/>
          </a:xfrm>
          <a:prstGeom prst="rect">
            <a:avLst/>
          </a:prstGeom>
          <a:noFill/>
        </p:spPr>
        <p:txBody>
          <a:bodyPr wrap="square">
            <a:spAutoFit/>
          </a:bodyPr>
          <a:lstStyle/>
          <a:p>
            <a:pPr algn="r"/>
            <a:r>
              <a:rPr lang="en-GB" sz="1200" dirty="0">
                <a:solidFill>
                  <a:srgbClr val="70757A"/>
                </a:solidFill>
                <a:latin typeface="Arial" panose="020B0604020202020204" pitchFamily="34" charset="0"/>
                <a:cs typeface="Arial" panose="020B0604020202020204" pitchFamily="34" charset="0"/>
              </a:rPr>
              <a:t>Head of Research Services and the Office for Open Research</a:t>
            </a:r>
          </a:p>
          <a:p>
            <a:pPr algn="r"/>
            <a:r>
              <a:rPr lang="en-GB" sz="1200" dirty="0">
                <a:solidFill>
                  <a:srgbClr val="70757A"/>
                </a:solidFill>
                <a:latin typeface="Arial" panose="020B0604020202020204" pitchFamily="34" charset="0"/>
                <a:cs typeface="Arial" panose="020B0604020202020204" pitchFamily="34" charset="0"/>
              </a:rPr>
              <a:t>The University of Manchester</a:t>
            </a:r>
          </a:p>
        </p:txBody>
      </p:sp>
      <p:sp>
        <p:nvSpPr>
          <p:cNvPr id="15" name="TextBox 14">
            <a:extLst>
              <a:ext uri="{FF2B5EF4-FFF2-40B4-BE49-F238E27FC236}">
                <a16:creationId xmlns:a16="http://schemas.microsoft.com/office/drawing/2014/main" id="{1EB957A9-BF51-E451-B771-4C0FBFBB1533}"/>
              </a:ext>
            </a:extLst>
          </p:cNvPr>
          <p:cNvSpPr txBox="1"/>
          <p:nvPr/>
        </p:nvSpPr>
        <p:spPr>
          <a:xfrm>
            <a:off x="1775520" y="5229201"/>
            <a:ext cx="3384376" cy="461665"/>
          </a:xfrm>
          <a:prstGeom prst="rect">
            <a:avLst/>
          </a:prstGeom>
          <a:noFill/>
        </p:spPr>
        <p:txBody>
          <a:bodyPr wrap="square">
            <a:spAutoFit/>
          </a:bodyPr>
          <a:lstStyle/>
          <a:p>
            <a:r>
              <a:rPr lang="en-GB" sz="1200" dirty="0">
                <a:solidFill>
                  <a:srgbClr val="464E52"/>
                </a:solidFill>
                <a:latin typeface="Arial" panose="020B0604020202020204" pitchFamily="34" charset="0"/>
                <a:cs typeface="Arial" panose="020B0604020202020204" pitchFamily="34" charset="0"/>
              </a:rPr>
              <a:t>Research Culture and Assessment Manager</a:t>
            </a:r>
          </a:p>
          <a:p>
            <a:r>
              <a:rPr lang="en-GB" sz="1200" dirty="0">
                <a:solidFill>
                  <a:srgbClr val="464E52"/>
                </a:solidFill>
                <a:latin typeface="Arial" panose="020B0604020202020204" pitchFamily="34" charset="0"/>
                <a:cs typeface="Arial" panose="020B0604020202020204" pitchFamily="34" charset="0"/>
              </a:rPr>
              <a:t>The University of Manchester</a:t>
            </a:r>
          </a:p>
        </p:txBody>
      </p:sp>
      <p:pic>
        <p:nvPicPr>
          <p:cNvPr id="8" name="Picture 4" descr="University logo | University brand | StaffNet | The ...">
            <a:extLst>
              <a:ext uri="{FF2B5EF4-FFF2-40B4-BE49-F238E27FC236}">
                <a16:creationId xmlns:a16="http://schemas.microsoft.com/office/drawing/2014/main" id="{4B12AA4C-F35A-649E-36BB-DD26ED64CA5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345" y="271548"/>
            <a:ext cx="2650164" cy="11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1220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UNIQUEID" val="544"/>
</p:tagLst>
</file>

<file path=ppt/tags/tag2.xml><?xml version="1.0" encoding="utf-8"?>
<p:tagLst xmlns:a="http://schemas.openxmlformats.org/drawingml/2006/main" xmlns:r="http://schemas.openxmlformats.org/officeDocument/2006/relationships" xmlns:p="http://schemas.openxmlformats.org/presentationml/2006/main">
  <p:tag name="AS_UNIQUEID" val="545"/>
</p:tagLst>
</file>

<file path=ppt/tags/tag3.xml><?xml version="1.0" encoding="utf-8"?>
<p:tagLst xmlns:a="http://schemas.openxmlformats.org/drawingml/2006/main" xmlns:r="http://schemas.openxmlformats.org/officeDocument/2006/relationships" xmlns:p="http://schemas.openxmlformats.org/presentationml/2006/main">
  <p:tag name="AS_UNIQUEID" val="546"/>
</p:tagLst>
</file>

<file path=ppt/tags/tag4.xml><?xml version="1.0" encoding="utf-8"?>
<p:tagLst xmlns:a="http://schemas.openxmlformats.org/drawingml/2006/main" xmlns:r="http://schemas.openxmlformats.org/officeDocument/2006/relationships" xmlns:p="http://schemas.openxmlformats.org/presentationml/2006/main">
  <p:tag name="AS_UNIQUEID" val="547"/>
</p:tagLst>
</file>

<file path=ppt/tags/tag5.xml><?xml version="1.0" encoding="utf-8"?>
<p:tagLst xmlns:a="http://schemas.openxmlformats.org/drawingml/2006/main" xmlns:r="http://schemas.openxmlformats.org/officeDocument/2006/relationships" xmlns:p="http://schemas.openxmlformats.org/presentationml/2006/main">
  <p:tag name="AS_UNIQUEID" val="548"/>
</p:tagLst>
</file>

<file path=ppt/tags/tag6.xml><?xml version="1.0" encoding="utf-8"?>
<p:tagLst xmlns:a="http://schemas.openxmlformats.org/drawingml/2006/main" xmlns:r="http://schemas.openxmlformats.org/officeDocument/2006/relationships" xmlns:p="http://schemas.openxmlformats.org/presentationml/2006/main">
  <p:tag name="AS_UNIQUEID" val="549"/>
</p:tagLst>
</file>

<file path=ppt/tags/tag7.xml><?xml version="1.0" encoding="utf-8"?>
<p:tagLst xmlns:a="http://schemas.openxmlformats.org/drawingml/2006/main" xmlns:r="http://schemas.openxmlformats.org/officeDocument/2006/relationships" xmlns:p="http://schemas.openxmlformats.org/presentationml/2006/main">
  <p:tag name="AS_UNIQUEID" val="550"/>
</p:tagLst>
</file>

<file path=ppt/tags/tag8.xml><?xml version="1.0" encoding="utf-8"?>
<p:tagLst xmlns:a="http://schemas.openxmlformats.org/drawingml/2006/main" xmlns:r="http://schemas.openxmlformats.org/officeDocument/2006/relationships" xmlns:p="http://schemas.openxmlformats.org/presentationml/2006/main">
  <p:tag name="AS_UNIQUEID" val="552"/>
</p:tagLst>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E1B315BA-4AAE-4D5D-99F2-1E8175BC6372}"/>
    </a:ext>
  </a:extLst>
</a:theme>
</file>

<file path=ppt/theme/theme4.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848BE6E29C2C4C9DE2CC31CFCA438B" ma:contentTypeVersion="18" ma:contentTypeDescription="Create a new document." ma:contentTypeScope="" ma:versionID="dca2d57ebb6b60bba06036f7f1ae8d41">
  <xsd:schema xmlns:xsd="http://www.w3.org/2001/XMLSchema" xmlns:xs="http://www.w3.org/2001/XMLSchema" xmlns:p="http://schemas.microsoft.com/office/2006/metadata/properties" xmlns:ns2="b976134f-9d78-4dbf-b132-18e76711157a" xmlns:ns3="9f82b4a4-79e2-4023-8e0e-141192a79318" targetNamespace="http://schemas.microsoft.com/office/2006/metadata/properties" ma:root="true" ma:fieldsID="b516bcf6e537737898a9ceff8f1663d2" ns2:_="" ns3:_="">
    <xsd:import namespace="b976134f-9d78-4dbf-b132-18e76711157a"/>
    <xsd:import namespace="9f82b4a4-79e2-4023-8e0e-141192a79318"/>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76134f-9d78-4dbf-b132-18e7671115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82b4a4-79e2-4023-8e0e-141192a7931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6c1492b-5f2f-42c1-b0a4-49006a265303}" ma:internalName="TaxCatchAll" ma:showField="CatchAllData" ma:web="9f82b4a4-79e2-4023-8e0e-141192a793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3A52E4-5C07-4356-914F-02FD6DBBCF8E}"/>
</file>

<file path=customXml/itemProps2.xml><?xml version="1.0" encoding="utf-8"?>
<ds:datastoreItem xmlns:ds="http://schemas.openxmlformats.org/officeDocument/2006/customXml" ds:itemID="{C7393F3F-E1E7-43B1-8E37-00585DD0E0E1}"/>
</file>

<file path=docProps/app.xml><?xml version="1.0" encoding="utf-8"?>
<Properties xmlns="http://schemas.openxmlformats.org/officeDocument/2006/extended-properties" xmlns:vt="http://schemas.openxmlformats.org/officeDocument/2006/docPropsVTypes">
  <TotalTime>181</TotalTime>
  <Words>3803</Words>
  <Application>Microsoft Macintosh PowerPoint</Application>
  <PresentationFormat>Widescreen</PresentationFormat>
  <Paragraphs>312</Paragraphs>
  <Slides>55</Slides>
  <Notes>25</Notes>
  <HiddenSlides>1</HiddenSlides>
  <MMClips>0</MMClips>
  <ScaleCrop>false</ScaleCrop>
  <HeadingPairs>
    <vt:vector size="6" baseType="variant">
      <vt:variant>
        <vt:lpstr>Fonts Used</vt:lpstr>
      </vt:variant>
      <vt:variant>
        <vt:i4>15</vt:i4>
      </vt:variant>
      <vt:variant>
        <vt:lpstr>Theme</vt:lpstr>
      </vt:variant>
      <vt:variant>
        <vt:i4>6</vt:i4>
      </vt:variant>
      <vt:variant>
        <vt:lpstr>Slide Titles</vt:lpstr>
      </vt:variant>
      <vt:variant>
        <vt:i4>55</vt:i4>
      </vt:variant>
    </vt:vector>
  </HeadingPairs>
  <TitlesOfParts>
    <vt:vector size="76" baseType="lpstr">
      <vt:lpstr>Aptos</vt:lpstr>
      <vt:lpstr>Aptos Display</vt:lpstr>
      <vt:lpstr>Arial</vt:lpstr>
      <vt:lpstr>Avenir Next</vt:lpstr>
      <vt:lpstr>Calibri</vt:lpstr>
      <vt:lpstr>Calibri Light</vt:lpstr>
      <vt:lpstr>Courier New</vt:lpstr>
      <vt:lpstr>Helvetica</vt:lpstr>
      <vt:lpstr>MentiText</vt:lpstr>
      <vt:lpstr>Open Sans</vt:lpstr>
      <vt:lpstr>Open Sans 2</vt:lpstr>
      <vt:lpstr>Söhne</vt:lpstr>
      <vt:lpstr>Titillium Web</vt:lpstr>
      <vt:lpstr>Wingdings</vt:lpstr>
      <vt:lpstr>Wingdings 2</vt:lpstr>
      <vt:lpstr>Office Theme</vt:lpstr>
      <vt:lpstr>1_Office Theme</vt:lpstr>
      <vt:lpstr>Conception personnalisée</vt:lpstr>
      <vt:lpstr>Concis</vt:lpstr>
      <vt:lpstr>2_Office Theme</vt:lpstr>
      <vt:lpstr>3_Office Theme</vt:lpstr>
      <vt:lpstr>OPENING UP RESEARCH Justice, Sustainability and Equality  Noémie Aubert Bonn      January 2023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Environmentally Sustainable Open Science</vt:lpstr>
      <vt:lpstr>PowerPoint Presentation</vt:lpstr>
      <vt:lpstr>The material and polluting nature of infrastructures enabling digital societies</vt:lpstr>
      <vt:lpstr>PowerPoint Presentation</vt:lpstr>
      <vt:lpstr>Should Open Science (as vision and as infrastructure that delivers such vision) be environmentally sustainable? </vt:lpstr>
      <vt:lpstr>Digital pollution </vt:lpstr>
      <vt:lpstr>PowerPoint Presentation</vt:lpstr>
      <vt:lpstr> Challenges with environmentally sustainable OS</vt:lpstr>
      <vt:lpstr>Getting the numbers right</vt:lpstr>
      <vt:lpstr>Getting the balance right </vt:lpstr>
      <vt:lpstr> </vt:lpstr>
      <vt:lpstr>Reflecting on underlying values</vt:lpstr>
      <vt:lpstr>Thanks!</vt:lpstr>
      <vt:lpstr>PowerPoint Presentation</vt:lpstr>
      <vt:lpstr>PowerPoint Presentation</vt:lpstr>
      <vt:lpstr>It’s about purpose, not process</vt:lpstr>
      <vt:lpstr>What is Equitable open science?</vt:lpstr>
      <vt:lpstr>‘diamond’ Open Access</vt:lpstr>
      <vt:lpstr>PowerPoint Presentation</vt:lpstr>
      <vt:lpstr>Thank you!</vt:lpstr>
      <vt:lpstr>PowerPoint Presentation</vt:lpstr>
      <vt:lpstr>Everybody’s talking about… research culture </vt:lpstr>
      <vt:lpstr>Research Culture at UoM</vt:lpstr>
      <vt:lpstr>Sustainable Research Environments </vt:lpstr>
      <vt:lpstr>PowerPoint Presentation</vt:lpstr>
      <vt:lpstr>What do sustainable research environments look like?</vt:lpstr>
      <vt:lpstr>Open Research as part of sustainable research environments </vt:lpstr>
      <vt:lpstr>Open Research: Justice, Sustainability and Equality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Noemie Aubert Bonn</dc:creator>
  <cp:lastModifiedBy>Noemie Aubert Bonn</cp:lastModifiedBy>
  <cp:revision>2</cp:revision>
  <cp:lastPrinted>2024-01-25T09:31:19Z</cp:lastPrinted>
  <dcterms:created xsi:type="dcterms:W3CDTF">2024-01-25T08:43:52Z</dcterms:created>
  <dcterms:modified xsi:type="dcterms:W3CDTF">2024-01-25T11:46:54Z</dcterms:modified>
</cp:coreProperties>
</file>