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49"/>
  </p:notesMasterIdLst>
  <p:handoutMasterIdLst>
    <p:handoutMasterId r:id="rId50"/>
  </p:handoutMasterIdLst>
  <p:sldIdLst>
    <p:sldId id="281" r:id="rId5"/>
    <p:sldId id="260" r:id="rId6"/>
    <p:sldId id="355" r:id="rId7"/>
    <p:sldId id="360" r:id="rId8"/>
    <p:sldId id="388" r:id="rId9"/>
    <p:sldId id="390" r:id="rId10"/>
    <p:sldId id="389" r:id="rId11"/>
    <p:sldId id="357" r:id="rId12"/>
    <p:sldId id="378" r:id="rId13"/>
    <p:sldId id="393" r:id="rId14"/>
    <p:sldId id="354" r:id="rId15"/>
    <p:sldId id="369" r:id="rId16"/>
    <p:sldId id="394" r:id="rId17"/>
    <p:sldId id="395" r:id="rId18"/>
    <p:sldId id="396" r:id="rId19"/>
    <p:sldId id="397" r:id="rId20"/>
    <p:sldId id="398" r:id="rId21"/>
    <p:sldId id="399" r:id="rId22"/>
    <p:sldId id="400" r:id="rId23"/>
    <p:sldId id="401" r:id="rId24"/>
    <p:sldId id="402" r:id="rId25"/>
    <p:sldId id="391" r:id="rId26"/>
    <p:sldId id="403" r:id="rId27"/>
    <p:sldId id="404" r:id="rId28"/>
    <p:sldId id="405" r:id="rId29"/>
    <p:sldId id="392" r:id="rId30"/>
    <p:sldId id="406" r:id="rId31"/>
    <p:sldId id="407" r:id="rId32"/>
    <p:sldId id="409" r:id="rId33"/>
    <p:sldId id="410" r:id="rId34"/>
    <p:sldId id="411" r:id="rId35"/>
    <p:sldId id="412" r:id="rId36"/>
    <p:sldId id="414" r:id="rId37"/>
    <p:sldId id="417" r:id="rId38"/>
    <p:sldId id="258" r:id="rId39"/>
    <p:sldId id="263" r:id="rId40"/>
    <p:sldId id="256" r:id="rId41"/>
    <p:sldId id="264" r:id="rId42"/>
    <p:sldId id="257" r:id="rId43"/>
    <p:sldId id="265" r:id="rId44"/>
    <p:sldId id="259" r:id="rId45"/>
    <p:sldId id="418" r:id="rId46"/>
    <p:sldId id="261" r:id="rId47"/>
    <p:sldId id="266" r:id="rId48"/>
  </p:sldIdLst>
  <p:sldSz cx="12192000" cy="6858000"/>
  <p:notesSz cx="6858000" cy="9144000"/>
  <p:defaultTex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60" userDrawn="1">
          <p15:clr>
            <a:srgbClr val="A4A3A4"/>
          </p15:clr>
        </p15:guide>
        <p15:guide id="2" pos="7392"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5F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D090E1-A117-49ED-B620-2146E94C28C0}" v="1" dt="2023-11-27T18:42:35.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pos="360"/>
        <p:guide pos="7392"/>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EB018AA-DEA7-448F-AE2F-C3D13A0F02A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a:p>
        </p:txBody>
      </p:sp>
      <p:sp>
        <p:nvSpPr>
          <p:cNvPr id="3" name="Date Placeholder 2">
            <a:extLst>
              <a:ext uri="{FF2B5EF4-FFF2-40B4-BE49-F238E27FC236}">
                <a16:creationId xmlns:a16="http://schemas.microsoft.com/office/drawing/2014/main" id="{DFB87A71-96EB-4108-95A3-855A4C3601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76053B59-8ED2-441F-93B7-B3AA3F88F5B7}" type="datetime1">
              <a:rPr lang="en-GB" smtClean="0"/>
              <a:t>05/12/2023</a:t>
            </a:fld>
            <a:endParaRPr lang="en-GB"/>
          </a:p>
        </p:txBody>
      </p:sp>
      <p:sp>
        <p:nvSpPr>
          <p:cNvPr id="4" name="Footer Placeholder 3">
            <a:extLst>
              <a:ext uri="{FF2B5EF4-FFF2-40B4-BE49-F238E27FC236}">
                <a16:creationId xmlns:a16="http://schemas.microsoft.com/office/drawing/2014/main" id="{9445591A-E83D-4F8A-B064-12B29D3154F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a:p>
        </p:txBody>
      </p:sp>
      <p:sp>
        <p:nvSpPr>
          <p:cNvPr id="5" name="Slide Number Placeholder 4">
            <a:extLst>
              <a:ext uri="{FF2B5EF4-FFF2-40B4-BE49-F238E27FC236}">
                <a16:creationId xmlns:a16="http://schemas.microsoft.com/office/drawing/2014/main" id="{97AF2308-535F-471C-9423-3467454C92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661E857-36B8-43F1-9D87-FE508167BCE3}" type="slidenum">
              <a:rPr lang="en-GB" smtClean="0"/>
              <a:t>‹#›</a:t>
            </a:fld>
            <a:endParaRPr lang="en-GB"/>
          </a:p>
        </p:txBody>
      </p:sp>
    </p:spTree>
    <p:extLst>
      <p:ext uri="{BB962C8B-B14F-4D97-AF65-F5344CB8AC3E}">
        <p14:creationId xmlns:p14="http://schemas.microsoft.com/office/powerpoint/2010/main" val="14002314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A220F6-ADC4-4852-80CE-BF89F4F41C83}" type="datetime1">
              <a:rPr lang="en-GB" smtClean="0"/>
              <a:pPr/>
              <a:t>05/12/2023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n-GB" noProof="0"/>
              <a:t>Click to edit Master text styles</a:t>
            </a:r>
          </a:p>
          <a:p>
            <a:pPr lvl="1" rtl="0"/>
            <a:r>
              <a:rPr lang="en-GB" noProof="0"/>
              <a:t>Second level</a:t>
            </a:r>
          </a:p>
          <a:p>
            <a:pPr lvl="2" rtl="0"/>
            <a:r>
              <a:rPr lang="en-GB" noProof="0"/>
              <a:t>Third level</a:t>
            </a:r>
          </a:p>
          <a:p>
            <a:pPr lvl="3" rtl="0"/>
            <a:r>
              <a:rPr lang="en-GB" noProof="0"/>
              <a:t>Quarter level</a:t>
            </a:r>
          </a:p>
          <a:p>
            <a:pPr lvl="4" rtl="0"/>
            <a:r>
              <a:rPr lang="en-GB"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CFAAAB6-A2C6-4A85-A3A1-98EFBA61C967}" type="slidenum">
              <a:rPr lang="en-GB" noProof="0" smtClean="0"/>
              <a:t>‹#›</a:t>
            </a:fld>
            <a:endParaRPr lang="en-GB" noProof="0"/>
          </a:p>
        </p:txBody>
      </p:sp>
    </p:spTree>
    <p:extLst>
      <p:ext uri="{BB962C8B-B14F-4D97-AF65-F5344CB8AC3E}">
        <p14:creationId xmlns:p14="http://schemas.microsoft.com/office/powerpoint/2010/main" val="207675299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rtlCol="0"/>
          <a:lstStyle/>
          <a:p>
            <a:pPr rtl="0"/>
            <a:fld id="{8EAA36B1-75F6-458C-B388-8BC01E9857C8}" type="slidenum">
              <a:rPr lang="en-GB" smtClean="0"/>
              <a:t>1</a:t>
            </a:fld>
            <a:endParaRPr lang="en-GB"/>
          </a:p>
        </p:txBody>
      </p:sp>
    </p:spTree>
    <p:extLst>
      <p:ext uri="{BB962C8B-B14F-4D97-AF65-F5344CB8AC3E}">
        <p14:creationId xmlns:p14="http://schemas.microsoft.com/office/powerpoint/2010/main" val="270320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Couldn’t be a census, so address pushback by having absolute numbers be large enough to matter</a:t>
            </a:r>
          </a:p>
          <a:p>
            <a:pPr marL="0" lvl="0" indent="0" algn="l" rtl="0">
              <a:lnSpc>
                <a:spcPct val="115000"/>
              </a:lnSpc>
              <a:spcBef>
                <a:spcPts val="0"/>
              </a:spcBef>
              <a:spcAft>
                <a:spcPts val="0"/>
              </a:spcAft>
              <a:buClr>
                <a:schemeClr val="dk1"/>
              </a:buClr>
              <a:buSzPts val="1100"/>
              <a:buFont typeface="Arial"/>
              <a:buNone/>
            </a:pPr>
            <a:r>
              <a:rPr lang="en-US" dirty="0"/>
              <a:t>All published openly, for others to help us interpret</a:t>
            </a:r>
          </a:p>
          <a:p>
            <a:pPr marL="0" lvl="0" indent="0" algn="l" rtl="0">
              <a:lnSpc>
                <a:spcPct val="115000"/>
              </a:lnSpc>
              <a:spcBef>
                <a:spcPts val="0"/>
              </a:spcBef>
              <a:spcAft>
                <a:spcPts val="0"/>
              </a:spcAft>
              <a:buClr>
                <a:schemeClr val="dk1"/>
              </a:buClr>
              <a:buSzPts val="1100"/>
              <a:buFont typeface="Arial"/>
              <a:buNone/>
            </a:pPr>
            <a:r>
              <a:rPr lang="en-US" dirty="0"/>
              <a:t>76% of respondents were UK based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8338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11</a:t>
            </a:fld>
            <a:endParaRPr lang="en-GB"/>
          </a:p>
        </p:txBody>
      </p:sp>
    </p:spTree>
    <p:extLst>
      <p:ext uri="{BB962C8B-B14F-4D97-AF65-F5344CB8AC3E}">
        <p14:creationId xmlns:p14="http://schemas.microsoft.com/office/powerpoint/2010/main" val="384919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12</a:t>
            </a:fld>
            <a:endParaRPr lang="en-GB"/>
          </a:p>
        </p:txBody>
      </p:sp>
    </p:spTree>
    <p:extLst>
      <p:ext uri="{BB962C8B-B14F-4D97-AF65-F5344CB8AC3E}">
        <p14:creationId xmlns:p14="http://schemas.microsoft.com/office/powerpoint/2010/main" val="3559176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13</a:t>
            </a:fld>
            <a:endParaRPr lang="en-GB"/>
          </a:p>
        </p:txBody>
      </p:sp>
    </p:spTree>
    <p:extLst>
      <p:ext uri="{BB962C8B-B14F-4D97-AF65-F5344CB8AC3E}">
        <p14:creationId xmlns:p14="http://schemas.microsoft.com/office/powerpoint/2010/main" val="1453435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14</a:t>
            </a:fld>
            <a:endParaRPr lang="en-GB"/>
          </a:p>
        </p:txBody>
      </p:sp>
    </p:spTree>
    <p:extLst>
      <p:ext uri="{BB962C8B-B14F-4D97-AF65-F5344CB8AC3E}">
        <p14:creationId xmlns:p14="http://schemas.microsoft.com/office/powerpoint/2010/main" val="2767569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15</a:t>
            </a:fld>
            <a:endParaRPr lang="en-GB"/>
          </a:p>
        </p:txBody>
      </p:sp>
    </p:spTree>
    <p:extLst>
      <p:ext uri="{BB962C8B-B14F-4D97-AF65-F5344CB8AC3E}">
        <p14:creationId xmlns:p14="http://schemas.microsoft.com/office/powerpoint/2010/main" val="2720451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16</a:t>
            </a:fld>
            <a:endParaRPr lang="en-GB"/>
          </a:p>
        </p:txBody>
      </p:sp>
    </p:spTree>
    <p:extLst>
      <p:ext uri="{BB962C8B-B14F-4D97-AF65-F5344CB8AC3E}">
        <p14:creationId xmlns:p14="http://schemas.microsoft.com/office/powerpoint/2010/main" val="1344557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6074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40985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Couldn’t be a census, so address pushback by having absolute numbers be large enough to matter</a:t>
            </a:r>
          </a:p>
          <a:p>
            <a:pPr marL="0" lvl="0" indent="0" algn="l" rtl="0">
              <a:lnSpc>
                <a:spcPct val="115000"/>
              </a:lnSpc>
              <a:spcBef>
                <a:spcPts val="0"/>
              </a:spcBef>
              <a:spcAft>
                <a:spcPts val="0"/>
              </a:spcAft>
              <a:buClr>
                <a:schemeClr val="dk1"/>
              </a:buClr>
              <a:buSzPts val="1100"/>
              <a:buFont typeface="Arial"/>
              <a:buNone/>
            </a:pPr>
            <a:r>
              <a:rPr lang="en-US" dirty="0"/>
              <a:t>All published openly, for others to help us interpret</a:t>
            </a:r>
          </a:p>
          <a:p>
            <a:pPr marL="0" lvl="0" indent="0" algn="l" rtl="0">
              <a:lnSpc>
                <a:spcPct val="115000"/>
              </a:lnSpc>
              <a:spcBef>
                <a:spcPts val="0"/>
              </a:spcBef>
              <a:spcAft>
                <a:spcPts val="0"/>
              </a:spcAft>
              <a:buClr>
                <a:schemeClr val="dk1"/>
              </a:buClr>
              <a:buSzPts val="1100"/>
              <a:buFont typeface="Arial"/>
              <a:buNone/>
            </a:pPr>
            <a:r>
              <a:rPr lang="en-US" dirty="0"/>
              <a:t>76% of respondents were UK based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79636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Both have backgrounds in the lab (KS – chemistry)</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3593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558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22</a:t>
            </a:fld>
            <a:endParaRPr lang="en-GB"/>
          </a:p>
        </p:txBody>
      </p:sp>
    </p:spTree>
    <p:extLst>
      <p:ext uri="{BB962C8B-B14F-4D97-AF65-F5344CB8AC3E}">
        <p14:creationId xmlns:p14="http://schemas.microsoft.com/office/powerpoint/2010/main" val="2680410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“Warning lights on the dashboard”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39740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“Warning lights on the dashboard”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0904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“Warning lights on the dashboard”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2902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26</a:t>
            </a:fld>
            <a:endParaRPr lang="en-GB"/>
          </a:p>
        </p:txBody>
      </p:sp>
    </p:spTree>
    <p:extLst>
      <p:ext uri="{BB962C8B-B14F-4D97-AF65-F5344CB8AC3E}">
        <p14:creationId xmlns:p14="http://schemas.microsoft.com/office/powerpoint/2010/main" val="2652698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27</a:t>
            </a:fld>
            <a:endParaRPr lang="en-GB"/>
          </a:p>
        </p:txBody>
      </p:sp>
    </p:spTree>
    <p:extLst>
      <p:ext uri="{BB962C8B-B14F-4D97-AF65-F5344CB8AC3E}">
        <p14:creationId xmlns:p14="http://schemas.microsoft.com/office/powerpoint/2010/main" val="23014383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goals</a:t>
            </a:r>
            <a:endParaRPr lang="en-GB" dirty="0"/>
          </a:p>
        </p:txBody>
      </p:sp>
      <p:sp>
        <p:nvSpPr>
          <p:cNvPr id="4" name="Slide Number Placeholder 3"/>
          <p:cNvSpPr>
            <a:spLocks noGrp="1"/>
          </p:cNvSpPr>
          <p:nvPr>
            <p:ph type="sldNum" sz="quarter" idx="5"/>
          </p:nvPr>
        </p:nvSpPr>
        <p:spPr/>
        <p:txBody>
          <a:bodyPr/>
          <a:lstStyle/>
          <a:p>
            <a:pPr rtl="0"/>
            <a:fld id="{BCFAAAB6-A2C6-4A85-A3A1-98EFBA61C967}" type="slidenum">
              <a:rPr lang="en-GB" smtClean="0"/>
              <a:t>28</a:t>
            </a:fld>
            <a:endParaRPr lang="en-GB"/>
          </a:p>
        </p:txBody>
      </p:sp>
    </p:spTree>
    <p:extLst>
      <p:ext uri="{BB962C8B-B14F-4D97-AF65-F5344CB8AC3E}">
        <p14:creationId xmlns:p14="http://schemas.microsoft.com/office/powerpoint/2010/main" val="7412157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1998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3</a:t>
            </a:fld>
            <a:endParaRPr lang="en-GB"/>
          </a:p>
        </p:txBody>
      </p:sp>
    </p:spTree>
    <p:extLst>
      <p:ext uri="{BB962C8B-B14F-4D97-AF65-F5344CB8AC3E}">
        <p14:creationId xmlns:p14="http://schemas.microsoft.com/office/powerpoint/2010/main" val="30156678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Chris Skidmore – Amanda </a:t>
            </a:r>
            <a:r>
              <a:rPr lang="en-US" dirty="0" err="1"/>
              <a:t>Solloway</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749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31</a:t>
            </a:fld>
            <a:endParaRPr lang="en-GB"/>
          </a:p>
        </p:txBody>
      </p:sp>
    </p:spTree>
    <p:extLst>
      <p:ext uri="{BB962C8B-B14F-4D97-AF65-F5344CB8AC3E}">
        <p14:creationId xmlns:p14="http://schemas.microsoft.com/office/powerpoint/2010/main" val="1939136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“Warning lights on the dashboard”</a:t>
            </a: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33586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33</a:t>
            </a:fld>
            <a:endParaRPr lang="en-GB"/>
          </a:p>
        </p:txBody>
      </p:sp>
    </p:spTree>
    <p:extLst>
      <p:ext uri="{BB962C8B-B14F-4D97-AF65-F5344CB8AC3E}">
        <p14:creationId xmlns:p14="http://schemas.microsoft.com/office/powerpoint/2010/main" val="1434574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5725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1509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63213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42638f5665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141" name="Google Shape;141;g142638f5665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91826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8</a:t>
            </a:fld>
            <a:endParaRPr lang="en-GB"/>
          </a:p>
        </p:txBody>
      </p:sp>
    </p:spTree>
    <p:extLst>
      <p:ext uri="{BB962C8B-B14F-4D97-AF65-F5344CB8AC3E}">
        <p14:creationId xmlns:p14="http://schemas.microsoft.com/office/powerpoint/2010/main" val="2177915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rtl="0"/>
            <a:fld id="{BCFAAAB6-A2C6-4A85-A3A1-98EFBA61C967}" type="slidenum">
              <a:rPr lang="en-GB" smtClean="0"/>
              <a:t>9</a:t>
            </a:fld>
            <a:endParaRPr lang="en-GB"/>
          </a:p>
        </p:txBody>
      </p:sp>
    </p:spTree>
    <p:extLst>
      <p:ext uri="{BB962C8B-B14F-4D97-AF65-F5344CB8AC3E}">
        <p14:creationId xmlns:p14="http://schemas.microsoft.com/office/powerpoint/2010/main" val="1734180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C5C50C9-5CB7-4938-BEDF-DD2FC7529FA9}"/>
              </a:ext>
            </a:extLst>
          </p:cNvPr>
          <p:cNvSpPr/>
          <p:nvPr userDrawn="1"/>
        </p:nvSpPr>
        <p:spPr>
          <a:xfrm>
            <a:off x="1528762" y="1473243"/>
            <a:ext cx="9144000" cy="3007447"/>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1801368" y="1664208"/>
            <a:ext cx="8586216" cy="2176272"/>
          </a:xfrm>
        </p:spPr>
        <p:txBody>
          <a:bodyPr rtlCol="0" anchor="ctr">
            <a:normAutofit/>
          </a:bodyPr>
          <a:lstStyle>
            <a:lvl1pPr algn="ctr">
              <a:defRPr sz="6600"/>
            </a:lvl1pPr>
          </a:lstStyle>
          <a:p>
            <a:pPr rtl="0"/>
            <a:r>
              <a:rPr lang="en-GB" noProof="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2487168" y="4142232"/>
            <a:ext cx="7223760" cy="685800"/>
          </a:xfrm>
          <a:solidFill>
            <a:schemeClr val="accent1"/>
          </a:solidFill>
        </p:spPr>
        <p:txBody>
          <a:bodyPr rtlCol="0" anchor="ctr">
            <a:normAutofit/>
          </a:bodyPr>
          <a:lstStyle>
            <a:lvl1pPr marL="0" indent="0" algn="ctr">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GB" noProof="0"/>
              <a:t>Click to edit Master subtitle style</a:t>
            </a:r>
          </a:p>
        </p:txBody>
      </p:sp>
    </p:spTree>
    <p:extLst>
      <p:ext uri="{BB962C8B-B14F-4D97-AF65-F5344CB8AC3E}">
        <p14:creationId xmlns:p14="http://schemas.microsoft.com/office/powerpoint/2010/main" val="2669640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3 pictures">
    <p:spTree>
      <p:nvGrpSpPr>
        <p:cNvPr id="1" name=""/>
        <p:cNvGrpSpPr/>
        <p:nvPr/>
      </p:nvGrpSpPr>
      <p:grpSpPr>
        <a:xfrm>
          <a:off x="0" y="0"/>
          <a:ext cx="0" cy="0"/>
          <a:chOff x="0" y="0"/>
          <a:chExt cx="0" cy="0"/>
        </a:xfrm>
      </p:grpSpPr>
      <p:sp useBgFill="1">
        <p:nvSpPr>
          <p:cNvPr id="4" name="Rectangle 3">
            <a:extLst>
              <a:ext uri="{FF2B5EF4-FFF2-40B4-BE49-F238E27FC236}">
                <a16:creationId xmlns:a16="http://schemas.microsoft.com/office/drawing/2014/main" id="{2CD68929-9BD1-4A1E-9C1E-5B980D986EC1}"/>
              </a:ext>
            </a:extLst>
          </p:cNvPr>
          <p:cNvSpPr/>
          <p:nvPr userDrawn="1"/>
        </p:nvSpPr>
        <p:spPr>
          <a:xfrm>
            <a:off x="409575" y="633619"/>
            <a:ext cx="4927413"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841248" y="978408"/>
            <a:ext cx="4059936" cy="1106424"/>
          </a:xfrm>
        </p:spPr>
        <p:txBody>
          <a:bodyPr rtlCol="0" anchor="ctr">
            <a:normAutofit/>
          </a:bodyPr>
          <a:lstStyle>
            <a:lvl1pPr>
              <a:defRPr sz="2800"/>
            </a:lvl1pPr>
          </a:lstStyle>
          <a:p>
            <a:pPr rtl="0"/>
            <a:r>
              <a:rPr lang="en-GB" noProof="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841248" y="2359152"/>
            <a:ext cx="4059936" cy="3429000"/>
          </a:xfrm>
        </p:spPr>
        <p:txBody>
          <a:bodyPr rtlCol="0"/>
          <a:lstStyle>
            <a:lvl1pPr marL="0" indent="0">
              <a:buNone/>
              <a:defRPr sz="1800"/>
            </a:lvl1pPr>
          </a:lstStyle>
          <a:p>
            <a:pPr lvl="0" rtl="0"/>
            <a:r>
              <a:rPr lang="en-GB" noProof="0"/>
              <a:t>Click to edit Master text styles</a:t>
            </a:r>
          </a:p>
        </p:txBody>
      </p:sp>
      <p:sp>
        <p:nvSpPr>
          <p:cNvPr id="15" name="Picture Placeholder 14">
            <a:extLst>
              <a:ext uri="{FF2B5EF4-FFF2-40B4-BE49-F238E27FC236}">
                <a16:creationId xmlns:a16="http://schemas.microsoft.com/office/drawing/2014/main" id="{D9F91D62-7A39-4697-A73D-908DBA590EFB}"/>
              </a:ext>
            </a:extLst>
          </p:cNvPr>
          <p:cNvSpPr>
            <a:spLocks noGrp="1"/>
          </p:cNvSpPr>
          <p:nvPr>
            <p:ph type="pic" sz="quarter" idx="13"/>
          </p:nvPr>
        </p:nvSpPr>
        <p:spPr>
          <a:xfrm>
            <a:off x="8961120" y="566928"/>
            <a:ext cx="2871216" cy="2340864"/>
          </a:xfrm>
        </p:spPr>
        <p:txBody>
          <a:bodyPr rtlCol="0" anchor="ctr"/>
          <a:lstStyle>
            <a:lvl1pPr algn="ctr">
              <a:buNone/>
              <a:defRPr/>
            </a:lvl1pPr>
          </a:lstStyle>
          <a:p>
            <a:pPr rtl="0"/>
            <a:r>
              <a:rPr lang="en-GB" noProof="0"/>
              <a:t>Click icon to add picture</a:t>
            </a:r>
          </a:p>
        </p:txBody>
      </p:sp>
      <p:sp>
        <p:nvSpPr>
          <p:cNvPr id="10" name="Picture Placeholder 14">
            <a:extLst>
              <a:ext uri="{FF2B5EF4-FFF2-40B4-BE49-F238E27FC236}">
                <a16:creationId xmlns:a16="http://schemas.microsoft.com/office/drawing/2014/main" id="{687A7A61-F904-44E0-837C-FB357932BC1E}"/>
              </a:ext>
            </a:extLst>
          </p:cNvPr>
          <p:cNvSpPr>
            <a:spLocks noGrp="1"/>
          </p:cNvSpPr>
          <p:nvPr>
            <p:ph type="pic" sz="quarter" idx="14"/>
          </p:nvPr>
        </p:nvSpPr>
        <p:spPr>
          <a:xfrm>
            <a:off x="5843016" y="566928"/>
            <a:ext cx="2871216" cy="2340864"/>
          </a:xfrm>
        </p:spPr>
        <p:txBody>
          <a:bodyPr rtlCol="0" anchor="ctr"/>
          <a:lstStyle>
            <a:lvl1pPr algn="ctr">
              <a:buNone/>
              <a:defRPr/>
            </a:lvl1pPr>
          </a:lstStyle>
          <a:p>
            <a:pPr rtl="0"/>
            <a:r>
              <a:rPr lang="en-GB" noProof="0"/>
              <a:t>Click icon to add picture</a:t>
            </a:r>
          </a:p>
        </p:txBody>
      </p:sp>
      <p:sp>
        <p:nvSpPr>
          <p:cNvPr id="5" name="Rectangle 4">
            <a:extLst>
              <a:ext uri="{FF2B5EF4-FFF2-40B4-BE49-F238E27FC236}">
                <a16:creationId xmlns:a16="http://schemas.microsoft.com/office/drawing/2014/main" id="{B3ED68CE-A00C-4DD9-8065-B0E3D033BC20}"/>
              </a:ext>
            </a:extLst>
          </p:cNvPr>
          <p:cNvSpPr/>
          <p:nvPr userDrawn="1"/>
        </p:nvSpPr>
        <p:spPr>
          <a:xfrm>
            <a:off x="345567" y="117043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BB3EDCB6-603C-4A22-80E6-232A6202452A}"/>
              </a:ext>
            </a:extLst>
          </p:cNvPr>
          <p:cNvSpPr/>
          <p:nvPr userDrawn="1"/>
        </p:nvSpPr>
        <p:spPr>
          <a:xfrm>
            <a:off x="877459" y="2121408"/>
            <a:ext cx="3958650"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Picture Placeholder 14">
            <a:extLst>
              <a:ext uri="{FF2B5EF4-FFF2-40B4-BE49-F238E27FC236}">
                <a16:creationId xmlns:a16="http://schemas.microsoft.com/office/drawing/2014/main" id="{FBB9124E-D1EB-4540-B1E1-DF3CD388BB27}"/>
              </a:ext>
            </a:extLst>
          </p:cNvPr>
          <p:cNvSpPr>
            <a:spLocks noGrp="1"/>
          </p:cNvSpPr>
          <p:nvPr>
            <p:ph type="pic" sz="quarter" idx="17"/>
          </p:nvPr>
        </p:nvSpPr>
        <p:spPr>
          <a:xfrm>
            <a:off x="5843016" y="3108960"/>
            <a:ext cx="5989320" cy="3054096"/>
          </a:xfrm>
        </p:spPr>
        <p:txBody>
          <a:bodyPr rtlCol="0" anchor="ctr"/>
          <a:lstStyle>
            <a:lvl1pPr algn="ctr">
              <a:buNone/>
              <a:defRPr/>
            </a:lvl1pPr>
          </a:lstStyle>
          <a:p>
            <a:pPr rtl="0"/>
            <a:r>
              <a:rPr lang="en-GB" noProof="0"/>
              <a:t>Click icon to add picture</a:t>
            </a:r>
          </a:p>
        </p:txBody>
      </p:sp>
      <p:sp>
        <p:nvSpPr>
          <p:cNvPr id="18" name="Date Placeholder 17">
            <a:extLst>
              <a:ext uri="{FF2B5EF4-FFF2-40B4-BE49-F238E27FC236}">
                <a16:creationId xmlns:a16="http://schemas.microsoft.com/office/drawing/2014/main" id="{88171D0F-B23C-4DA9-9F5D-C5F480A4C5BE}"/>
              </a:ext>
            </a:extLst>
          </p:cNvPr>
          <p:cNvSpPr>
            <a:spLocks noGrp="1"/>
          </p:cNvSpPr>
          <p:nvPr>
            <p:ph type="dt" sz="half" idx="18"/>
          </p:nvPr>
        </p:nvSpPr>
        <p:spPr>
          <a:xfrm>
            <a:off x="905256" y="6356350"/>
            <a:ext cx="2743200" cy="365125"/>
          </a:xfrm>
        </p:spPr>
        <p:txBody>
          <a:bodyPr rtlCol="0"/>
          <a:lstStyle/>
          <a:p>
            <a:pPr rtl="0"/>
            <a:r>
              <a:rPr lang="en-GB" noProof="0"/>
              <a:t>9/4/20XX</a:t>
            </a:r>
          </a:p>
        </p:txBody>
      </p:sp>
      <p:sp>
        <p:nvSpPr>
          <p:cNvPr id="19" name="Footer Placeholder 18">
            <a:extLst>
              <a:ext uri="{FF2B5EF4-FFF2-40B4-BE49-F238E27FC236}">
                <a16:creationId xmlns:a16="http://schemas.microsoft.com/office/drawing/2014/main" id="{69186A5E-A88B-4AD5-8730-E1679229BB98}"/>
              </a:ext>
            </a:extLst>
          </p:cNvPr>
          <p:cNvSpPr>
            <a:spLocks noGrp="1"/>
          </p:cNvSpPr>
          <p:nvPr>
            <p:ph type="ftr" sz="quarter" idx="19"/>
          </p:nvPr>
        </p:nvSpPr>
        <p:spPr/>
        <p:txBody>
          <a:bodyPr rtlCol="0"/>
          <a:lstStyle/>
          <a:p>
            <a:pPr rtl="0"/>
            <a:r>
              <a:rPr lang="en-GB" noProof="0"/>
              <a:t>Presentation Title</a:t>
            </a:r>
          </a:p>
        </p:txBody>
      </p:sp>
      <p:sp>
        <p:nvSpPr>
          <p:cNvPr id="20" name="Slide Number Placeholder 19">
            <a:extLst>
              <a:ext uri="{FF2B5EF4-FFF2-40B4-BE49-F238E27FC236}">
                <a16:creationId xmlns:a16="http://schemas.microsoft.com/office/drawing/2014/main" id="{FDD4F609-6DE6-4637-A216-DB19D982FF19}"/>
              </a:ext>
            </a:extLst>
          </p:cNvPr>
          <p:cNvSpPr>
            <a:spLocks noGrp="1"/>
          </p:cNvSpPr>
          <p:nvPr>
            <p:ph type="sldNum" sz="quarter" idx="20"/>
          </p:nvPr>
        </p:nvSpPr>
        <p:spPr>
          <a:xfrm>
            <a:off x="8540496" y="6356350"/>
            <a:ext cx="2743200" cy="365125"/>
          </a:xfrm>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3527971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useBgFill="1">
        <p:nvSpPr>
          <p:cNvPr id="4" name="Rectangle 3">
            <a:extLst>
              <a:ext uri="{FF2B5EF4-FFF2-40B4-BE49-F238E27FC236}">
                <a16:creationId xmlns:a16="http://schemas.microsoft.com/office/drawing/2014/main" id="{2CD68929-9BD1-4A1E-9C1E-5B980D986EC1}"/>
              </a:ext>
            </a:extLst>
          </p:cNvPr>
          <p:cNvSpPr/>
          <p:nvPr userDrawn="1"/>
        </p:nvSpPr>
        <p:spPr>
          <a:xfrm>
            <a:off x="7324344" y="630936"/>
            <a:ext cx="4517136"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7772400" y="978408"/>
            <a:ext cx="3721608" cy="1106424"/>
          </a:xfrm>
        </p:spPr>
        <p:txBody>
          <a:bodyPr rtlCol="0" anchor="ctr">
            <a:normAutofit/>
          </a:bodyPr>
          <a:lstStyle>
            <a:lvl1pPr>
              <a:defRPr sz="2800"/>
            </a:lvl1pPr>
          </a:lstStyle>
          <a:p>
            <a:pPr rtl="0"/>
            <a:r>
              <a:rPr lang="en-GB" noProof="0"/>
              <a:t>Click to edit Master title style</a:t>
            </a:r>
          </a:p>
        </p:txBody>
      </p:sp>
      <p:sp>
        <p:nvSpPr>
          <p:cNvPr id="15" name="Picture Placeholder 14">
            <a:extLst>
              <a:ext uri="{FF2B5EF4-FFF2-40B4-BE49-F238E27FC236}">
                <a16:creationId xmlns:a16="http://schemas.microsoft.com/office/drawing/2014/main" id="{D9F91D62-7A39-4697-A73D-908DBA590EFB}"/>
              </a:ext>
            </a:extLst>
          </p:cNvPr>
          <p:cNvSpPr>
            <a:spLocks noGrp="1"/>
          </p:cNvSpPr>
          <p:nvPr>
            <p:ph type="pic" sz="quarter" idx="13"/>
          </p:nvPr>
        </p:nvSpPr>
        <p:spPr>
          <a:xfrm>
            <a:off x="3767328" y="630936"/>
            <a:ext cx="3246120" cy="2688336"/>
          </a:xfrm>
        </p:spPr>
        <p:txBody>
          <a:bodyPr rtlCol="0" anchor="ctr"/>
          <a:lstStyle>
            <a:lvl1pPr algn="ctr">
              <a:buNone/>
              <a:defRPr/>
            </a:lvl1pPr>
          </a:lstStyle>
          <a:p>
            <a:pPr rtl="0"/>
            <a:r>
              <a:rPr lang="en-GB" noProof="0"/>
              <a:t>Click icon to add picture</a:t>
            </a:r>
          </a:p>
        </p:txBody>
      </p:sp>
      <p:sp>
        <p:nvSpPr>
          <p:cNvPr id="10" name="Picture Placeholder 14">
            <a:extLst>
              <a:ext uri="{FF2B5EF4-FFF2-40B4-BE49-F238E27FC236}">
                <a16:creationId xmlns:a16="http://schemas.microsoft.com/office/drawing/2014/main" id="{687A7A61-F904-44E0-837C-FB357932BC1E}"/>
              </a:ext>
            </a:extLst>
          </p:cNvPr>
          <p:cNvSpPr>
            <a:spLocks noGrp="1"/>
          </p:cNvSpPr>
          <p:nvPr>
            <p:ph type="pic" sz="quarter" idx="14"/>
          </p:nvPr>
        </p:nvSpPr>
        <p:spPr>
          <a:xfrm>
            <a:off x="411480" y="630936"/>
            <a:ext cx="3246120" cy="2688336"/>
          </a:xfrm>
        </p:spPr>
        <p:txBody>
          <a:bodyPr rtlCol="0" anchor="ctr"/>
          <a:lstStyle>
            <a:lvl1pPr algn="ctr">
              <a:buNone/>
              <a:defRPr/>
            </a:lvl1pPr>
          </a:lstStyle>
          <a:p>
            <a:pPr rtl="0"/>
            <a:r>
              <a:rPr lang="en-GB" noProof="0"/>
              <a:t>Click icon to add picture</a:t>
            </a:r>
          </a:p>
        </p:txBody>
      </p:sp>
      <p:sp>
        <p:nvSpPr>
          <p:cNvPr id="5" name="Rectangle 4">
            <a:extLst>
              <a:ext uri="{FF2B5EF4-FFF2-40B4-BE49-F238E27FC236}">
                <a16:creationId xmlns:a16="http://schemas.microsoft.com/office/drawing/2014/main" id="{B3ED68CE-A00C-4DD9-8065-B0E3D033BC20}"/>
              </a:ext>
            </a:extLst>
          </p:cNvPr>
          <p:cNvSpPr/>
          <p:nvPr userDrawn="1"/>
        </p:nvSpPr>
        <p:spPr>
          <a:xfrm>
            <a:off x="7260336" y="1179576"/>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Picture Placeholder 14">
            <a:extLst>
              <a:ext uri="{FF2B5EF4-FFF2-40B4-BE49-F238E27FC236}">
                <a16:creationId xmlns:a16="http://schemas.microsoft.com/office/drawing/2014/main" id="{FBB9124E-D1EB-4540-B1E1-DF3CD388BB27}"/>
              </a:ext>
            </a:extLst>
          </p:cNvPr>
          <p:cNvSpPr>
            <a:spLocks noGrp="1"/>
          </p:cNvSpPr>
          <p:nvPr>
            <p:ph type="pic" sz="quarter" idx="17"/>
          </p:nvPr>
        </p:nvSpPr>
        <p:spPr>
          <a:xfrm>
            <a:off x="411480" y="3438144"/>
            <a:ext cx="3246120" cy="2688336"/>
          </a:xfrm>
        </p:spPr>
        <p:txBody>
          <a:bodyPr rtlCol="0" anchor="ctr"/>
          <a:lstStyle>
            <a:lvl1pPr algn="ctr">
              <a:buNone/>
              <a:defRPr/>
            </a:lvl1pPr>
          </a:lstStyle>
          <a:p>
            <a:pPr rtl="0"/>
            <a:r>
              <a:rPr lang="en-GB" noProof="0"/>
              <a:t>Click icon to add picture</a:t>
            </a:r>
          </a:p>
        </p:txBody>
      </p:sp>
      <p:sp>
        <p:nvSpPr>
          <p:cNvPr id="18" name="Date Placeholder 17">
            <a:extLst>
              <a:ext uri="{FF2B5EF4-FFF2-40B4-BE49-F238E27FC236}">
                <a16:creationId xmlns:a16="http://schemas.microsoft.com/office/drawing/2014/main" id="{88171D0F-B23C-4DA9-9F5D-C5F480A4C5BE}"/>
              </a:ext>
            </a:extLst>
          </p:cNvPr>
          <p:cNvSpPr>
            <a:spLocks noGrp="1"/>
          </p:cNvSpPr>
          <p:nvPr>
            <p:ph type="dt" sz="half" idx="18"/>
          </p:nvPr>
        </p:nvSpPr>
        <p:spPr>
          <a:xfrm>
            <a:off x="905256" y="6356350"/>
            <a:ext cx="2743200" cy="365125"/>
          </a:xfrm>
        </p:spPr>
        <p:txBody>
          <a:bodyPr rtlCol="0"/>
          <a:lstStyle/>
          <a:p>
            <a:pPr rtl="0"/>
            <a:r>
              <a:rPr lang="en-GB" noProof="0"/>
              <a:t>9/4/20XX</a:t>
            </a:r>
          </a:p>
        </p:txBody>
      </p:sp>
      <p:sp>
        <p:nvSpPr>
          <p:cNvPr id="19" name="Footer Placeholder 18">
            <a:extLst>
              <a:ext uri="{FF2B5EF4-FFF2-40B4-BE49-F238E27FC236}">
                <a16:creationId xmlns:a16="http://schemas.microsoft.com/office/drawing/2014/main" id="{69186A5E-A88B-4AD5-8730-E1679229BB98}"/>
              </a:ext>
            </a:extLst>
          </p:cNvPr>
          <p:cNvSpPr>
            <a:spLocks noGrp="1"/>
          </p:cNvSpPr>
          <p:nvPr>
            <p:ph type="ftr" sz="quarter" idx="19"/>
          </p:nvPr>
        </p:nvSpPr>
        <p:spPr/>
        <p:txBody>
          <a:bodyPr rtlCol="0"/>
          <a:lstStyle/>
          <a:p>
            <a:pPr rtl="0"/>
            <a:r>
              <a:rPr lang="en-GB" noProof="0"/>
              <a:t>Presentation Title</a:t>
            </a:r>
          </a:p>
        </p:txBody>
      </p:sp>
      <p:sp>
        <p:nvSpPr>
          <p:cNvPr id="20" name="Slide Number Placeholder 19">
            <a:extLst>
              <a:ext uri="{FF2B5EF4-FFF2-40B4-BE49-F238E27FC236}">
                <a16:creationId xmlns:a16="http://schemas.microsoft.com/office/drawing/2014/main" id="{FDD4F609-6DE6-4637-A216-DB19D982FF19}"/>
              </a:ext>
            </a:extLst>
          </p:cNvPr>
          <p:cNvSpPr>
            <a:spLocks noGrp="1"/>
          </p:cNvSpPr>
          <p:nvPr>
            <p:ph type="sldNum" sz="quarter" idx="20"/>
          </p:nvPr>
        </p:nvSpPr>
        <p:spPr>
          <a:xfrm>
            <a:off x="8540496" y="6356350"/>
            <a:ext cx="2743200" cy="365125"/>
          </a:xfrm>
        </p:spPr>
        <p:txBody>
          <a:bodyPr rtlCol="0"/>
          <a:lstStyle/>
          <a:p>
            <a:pPr rtl="0"/>
            <a:fld id="{A65A5C87-DF58-40C8-B092-1DE63DB4547E}" type="slidenum">
              <a:rPr lang="en-GB" noProof="0" smtClean="0"/>
              <a:t>‹#›</a:t>
            </a:fld>
            <a:endParaRPr lang="en-GB" noProof="0"/>
          </a:p>
        </p:txBody>
      </p:sp>
      <p:sp>
        <p:nvSpPr>
          <p:cNvPr id="6" name="Rectangle 5">
            <a:extLst>
              <a:ext uri="{FF2B5EF4-FFF2-40B4-BE49-F238E27FC236}">
                <a16:creationId xmlns:a16="http://schemas.microsoft.com/office/drawing/2014/main" id="{525280B1-DD77-4ADB-A6FC-71309BCB66E1}"/>
              </a:ext>
            </a:extLst>
          </p:cNvPr>
          <p:cNvSpPr/>
          <p:nvPr userDrawn="1"/>
        </p:nvSpPr>
        <p:spPr>
          <a:xfrm>
            <a:off x="7792216" y="2185416"/>
            <a:ext cx="3683187"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Picture Placeholder 14">
            <a:extLst>
              <a:ext uri="{FF2B5EF4-FFF2-40B4-BE49-F238E27FC236}">
                <a16:creationId xmlns:a16="http://schemas.microsoft.com/office/drawing/2014/main" id="{6B8374DB-2C54-426F-9768-7B838BE1F98D}"/>
              </a:ext>
            </a:extLst>
          </p:cNvPr>
          <p:cNvSpPr>
            <a:spLocks noGrp="1"/>
          </p:cNvSpPr>
          <p:nvPr>
            <p:ph type="pic" sz="quarter" idx="21"/>
          </p:nvPr>
        </p:nvSpPr>
        <p:spPr>
          <a:xfrm>
            <a:off x="3767328" y="3438144"/>
            <a:ext cx="3246120" cy="2688336"/>
          </a:xfrm>
        </p:spPr>
        <p:txBody>
          <a:bodyPr rtlCol="0" anchor="ctr"/>
          <a:lstStyle>
            <a:lvl1pPr algn="ctr">
              <a:buNone/>
              <a:defRPr/>
            </a:lvl1pPr>
          </a:lstStyle>
          <a:p>
            <a:pPr rtl="0"/>
            <a:r>
              <a:rPr lang="en-GB" noProof="0"/>
              <a:t>Click icon to add picture</a:t>
            </a:r>
          </a:p>
        </p:txBody>
      </p:sp>
      <p:sp>
        <p:nvSpPr>
          <p:cNvPr id="8" name="Text Placeholder 7">
            <a:extLst>
              <a:ext uri="{FF2B5EF4-FFF2-40B4-BE49-F238E27FC236}">
                <a16:creationId xmlns:a16="http://schemas.microsoft.com/office/drawing/2014/main" id="{A0D33A8D-B0BB-4920-AAC4-6EE9952AA556}"/>
              </a:ext>
            </a:extLst>
          </p:cNvPr>
          <p:cNvSpPr>
            <a:spLocks noGrp="1"/>
          </p:cNvSpPr>
          <p:nvPr>
            <p:ph type="body" sz="quarter" idx="22"/>
          </p:nvPr>
        </p:nvSpPr>
        <p:spPr>
          <a:xfrm>
            <a:off x="7772400" y="3099816"/>
            <a:ext cx="3721100" cy="447675"/>
          </a:xfrm>
        </p:spPr>
        <p:txBody>
          <a:bodyPr rtlCol="0"/>
          <a:lstStyle>
            <a:lvl1pPr marL="0" indent="0">
              <a:buNone/>
              <a:defRPr sz="1600"/>
            </a:lvl1pPr>
          </a:lstStyle>
          <a:p>
            <a:pPr lvl="0" rtl="0"/>
            <a:r>
              <a:rPr lang="en-GB" noProof="0"/>
              <a:t>Click to edit Master text styles</a:t>
            </a:r>
          </a:p>
        </p:txBody>
      </p:sp>
      <p:sp>
        <p:nvSpPr>
          <p:cNvPr id="21" name="Text Placeholder 7">
            <a:extLst>
              <a:ext uri="{FF2B5EF4-FFF2-40B4-BE49-F238E27FC236}">
                <a16:creationId xmlns:a16="http://schemas.microsoft.com/office/drawing/2014/main" id="{FC2F80E1-DA5D-4EBA-BDBC-FFD24776ED07}"/>
              </a:ext>
            </a:extLst>
          </p:cNvPr>
          <p:cNvSpPr>
            <a:spLocks noGrp="1"/>
          </p:cNvSpPr>
          <p:nvPr>
            <p:ph type="body" sz="quarter" idx="23"/>
          </p:nvPr>
        </p:nvSpPr>
        <p:spPr>
          <a:xfrm>
            <a:off x="7772400" y="4215384"/>
            <a:ext cx="3721100" cy="447675"/>
          </a:xfrm>
        </p:spPr>
        <p:txBody>
          <a:bodyPr rtlCol="0"/>
          <a:lstStyle>
            <a:lvl1pPr marL="0" indent="0">
              <a:buNone/>
              <a:defRPr sz="1600"/>
            </a:lvl1pPr>
          </a:lstStyle>
          <a:p>
            <a:pPr lvl="0" rtl="0"/>
            <a:r>
              <a:rPr lang="en-GB" noProof="0"/>
              <a:t>Click to edit Master text styles</a:t>
            </a:r>
          </a:p>
        </p:txBody>
      </p:sp>
      <p:sp>
        <p:nvSpPr>
          <p:cNvPr id="22" name="Text Placeholder 7">
            <a:extLst>
              <a:ext uri="{FF2B5EF4-FFF2-40B4-BE49-F238E27FC236}">
                <a16:creationId xmlns:a16="http://schemas.microsoft.com/office/drawing/2014/main" id="{536A3E74-5D94-4FE5-A5F8-7DA032AD48AF}"/>
              </a:ext>
            </a:extLst>
          </p:cNvPr>
          <p:cNvSpPr>
            <a:spLocks noGrp="1"/>
          </p:cNvSpPr>
          <p:nvPr>
            <p:ph type="body" sz="quarter" idx="24"/>
          </p:nvPr>
        </p:nvSpPr>
        <p:spPr>
          <a:xfrm>
            <a:off x="7772400" y="5321808"/>
            <a:ext cx="3721100" cy="447675"/>
          </a:xfrm>
        </p:spPr>
        <p:txBody>
          <a:bodyPr rtlCol="0"/>
          <a:lstStyle>
            <a:lvl1pPr marL="0" indent="0">
              <a:buNone/>
              <a:defRPr sz="1600"/>
            </a:lvl1pPr>
          </a:lstStyle>
          <a:p>
            <a:pPr lvl="0" rtl="0"/>
            <a:r>
              <a:rPr lang="en-GB" noProof="0"/>
              <a:t>Click to edit Master text styles</a:t>
            </a:r>
          </a:p>
        </p:txBody>
      </p:sp>
      <p:sp>
        <p:nvSpPr>
          <p:cNvPr id="23" name="Picture Placeholder 14">
            <a:extLst>
              <a:ext uri="{FF2B5EF4-FFF2-40B4-BE49-F238E27FC236}">
                <a16:creationId xmlns:a16="http://schemas.microsoft.com/office/drawing/2014/main" id="{A36D2011-9E99-44AA-8612-4EEBAAA5D036}"/>
              </a:ext>
            </a:extLst>
          </p:cNvPr>
          <p:cNvSpPr>
            <a:spLocks noGrp="1"/>
          </p:cNvSpPr>
          <p:nvPr>
            <p:ph type="pic" sz="quarter" idx="25" hasCustomPrompt="1"/>
          </p:nvPr>
        </p:nvSpPr>
        <p:spPr>
          <a:xfrm>
            <a:off x="7772400" y="2532888"/>
            <a:ext cx="457200" cy="457200"/>
          </a:xfrm>
        </p:spPr>
        <p:txBody>
          <a:bodyPr rtlCol="0" anchor="ctr"/>
          <a:lstStyle>
            <a:lvl1pPr algn="ctr">
              <a:buNone/>
              <a:defRPr sz="900"/>
            </a:lvl1pPr>
          </a:lstStyle>
          <a:p>
            <a:pPr rtl="0"/>
            <a:r>
              <a:rPr lang="en-GB" noProof="0"/>
              <a:t>Icon</a:t>
            </a:r>
          </a:p>
        </p:txBody>
      </p:sp>
      <p:sp>
        <p:nvSpPr>
          <p:cNvPr id="24" name="Picture Placeholder 14">
            <a:extLst>
              <a:ext uri="{FF2B5EF4-FFF2-40B4-BE49-F238E27FC236}">
                <a16:creationId xmlns:a16="http://schemas.microsoft.com/office/drawing/2014/main" id="{80B0958E-0709-4604-ADAF-A6137275F31B}"/>
              </a:ext>
            </a:extLst>
          </p:cNvPr>
          <p:cNvSpPr>
            <a:spLocks noGrp="1"/>
          </p:cNvSpPr>
          <p:nvPr>
            <p:ph type="pic" sz="quarter" idx="26" hasCustomPrompt="1"/>
          </p:nvPr>
        </p:nvSpPr>
        <p:spPr>
          <a:xfrm>
            <a:off x="7772400" y="3630168"/>
            <a:ext cx="457200" cy="457200"/>
          </a:xfrm>
        </p:spPr>
        <p:txBody>
          <a:bodyPr rtlCol="0" anchor="ctr"/>
          <a:lstStyle>
            <a:lvl1pPr algn="ctr">
              <a:buNone/>
              <a:defRPr sz="900"/>
            </a:lvl1pPr>
          </a:lstStyle>
          <a:p>
            <a:pPr rtl="0"/>
            <a:r>
              <a:rPr lang="en-GB" noProof="0"/>
              <a:t>Icon</a:t>
            </a:r>
          </a:p>
        </p:txBody>
      </p:sp>
      <p:sp>
        <p:nvSpPr>
          <p:cNvPr id="25" name="Picture Placeholder 14">
            <a:extLst>
              <a:ext uri="{FF2B5EF4-FFF2-40B4-BE49-F238E27FC236}">
                <a16:creationId xmlns:a16="http://schemas.microsoft.com/office/drawing/2014/main" id="{F4A09204-1398-472F-B713-0AD49188773D}"/>
              </a:ext>
            </a:extLst>
          </p:cNvPr>
          <p:cNvSpPr>
            <a:spLocks noGrp="1"/>
          </p:cNvSpPr>
          <p:nvPr>
            <p:ph type="pic" sz="quarter" idx="27" hasCustomPrompt="1"/>
          </p:nvPr>
        </p:nvSpPr>
        <p:spPr>
          <a:xfrm>
            <a:off x="7772400" y="4754880"/>
            <a:ext cx="457200" cy="457200"/>
          </a:xfrm>
        </p:spPr>
        <p:txBody>
          <a:bodyPr rtlCol="0" anchor="ctr"/>
          <a:lstStyle>
            <a:lvl1pPr algn="ctr">
              <a:buNone/>
              <a:defRPr sz="900"/>
            </a:lvl1pPr>
          </a:lstStyle>
          <a:p>
            <a:pPr rtl="0"/>
            <a:r>
              <a:rPr lang="en-GB" noProof="0"/>
              <a:t>Icon</a:t>
            </a:r>
          </a:p>
        </p:txBody>
      </p:sp>
    </p:spTree>
    <p:extLst>
      <p:ext uri="{BB962C8B-B14F-4D97-AF65-F5344CB8AC3E}">
        <p14:creationId xmlns:p14="http://schemas.microsoft.com/office/powerpoint/2010/main" val="3439343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userDrawn="1"/>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rtlCol="0">
            <a:normAutofit/>
          </a:bodyPr>
          <a:lstStyle>
            <a:lvl1pPr>
              <a:defRPr sz="5400"/>
            </a:lvl1pPr>
          </a:lstStyle>
          <a:p>
            <a:pPr rtl="0"/>
            <a:r>
              <a:rPr lang="en-GB" noProof="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rtlCol="0"/>
          <a:lstStyle/>
          <a:p>
            <a:pPr rtl="0"/>
            <a:r>
              <a:rPr lang="en-GB" noProof="0"/>
              <a:t>9/4/20XX</a:t>
            </a:r>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rtlCol="0"/>
          <a:lstStyle/>
          <a:p>
            <a:pPr rtl="0"/>
            <a:r>
              <a:rPr lang="en-GB" noProof="0"/>
              <a:t>Presentation Title</a:t>
            </a:r>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1400994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rtlCol="0"/>
          <a:lstStyle/>
          <a:p>
            <a:pPr rtl="0"/>
            <a:r>
              <a:rPr lang="en-GB" noProof="0"/>
              <a:t>9/4/20XX</a:t>
            </a:r>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rtlCol="0"/>
          <a:lstStyle/>
          <a:p>
            <a:pPr rtl="0"/>
            <a:r>
              <a:rPr lang="en-GB" noProof="0"/>
              <a:t>Presentation Title</a:t>
            </a:r>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4060377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rtlCol="0" anchor="t">
            <a:normAutofit/>
          </a:bodyPr>
          <a:lstStyle>
            <a:lvl1pPr>
              <a:lnSpc>
                <a:spcPct val="100000"/>
              </a:lnSpc>
              <a:defRPr sz="3400"/>
            </a:lvl1pPr>
          </a:lstStyle>
          <a:p>
            <a:pPr rtl="0"/>
            <a:r>
              <a:rPr lang="en-GB" noProof="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rtlCol="0"/>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rtlCol="0">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rtlCol="0"/>
          <a:lstStyle/>
          <a:p>
            <a:pPr rtl="0"/>
            <a:r>
              <a:rPr lang="en-GB" noProof="0"/>
              <a:t>9/4/20XX</a:t>
            </a:r>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rtlCol="0"/>
          <a:lstStyle/>
          <a:p>
            <a:pPr rtl="0"/>
            <a:r>
              <a:rPr lang="en-GB" noProof="0"/>
              <a:t>Presentation Title</a:t>
            </a:r>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1777224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rtlCol="0" anchor="t">
            <a:normAutofit/>
          </a:bodyPr>
          <a:lstStyle>
            <a:lvl1pPr>
              <a:lnSpc>
                <a:spcPct val="100000"/>
              </a:lnSpc>
              <a:defRPr sz="3400"/>
            </a:lvl1pPr>
          </a:lstStyle>
          <a:p>
            <a:pPr rtl="0"/>
            <a:r>
              <a:rPr lang="en-GB" noProof="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rtlCol="0">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n-GB" noProof="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rtlCol="0">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rtlCol="0"/>
          <a:lstStyle/>
          <a:p>
            <a:pPr rtl="0"/>
            <a:r>
              <a:rPr lang="en-GB" noProof="0"/>
              <a:t>9/4/20XX</a:t>
            </a:r>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rtlCol="0"/>
          <a:lstStyle/>
          <a:p>
            <a:pPr rtl="0"/>
            <a:r>
              <a:rPr lang="en-GB" noProof="0"/>
              <a:t>Presentation Title</a:t>
            </a:r>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4332482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a:xfrm>
            <a:off x="609343" y="274646"/>
            <a:ext cx="10968189" cy="1098584"/>
          </a:xfrm>
        </p:spPr>
        <p:txBody>
          <a:bodyPr/>
          <a:lstStyle/>
          <a:p>
            <a:r>
              <a:rPr lang="en-US"/>
              <a:t>Title</a:t>
            </a:r>
          </a:p>
        </p:txBody>
      </p:sp>
      <p:sp>
        <p:nvSpPr>
          <p:cNvPr id="3" name="Text 2"/>
          <p:cNvSpPr>
            <a:spLocks noGrp="1"/>
          </p:cNvSpPr>
          <p:nvPr>
            <p:ph type="body" idx="1"/>
          </p:nvPr>
        </p:nvSpPr>
        <p:spPr>
          <a:xfrm>
            <a:off x="609343" y="1579216"/>
            <a:ext cx="10968189" cy="4531662"/>
          </a:xfr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Slide number 5">
            <a:extLst>
              <a:ext uri="{FF2B5EF4-FFF2-40B4-BE49-F238E27FC236}">
                <a16:creationId xmlns:a16="http://schemas.microsoft.com/office/drawing/2014/main" id="{26188EAB-5169-4AC7-A545-6517C540F44D}"/>
              </a:ext>
            </a:extLst>
          </p:cNvPr>
          <p:cNvSpPr>
            <a:spLocks noGrp="1" noChangeArrowheads="1"/>
          </p:cNvSpPr>
          <p:nvPr>
            <p:ph type="sldNum" sz="quarter" idx="10"/>
          </p:nvPr>
        </p:nvSpPr>
        <p:spPr/>
        <p:txBody>
          <a:bodyPr/>
          <a:lstStyle>
            <a:lvl1pPr>
              <a:defRPr/>
            </a:lvl1pPr>
          </a:lstStyle>
          <a:p>
            <a:fld id="{3F5ABA86-EDAA-4CA7-AC60-81ED40741CEF}" type="slidenum">
              <a:rPr lang="en-US" altLang="en-US"/>
              <a:pPr/>
              <a:t>‹#›</a:t>
            </a:fld>
            <a:endParaRPr lang="en-US" altLang="en-US"/>
          </a:p>
        </p:txBody>
      </p:sp>
      <p:sp>
        <p:nvSpPr>
          <p:cNvPr id="5" name="Date 3">
            <a:extLst>
              <a:ext uri="{FF2B5EF4-FFF2-40B4-BE49-F238E27FC236}">
                <a16:creationId xmlns:a16="http://schemas.microsoft.com/office/drawing/2014/main" id="{ED17EC20-41ED-4BE9-8FD7-DC280595A2F3}"/>
              </a:ext>
            </a:extLst>
          </p:cNvPr>
          <p:cNvSpPr>
            <a:spLocks noGrp="1" noChangeArrowheads="1"/>
          </p:cNvSpPr>
          <p:nvPr>
            <p:ph type="dt" sz="half" idx="11"/>
          </p:nvPr>
        </p:nvSpPr>
        <p:spPr/>
        <p:txBody>
          <a:bodyPr/>
          <a:lstStyle>
            <a:lvl1pPr>
              <a:defRPr/>
            </a:lvl1pPr>
          </a:lstStyle>
          <a:p>
            <a:fld id="{84DEBF2E-A964-4219-9B38-A53A5EE7A0B0}" type="datetime1">
              <a:rPr lang="en-US" altLang="en-US"/>
              <a:pPr/>
              <a:t>12/5/2023</a:t>
            </a:fld>
            <a:endParaRPr lang="en-US" altLang="en-US"/>
          </a:p>
        </p:txBody>
      </p:sp>
      <p:sp>
        <p:nvSpPr>
          <p:cNvPr id="6" name="Footer 4">
            <a:extLst>
              <a:ext uri="{FF2B5EF4-FFF2-40B4-BE49-F238E27FC236}">
                <a16:creationId xmlns:a16="http://schemas.microsoft.com/office/drawing/2014/main" id="{104B60EA-3FE8-4886-B649-F4A42656966A}"/>
              </a:ext>
            </a:extLst>
          </p:cNvPr>
          <p:cNvSpPr>
            <a:spLocks noGrp="1" noChangeArrowheads="1"/>
          </p:cNvSpPr>
          <p:nvPr>
            <p:ph type="ftr" sz="quarter" idx="12"/>
          </p:nvPr>
        </p:nvSpPr>
        <p:spPr/>
        <p:txBody>
          <a:bodyPr/>
          <a:lstStyle>
            <a:lvl1pPr algn="ctr">
              <a:defRPr/>
            </a:lvl1pPr>
          </a:lstStyle>
          <a:p>
            <a:endParaRPr lang="en-US" altLang="en-US"/>
          </a:p>
        </p:txBody>
      </p:sp>
    </p:spTree>
    <p:extLst>
      <p:ext uri="{BB962C8B-B14F-4D97-AF65-F5344CB8AC3E}">
        <p14:creationId xmlns:p14="http://schemas.microsoft.com/office/powerpoint/2010/main" val="173618416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5084064" y="1078992"/>
            <a:ext cx="6272784" cy="1536192"/>
          </a:xfrm>
        </p:spPr>
        <p:txBody>
          <a:bodyPr rtlCol="0" anchor="b">
            <a:normAutofit/>
          </a:bodyPr>
          <a:lstStyle>
            <a:lvl1pPr>
              <a:defRPr sz="5200"/>
            </a:lvl1pPr>
          </a:lstStyle>
          <a:p>
            <a:pPr rtl="0"/>
            <a:r>
              <a:rPr lang="en-GB" noProof="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5084064" y="3355848"/>
            <a:ext cx="6272784" cy="2825496"/>
          </a:xfrm>
        </p:spPr>
        <p:txBody>
          <a:bodyPr rtlCol="0"/>
          <a:lstStyle>
            <a:lvl1pPr>
              <a:buNone/>
              <a:defRPr sz="1800"/>
            </a:lvl1pPr>
          </a:lstStyle>
          <a:p>
            <a:pPr lvl="0" rtl="0"/>
            <a:r>
              <a:rPr lang="en-GB" noProof="0"/>
              <a:t>Click to edit Master text styles</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905256" y="6356350"/>
            <a:ext cx="2743200" cy="365125"/>
          </a:xfrm>
        </p:spPr>
        <p:txBody>
          <a:bodyPr rtlCol="0"/>
          <a:lstStyle/>
          <a:p>
            <a:pPr rtl="0"/>
            <a:r>
              <a:rPr lang="en-GB" noProof="0"/>
              <a:t>9/4/20XX</a:t>
            </a:r>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a:xfrm>
            <a:off x="4041648" y="6356350"/>
            <a:ext cx="4114800" cy="365125"/>
          </a:xfrm>
        </p:spPr>
        <p:txBody>
          <a:bodyPr rtlCol="0"/>
          <a:lstStyle/>
          <a:p>
            <a:pPr rtl="0"/>
            <a:r>
              <a:rPr lang="en-GB" noProof="0"/>
              <a:t>Presentation Title</a:t>
            </a:r>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rtlCol="0"/>
          <a:lstStyle/>
          <a:p>
            <a:pPr rtl="0"/>
            <a:fld id="{A65A5C87-DF58-40C8-B092-1DE63DB4547E}" type="slidenum">
              <a:rPr lang="en-GB" noProof="0" smtClean="0"/>
              <a:t>‹#›</a:t>
            </a:fld>
            <a:endParaRPr lang="en-GB" noProof="0"/>
          </a:p>
        </p:txBody>
      </p:sp>
      <p:sp>
        <p:nvSpPr>
          <p:cNvPr id="7" name="Rectangle 6">
            <a:extLst>
              <a:ext uri="{FF2B5EF4-FFF2-40B4-BE49-F238E27FC236}">
                <a16:creationId xmlns:a16="http://schemas.microsoft.com/office/drawing/2014/main" id="{C3EEEC07-DA87-4415-8D6B-72E1B2686535}"/>
              </a:ext>
            </a:extLst>
          </p:cNvPr>
          <p:cNvSpPr/>
          <p:nvPr userDrawn="1"/>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CC47E32-D289-4A1B-A3C7-A355CD5572E8}"/>
              </a:ext>
            </a:extLst>
          </p:cNvPr>
          <p:cNvSpPr/>
          <p:nvPr userDrawn="1"/>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Picture Placeholder 14">
            <a:extLst>
              <a:ext uri="{FF2B5EF4-FFF2-40B4-BE49-F238E27FC236}">
                <a16:creationId xmlns:a16="http://schemas.microsoft.com/office/drawing/2014/main" id="{D9F91D62-7A39-4697-A73D-908DBA590EFB}"/>
              </a:ext>
            </a:extLst>
          </p:cNvPr>
          <p:cNvSpPr>
            <a:spLocks noGrp="1"/>
          </p:cNvSpPr>
          <p:nvPr>
            <p:ph type="pic" sz="quarter" idx="13"/>
          </p:nvPr>
        </p:nvSpPr>
        <p:spPr>
          <a:xfrm>
            <a:off x="457200" y="603504"/>
            <a:ext cx="4050792" cy="5577840"/>
          </a:xfrm>
        </p:spPr>
        <p:txBody>
          <a:bodyPr rtlCol="0" anchor="ctr"/>
          <a:lstStyle>
            <a:lvl1pPr algn="ctr">
              <a:buNone/>
              <a:defRPr/>
            </a:lvl1pPr>
          </a:lstStyle>
          <a:p>
            <a:pPr rtl="0"/>
            <a:r>
              <a:rPr lang="en-GB" noProof="0"/>
              <a:t>Click icon to add picture</a:t>
            </a:r>
          </a:p>
        </p:txBody>
      </p:sp>
    </p:spTree>
    <p:extLst>
      <p:ext uri="{BB962C8B-B14F-4D97-AF65-F5344CB8AC3E}">
        <p14:creationId xmlns:p14="http://schemas.microsoft.com/office/powerpoint/2010/main" val="3812587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612648" y="1078992"/>
            <a:ext cx="6272784" cy="1536192"/>
          </a:xfrm>
        </p:spPr>
        <p:txBody>
          <a:bodyPr rtlCol="0" anchor="b">
            <a:normAutofit/>
          </a:bodyPr>
          <a:lstStyle>
            <a:lvl1pPr>
              <a:defRPr sz="5200"/>
            </a:lvl1pPr>
          </a:lstStyle>
          <a:p>
            <a:pPr rtl="0"/>
            <a:r>
              <a:rPr lang="en-GB" noProof="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612648" y="3355848"/>
            <a:ext cx="6272784" cy="2825496"/>
          </a:xfrm>
        </p:spPr>
        <p:txBody>
          <a:bodyPr rtlCol="0"/>
          <a:lstStyle>
            <a:lvl1pPr marL="0" indent="0">
              <a:buNone/>
              <a:defRPr sz="1800"/>
            </a:lvl1pPr>
          </a:lstStyle>
          <a:p>
            <a:pPr lvl="0" rtl="0"/>
            <a:r>
              <a:rPr lang="en-GB" noProof="0"/>
              <a:t>Click to edit Master text styles</a:t>
            </a:r>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5605272" y="6356350"/>
            <a:ext cx="1280160" cy="365125"/>
          </a:xfrm>
        </p:spPr>
        <p:txBody>
          <a:bodyPr rtlCol="0"/>
          <a:lstStyle/>
          <a:p>
            <a:pPr rtl="0"/>
            <a:fld id="{A65A5C87-DF58-40C8-B092-1DE63DB4547E}" type="slidenum">
              <a:rPr lang="en-GB" noProof="0" smtClean="0"/>
              <a:t>‹#›</a:t>
            </a:fld>
            <a:endParaRPr lang="en-GB" noProof="0"/>
          </a:p>
        </p:txBody>
      </p:sp>
      <p:sp>
        <p:nvSpPr>
          <p:cNvPr id="7" name="Rectangle 6">
            <a:extLst>
              <a:ext uri="{FF2B5EF4-FFF2-40B4-BE49-F238E27FC236}">
                <a16:creationId xmlns:a16="http://schemas.microsoft.com/office/drawing/2014/main" id="{C3EEEC07-DA87-4415-8D6B-72E1B2686535}"/>
              </a:ext>
            </a:extLst>
          </p:cNvPr>
          <p:cNvSpPr/>
          <p:nvPr userDrawn="1"/>
        </p:nvSpPr>
        <p:spPr>
          <a:xfrm rot="5400000">
            <a:off x="850392" y="365760"/>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Picture Placeholder 14">
            <a:extLst>
              <a:ext uri="{FF2B5EF4-FFF2-40B4-BE49-F238E27FC236}">
                <a16:creationId xmlns:a16="http://schemas.microsoft.com/office/drawing/2014/main" id="{D9F91D62-7A39-4697-A73D-908DBA590EFB}"/>
              </a:ext>
            </a:extLst>
          </p:cNvPr>
          <p:cNvSpPr>
            <a:spLocks noGrp="1"/>
          </p:cNvSpPr>
          <p:nvPr>
            <p:ph type="pic" sz="quarter" idx="13"/>
          </p:nvPr>
        </p:nvSpPr>
        <p:spPr>
          <a:xfrm>
            <a:off x="7680960" y="4352544"/>
            <a:ext cx="4507992" cy="2505456"/>
          </a:xfrm>
        </p:spPr>
        <p:txBody>
          <a:bodyPr rtlCol="0" anchor="ctr"/>
          <a:lstStyle>
            <a:lvl1pPr algn="ctr">
              <a:buNone/>
              <a:defRPr/>
            </a:lvl1pPr>
          </a:lstStyle>
          <a:p>
            <a:pPr rtl="0"/>
            <a:r>
              <a:rPr lang="en-GB" noProof="0"/>
              <a:t>Click icon to add picture</a:t>
            </a:r>
          </a:p>
        </p:txBody>
      </p:sp>
      <p:sp>
        <p:nvSpPr>
          <p:cNvPr id="10" name="Picture Placeholder 14">
            <a:extLst>
              <a:ext uri="{FF2B5EF4-FFF2-40B4-BE49-F238E27FC236}">
                <a16:creationId xmlns:a16="http://schemas.microsoft.com/office/drawing/2014/main" id="{687A7A61-F904-44E0-837C-FB357932BC1E}"/>
              </a:ext>
            </a:extLst>
          </p:cNvPr>
          <p:cNvSpPr>
            <a:spLocks noGrp="1"/>
          </p:cNvSpPr>
          <p:nvPr>
            <p:ph type="pic" sz="quarter" idx="14"/>
          </p:nvPr>
        </p:nvSpPr>
        <p:spPr>
          <a:xfrm>
            <a:off x="7680960" y="0"/>
            <a:ext cx="4507992" cy="4123944"/>
          </a:xfrm>
        </p:spPr>
        <p:txBody>
          <a:bodyPr rtlCol="0" anchor="ctr"/>
          <a:lstStyle>
            <a:lvl1pPr algn="ctr">
              <a:buNone/>
              <a:defRPr/>
            </a:lvl1pPr>
          </a:lstStyle>
          <a:p>
            <a:pPr rtl="0"/>
            <a:r>
              <a:rPr lang="en-GB" noProof="0"/>
              <a:t>Click icon to add picture</a:t>
            </a:r>
          </a:p>
        </p:txBody>
      </p:sp>
      <p:sp>
        <p:nvSpPr>
          <p:cNvPr id="8" name="Rectangle 7">
            <a:extLst>
              <a:ext uri="{FF2B5EF4-FFF2-40B4-BE49-F238E27FC236}">
                <a16:creationId xmlns:a16="http://schemas.microsoft.com/office/drawing/2014/main" id="{EEFA3CC7-31ED-4E5A-87A6-AA1D8F4251FC}"/>
              </a:ext>
            </a:extLst>
          </p:cNvPr>
          <p:cNvSpPr/>
          <p:nvPr userDrawn="1"/>
        </p:nvSpPr>
        <p:spPr>
          <a:xfrm>
            <a:off x="621792"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178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541A812-4D3F-4D65-BA64-BA64E37F2C1D}"/>
              </a:ext>
            </a:extLst>
          </p:cNvPr>
          <p:cNvSpPr/>
          <p:nvPr userDrawn="1"/>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1078992" y="1938528"/>
            <a:ext cx="7013448" cy="2990088"/>
          </a:xfrm>
        </p:spPr>
        <p:txBody>
          <a:bodyPr rtlCol="0" anchor="ctr">
            <a:normAutofit/>
          </a:bodyPr>
          <a:lstStyle>
            <a:lvl1pPr>
              <a:defRPr sz="5400"/>
            </a:lvl1pPr>
          </a:lstStyle>
          <a:p>
            <a:pPr rtl="0"/>
            <a:r>
              <a:rPr lang="en-GB" noProof="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613648" y="1938528"/>
            <a:ext cx="2688336" cy="2990088"/>
          </a:xfrm>
          <a:solidFill>
            <a:schemeClr val="accent1"/>
          </a:solidFill>
        </p:spPr>
        <p:txBody>
          <a:bodyPr rtlCol="0" anchor="ctr">
            <a:normAutofit/>
          </a:bodyPr>
          <a:lstStyle>
            <a:lvl1pPr marL="0" indent="0">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noProof="0"/>
              <a:t>Click to edit Master text styles</a:t>
            </a:r>
          </a:p>
        </p:txBody>
      </p:sp>
      <p:sp>
        <p:nvSpPr>
          <p:cNvPr id="12" name="Rectangle 11">
            <a:extLst>
              <a:ext uri="{FF2B5EF4-FFF2-40B4-BE49-F238E27FC236}">
                <a16:creationId xmlns:a16="http://schemas.microsoft.com/office/drawing/2014/main" id="{5716BBE9-8A9C-450B-A235-677945C7ED44}"/>
              </a:ext>
            </a:extLst>
          </p:cNvPr>
          <p:cNvSpPr/>
          <p:nvPr userDrawn="1"/>
        </p:nvSpPr>
        <p:spPr>
          <a:xfrm>
            <a:off x="609084" y="2965074"/>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9855E7BF-3629-4C02-98DF-CFC1C93CE036}"/>
              </a:ext>
            </a:extLst>
          </p:cNvPr>
          <p:cNvSpPr/>
          <p:nvPr userDrawn="1"/>
        </p:nvSpPr>
        <p:spPr>
          <a:xfrm rot="5400000">
            <a:off x="7360539" y="3424428"/>
            <a:ext cx="2103120"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3540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userDrawn="1"/>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rtlCol="0">
            <a:normAutofit/>
          </a:bodyPr>
          <a:lstStyle>
            <a:lvl1pPr>
              <a:defRPr sz="4000"/>
            </a:lvl1pPr>
          </a:lstStyle>
          <a:p>
            <a:pPr rtl="0"/>
            <a:r>
              <a:rPr lang="en-GB" noProof="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rtlCol="0"/>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01852" y="6356350"/>
            <a:ext cx="2743200" cy="365125"/>
          </a:xfrm>
        </p:spPr>
        <p:txBody>
          <a:bodyPr rtlCol="0"/>
          <a:lstStyle/>
          <a:p>
            <a:pPr rtl="0"/>
            <a:r>
              <a:rPr lang="en-GB" noProof="0"/>
              <a:t>9/4/20XX</a:t>
            </a:r>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rtlCol="0"/>
          <a:lstStyle/>
          <a:p>
            <a:pPr rtl="0"/>
            <a:r>
              <a:rPr lang="en-GB" noProof="0"/>
              <a:t>Presentation Title</a:t>
            </a:r>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3393869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rtlCol="0" anchor="ctr">
            <a:normAutofit/>
          </a:bodyPr>
          <a:lstStyle>
            <a:lvl1pPr algn="ctr">
              <a:defRPr sz="4800"/>
            </a:lvl1pPr>
          </a:lstStyle>
          <a:p>
            <a:pPr rtl="0"/>
            <a:r>
              <a:rPr lang="en-GB" noProof="0"/>
              <a:t>Click to edit Master title style</a:t>
            </a:r>
          </a:p>
        </p:txBody>
      </p:sp>
      <p:sp useBgFill="1">
        <p:nvSpPr>
          <p:cNvPr id="4" name="Rectangle 3">
            <a:extLst>
              <a:ext uri="{FF2B5EF4-FFF2-40B4-BE49-F238E27FC236}">
                <a16:creationId xmlns:a16="http://schemas.microsoft.com/office/drawing/2014/main" id="{673635DF-99E4-4A0C-A272-D9FF87695DE7}"/>
              </a:ext>
            </a:extLst>
          </p:cNvPr>
          <p:cNvSpPr/>
          <p:nvPr userDrawn="1"/>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590C76F-6331-4485-AA5B-D61483481F68}"/>
              </a:ext>
            </a:extLst>
          </p:cNvPr>
          <p:cNvSpPr/>
          <p:nvPr userDrawn="1"/>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a:solidFill>
            <a:schemeClr val="accent1"/>
          </a:solidFill>
        </p:spPr>
        <p:txBody>
          <a:bodyPr rtlCol="0" anchor="ctr">
            <a:normAutofit/>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n-GB" noProof="0"/>
              <a:t>Click to edit Master text styles</a:t>
            </a:r>
          </a:p>
        </p:txBody>
      </p:sp>
      <p:sp>
        <p:nvSpPr>
          <p:cNvPr id="6" name="Date Placeholder 5">
            <a:extLst>
              <a:ext uri="{FF2B5EF4-FFF2-40B4-BE49-F238E27FC236}">
                <a16:creationId xmlns:a16="http://schemas.microsoft.com/office/drawing/2014/main" id="{ECB2BA4C-9ADA-41DB-B758-9E3CFECDF528}"/>
              </a:ext>
            </a:extLst>
          </p:cNvPr>
          <p:cNvSpPr>
            <a:spLocks noGrp="1"/>
          </p:cNvSpPr>
          <p:nvPr>
            <p:ph type="dt" sz="half" idx="10"/>
          </p:nvPr>
        </p:nvSpPr>
        <p:spPr>
          <a:xfrm>
            <a:off x="905256" y="6356350"/>
            <a:ext cx="2743200" cy="365125"/>
          </a:xfrm>
        </p:spPr>
        <p:txBody>
          <a:bodyPr rtlCol="0"/>
          <a:lstStyle/>
          <a:p>
            <a:pPr rtl="0"/>
            <a:r>
              <a:rPr lang="en-GB" noProof="0"/>
              <a:t>9/4/20XX</a:t>
            </a:r>
          </a:p>
        </p:txBody>
      </p:sp>
      <p:sp>
        <p:nvSpPr>
          <p:cNvPr id="10" name="Footer Placeholder 9">
            <a:extLst>
              <a:ext uri="{FF2B5EF4-FFF2-40B4-BE49-F238E27FC236}">
                <a16:creationId xmlns:a16="http://schemas.microsoft.com/office/drawing/2014/main" id="{20957ADB-410A-48BE-AA95-3A708314B02A}"/>
              </a:ext>
            </a:extLst>
          </p:cNvPr>
          <p:cNvSpPr>
            <a:spLocks noGrp="1"/>
          </p:cNvSpPr>
          <p:nvPr>
            <p:ph type="ftr" sz="quarter" idx="11"/>
          </p:nvPr>
        </p:nvSpPr>
        <p:spPr/>
        <p:txBody>
          <a:bodyPr rtlCol="0"/>
          <a:lstStyle/>
          <a:p>
            <a:pPr rtl="0"/>
            <a:r>
              <a:rPr lang="en-GB" noProof="0"/>
              <a:t>Presentation Title</a:t>
            </a:r>
          </a:p>
        </p:txBody>
      </p:sp>
      <p:sp>
        <p:nvSpPr>
          <p:cNvPr id="11" name="Slide Number Placeholder 10">
            <a:extLst>
              <a:ext uri="{FF2B5EF4-FFF2-40B4-BE49-F238E27FC236}">
                <a16:creationId xmlns:a16="http://schemas.microsoft.com/office/drawing/2014/main" id="{5112591B-8032-4FDF-9B26-8F505642C5C2}"/>
              </a:ext>
            </a:extLst>
          </p:cNvPr>
          <p:cNvSpPr>
            <a:spLocks noGrp="1"/>
          </p:cNvSpPr>
          <p:nvPr>
            <p:ph type="sldNum" sz="quarter" idx="12"/>
          </p:nvPr>
        </p:nvSpPr>
        <p:spPr>
          <a:xfrm>
            <a:off x="8540496" y="6356350"/>
            <a:ext cx="2743200" cy="365125"/>
          </a:xfrm>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4244522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42F4163-FF9F-453F-99BB-82B8FDB0A1F9}"/>
              </a:ext>
            </a:extLst>
          </p:cNvPr>
          <p:cNvSpPr/>
          <p:nvPr userDrawn="1"/>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Picture Placeholder 14">
            <a:extLst>
              <a:ext uri="{FF2B5EF4-FFF2-40B4-BE49-F238E27FC236}">
                <a16:creationId xmlns:a16="http://schemas.microsoft.com/office/drawing/2014/main" id="{D9F91D62-7A39-4697-A73D-908DBA590EFB}"/>
              </a:ext>
            </a:extLst>
          </p:cNvPr>
          <p:cNvSpPr>
            <a:spLocks noGrp="1"/>
          </p:cNvSpPr>
          <p:nvPr>
            <p:ph type="pic" sz="quarter" idx="13" hasCustomPrompt="1"/>
          </p:nvPr>
        </p:nvSpPr>
        <p:spPr>
          <a:xfrm>
            <a:off x="5422392" y="2798064"/>
            <a:ext cx="1463040" cy="1481328"/>
          </a:xfrm>
        </p:spPr>
        <p:txBody>
          <a:bodyPr rtlCol="0" anchor="ctr"/>
          <a:lstStyle>
            <a:lvl1pPr algn="ctr">
              <a:buNone/>
              <a:defRPr/>
            </a:lvl1pPr>
          </a:lstStyle>
          <a:p>
            <a:pPr rtl="0"/>
            <a:r>
              <a:rPr lang="en-GB" noProof="0"/>
              <a:t>Picture</a:t>
            </a:r>
          </a:p>
        </p:txBody>
      </p:sp>
      <p:sp>
        <p:nvSpPr>
          <p:cNvPr id="10" name="Picture Placeholder 14">
            <a:extLst>
              <a:ext uri="{FF2B5EF4-FFF2-40B4-BE49-F238E27FC236}">
                <a16:creationId xmlns:a16="http://schemas.microsoft.com/office/drawing/2014/main" id="{687A7A61-F904-44E0-837C-FB357932BC1E}"/>
              </a:ext>
            </a:extLst>
          </p:cNvPr>
          <p:cNvSpPr>
            <a:spLocks noGrp="1"/>
          </p:cNvSpPr>
          <p:nvPr>
            <p:ph type="pic" sz="quarter" idx="14" hasCustomPrompt="1"/>
          </p:nvPr>
        </p:nvSpPr>
        <p:spPr>
          <a:xfrm>
            <a:off x="576072" y="2798064"/>
            <a:ext cx="1463040" cy="1481328"/>
          </a:xfrm>
        </p:spPr>
        <p:txBody>
          <a:bodyPr rtlCol="0" anchor="ctr"/>
          <a:lstStyle>
            <a:lvl1pPr algn="ctr">
              <a:buNone/>
              <a:defRPr/>
            </a:lvl1pPr>
          </a:lstStyle>
          <a:p>
            <a:pPr rtl="0"/>
            <a:r>
              <a:rPr lang="en-GB" noProof="0"/>
              <a:t>Picture</a:t>
            </a:r>
          </a:p>
        </p:txBody>
      </p:sp>
      <p:sp>
        <p:nvSpPr>
          <p:cNvPr id="16" name="Picture Placeholder 14">
            <a:extLst>
              <a:ext uri="{FF2B5EF4-FFF2-40B4-BE49-F238E27FC236}">
                <a16:creationId xmlns:a16="http://schemas.microsoft.com/office/drawing/2014/main" id="{6B8374DB-2C54-426F-9768-7B838BE1F98D}"/>
              </a:ext>
            </a:extLst>
          </p:cNvPr>
          <p:cNvSpPr>
            <a:spLocks noGrp="1"/>
          </p:cNvSpPr>
          <p:nvPr>
            <p:ph type="pic" sz="quarter" idx="21" hasCustomPrompt="1"/>
          </p:nvPr>
        </p:nvSpPr>
        <p:spPr>
          <a:xfrm>
            <a:off x="7845552" y="2798064"/>
            <a:ext cx="1463040" cy="1481328"/>
          </a:xfrm>
        </p:spPr>
        <p:txBody>
          <a:bodyPr rtlCol="0" anchor="ctr"/>
          <a:lstStyle>
            <a:lvl1pPr algn="ctr">
              <a:buNone/>
              <a:defRPr/>
            </a:lvl1pPr>
          </a:lstStyle>
          <a:p>
            <a:pPr rtl="0"/>
            <a:r>
              <a:rPr lang="en-GB" noProof="0"/>
              <a:t>Picture</a:t>
            </a:r>
          </a:p>
        </p:txBody>
      </p:sp>
      <p:sp>
        <p:nvSpPr>
          <p:cNvPr id="27" name="Rectangle 26">
            <a:extLst>
              <a:ext uri="{FF2B5EF4-FFF2-40B4-BE49-F238E27FC236}">
                <a16:creationId xmlns:a16="http://schemas.microsoft.com/office/drawing/2014/main" id="{76763C05-47FB-4725-A20D-066889246220}"/>
              </a:ext>
            </a:extLst>
          </p:cNvPr>
          <p:cNvSpPr/>
          <p:nvPr userDrawn="1"/>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itle 1">
            <a:extLst>
              <a:ext uri="{FF2B5EF4-FFF2-40B4-BE49-F238E27FC236}">
                <a16:creationId xmlns:a16="http://schemas.microsoft.com/office/drawing/2014/main" id="{9EDC39EC-C00D-4DE8-8828-E0E5AD579F19}"/>
              </a:ext>
            </a:extLst>
          </p:cNvPr>
          <p:cNvSpPr>
            <a:spLocks noGrp="1"/>
          </p:cNvSpPr>
          <p:nvPr>
            <p:ph type="title"/>
          </p:nvPr>
        </p:nvSpPr>
        <p:spPr>
          <a:xfrm>
            <a:off x="1115568" y="548640"/>
            <a:ext cx="10168128" cy="1179576"/>
          </a:xfrm>
        </p:spPr>
        <p:txBody>
          <a:bodyPr rtlCol="0">
            <a:normAutofit/>
          </a:bodyPr>
          <a:lstStyle>
            <a:lvl1pPr>
              <a:defRPr sz="4000"/>
            </a:lvl1pPr>
          </a:lstStyle>
          <a:p>
            <a:pPr rtl="0"/>
            <a:r>
              <a:rPr lang="en-GB" noProof="0"/>
              <a:t>Click to edit Master title style</a:t>
            </a:r>
          </a:p>
        </p:txBody>
      </p:sp>
      <p:sp>
        <p:nvSpPr>
          <p:cNvPr id="32" name="Picture Placeholder 14">
            <a:extLst>
              <a:ext uri="{FF2B5EF4-FFF2-40B4-BE49-F238E27FC236}">
                <a16:creationId xmlns:a16="http://schemas.microsoft.com/office/drawing/2014/main" id="{AC393A50-B0FA-44B0-850A-6E748DECA20A}"/>
              </a:ext>
            </a:extLst>
          </p:cNvPr>
          <p:cNvSpPr>
            <a:spLocks noGrp="1"/>
          </p:cNvSpPr>
          <p:nvPr>
            <p:ph type="pic" sz="quarter" idx="28" hasCustomPrompt="1"/>
          </p:nvPr>
        </p:nvSpPr>
        <p:spPr>
          <a:xfrm>
            <a:off x="2999232" y="2798064"/>
            <a:ext cx="1463040" cy="1481328"/>
          </a:xfrm>
        </p:spPr>
        <p:txBody>
          <a:bodyPr rtlCol="0" anchor="ctr"/>
          <a:lstStyle>
            <a:lvl1pPr algn="ctr">
              <a:buNone/>
              <a:defRPr/>
            </a:lvl1pPr>
          </a:lstStyle>
          <a:p>
            <a:pPr rtl="0"/>
            <a:r>
              <a:rPr lang="en-GB" noProof="0"/>
              <a:t>Picture</a:t>
            </a:r>
          </a:p>
        </p:txBody>
      </p:sp>
      <p:sp>
        <p:nvSpPr>
          <p:cNvPr id="33" name="Picture Placeholder 14">
            <a:extLst>
              <a:ext uri="{FF2B5EF4-FFF2-40B4-BE49-F238E27FC236}">
                <a16:creationId xmlns:a16="http://schemas.microsoft.com/office/drawing/2014/main" id="{C19D18E3-AE27-4902-A5E1-1E388C8CA886}"/>
              </a:ext>
            </a:extLst>
          </p:cNvPr>
          <p:cNvSpPr>
            <a:spLocks noGrp="1"/>
          </p:cNvSpPr>
          <p:nvPr>
            <p:ph type="pic" sz="quarter" idx="29" hasCustomPrompt="1"/>
          </p:nvPr>
        </p:nvSpPr>
        <p:spPr>
          <a:xfrm>
            <a:off x="10268712" y="2798064"/>
            <a:ext cx="1463040" cy="1481328"/>
          </a:xfrm>
        </p:spPr>
        <p:txBody>
          <a:bodyPr rtlCol="0" anchor="ctr"/>
          <a:lstStyle>
            <a:lvl1pPr algn="ctr">
              <a:buNone/>
              <a:defRPr/>
            </a:lvl1pPr>
          </a:lstStyle>
          <a:p>
            <a:pPr rtl="0"/>
            <a:r>
              <a:rPr lang="en-GB" noProof="0"/>
              <a:t>Picture</a:t>
            </a:r>
          </a:p>
        </p:txBody>
      </p:sp>
      <p:sp>
        <p:nvSpPr>
          <p:cNvPr id="11" name="Date Placeholder 10">
            <a:extLst>
              <a:ext uri="{FF2B5EF4-FFF2-40B4-BE49-F238E27FC236}">
                <a16:creationId xmlns:a16="http://schemas.microsoft.com/office/drawing/2014/main" id="{C4A1E4D4-19E0-496B-BBAF-99A720781C00}"/>
              </a:ext>
            </a:extLst>
          </p:cNvPr>
          <p:cNvSpPr>
            <a:spLocks noGrp="1"/>
          </p:cNvSpPr>
          <p:nvPr>
            <p:ph type="dt" sz="half" idx="32"/>
          </p:nvPr>
        </p:nvSpPr>
        <p:spPr>
          <a:xfrm>
            <a:off x="905256" y="6356350"/>
            <a:ext cx="2743200" cy="365125"/>
          </a:xfrm>
        </p:spPr>
        <p:txBody>
          <a:bodyPr rtlCol="0"/>
          <a:lstStyle/>
          <a:p>
            <a:pPr rtl="0"/>
            <a:r>
              <a:rPr lang="en-GB" noProof="0"/>
              <a:t>9/4/20XX</a:t>
            </a:r>
          </a:p>
        </p:txBody>
      </p:sp>
      <p:sp>
        <p:nvSpPr>
          <p:cNvPr id="12" name="Footer Placeholder 11">
            <a:extLst>
              <a:ext uri="{FF2B5EF4-FFF2-40B4-BE49-F238E27FC236}">
                <a16:creationId xmlns:a16="http://schemas.microsoft.com/office/drawing/2014/main" id="{D0281C10-EAAA-4F45-8CC9-87F9F9116C21}"/>
              </a:ext>
            </a:extLst>
          </p:cNvPr>
          <p:cNvSpPr>
            <a:spLocks noGrp="1"/>
          </p:cNvSpPr>
          <p:nvPr>
            <p:ph type="ftr" sz="quarter" idx="33"/>
          </p:nvPr>
        </p:nvSpPr>
        <p:spPr/>
        <p:txBody>
          <a:bodyPr rtlCol="0"/>
          <a:lstStyle/>
          <a:p>
            <a:pPr rtl="0"/>
            <a:r>
              <a:rPr lang="en-GB" noProof="0"/>
              <a:t>Presentation Title</a:t>
            </a:r>
          </a:p>
        </p:txBody>
      </p:sp>
      <p:sp>
        <p:nvSpPr>
          <p:cNvPr id="13" name="Slide Number Placeholder 12">
            <a:extLst>
              <a:ext uri="{FF2B5EF4-FFF2-40B4-BE49-F238E27FC236}">
                <a16:creationId xmlns:a16="http://schemas.microsoft.com/office/drawing/2014/main" id="{389175D6-43FD-42A2-8595-893FC3BFCDF6}"/>
              </a:ext>
            </a:extLst>
          </p:cNvPr>
          <p:cNvSpPr>
            <a:spLocks noGrp="1"/>
          </p:cNvSpPr>
          <p:nvPr>
            <p:ph type="sldNum" sz="quarter" idx="34"/>
          </p:nvPr>
        </p:nvSpPr>
        <p:spPr/>
        <p:txBody>
          <a:bodyPr rtlCol="0"/>
          <a:lstStyle/>
          <a:p>
            <a:pPr rtl="0"/>
            <a:fld id="{A65A5C87-DF58-40C8-B092-1DE63DB4547E}" type="slidenum">
              <a:rPr lang="en-GB" noProof="0" smtClean="0"/>
              <a:t>‹#›</a:t>
            </a:fld>
            <a:endParaRPr lang="en-GB" noProof="0"/>
          </a:p>
        </p:txBody>
      </p:sp>
      <p:sp>
        <p:nvSpPr>
          <p:cNvPr id="37" name="Text Placeholder 35">
            <a:extLst>
              <a:ext uri="{FF2B5EF4-FFF2-40B4-BE49-F238E27FC236}">
                <a16:creationId xmlns:a16="http://schemas.microsoft.com/office/drawing/2014/main" id="{28F74B10-F76D-4BBB-A284-01D5A0DF8BCB}"/>
              </a:ext>
            </a:extLst>
          </p:cNvPr>
          <p:cNvSpPr>
            <a:spLocks noGrp="1"/>
          </p:cNvSpPr>
          <p:nvPr>
            <p:ph type="body" sz="quarter" idx="36" hasCustomPrompt="1"/>
          </p:nvPr>
        </p:nvSpPr>
        <p:spPr>
          <a:xfrm>
            <a:off x="5431536" y="4489704"/>
            <a:ext cx="1462088" cy="649288"/>
          </a:xfrm>
        </p:spPr>
        <p:txBody>
          <a:bodyPr rtlCol="0"/>
          <a:lstStyle>
            <a:lvl1pPr marL="0" indent="0" algn="ctr">
              <a:lnSpc>
                <a:spcPct val="100000"/>
              </a:lnSpc>
              <a:spcBef>
                <a:spcPts val="0"/>
              </a:spcBef>
              <a:buNone/>
              <a:defRPr sz="2000"/>
            </a:lvl1pPr>
            <a:lvl2pPr marL="0" indent="0" algn="ctr">
              <a:lnSpc>
                <a:spcPct val="100000"/>
              </a:lnSpc>
              <a:spcBef>
                <a:spcPts val="0"/>
              </a:spcBef>
              <a:buNone/>
              <a:defRPr sz="1600"/>
            </a:lvl2pPr>
            <a:lvl3pPr>
              <a:defRPr sz="2000"/>
            </a:lvl3pPr>
            <a:lvl4pPr>
              <a:defRPr sz="2000"/>
            </a:lvl4pPr>
            <a:lvl5pPr>
              <a:defRPr sz="2000"/>
            </a:lvl5pPr>
          </a:lstStyle>
          <a:p>
            <a:pPr lvl="0" rtl="0"/>
            <a:r>
              <a:rPr lang="en-GB" noProof="0"/>
              <a:t>Name</a:t>
            </a:r>
          </a:p>
          <a:p>
            <a:pPr lvl="1" rtl="0"/>
            <a:r>
              <a:rPr lang="en-GB" noProof="0"/>
              <a:t>Title</a:t>
            </a:r>
          </a:p>
        </p:txBody>
      </p:sp>
      <p:sp>
        <p:nvSpPr>
          <p:cNvPr id="38" name="Text Placeholder 35">
            <a:extLst>
              <a:ext uri="{FF2B5EF4-FFF2-40B4-BE49-F238E27FC236}">
                <a16:creationId xmlns:a16="http://schemas.microsoft.com/office/drawing/2014/main" id="{BD245DC2-6D7B-4AEE-B8EE-0D0E473AFFF5}"/>
              </a:ext>
            </a:extLst>
          </p:cNvPr>
          <p:cNvSpPr>
            <a:spLocks noGrp="1"/>
          </p:cNvSpPr>
          <p:nvPr>
            <p:ph type="body" sz="quarter" idx="37" hasCustomPrompt="1"/>
          </p:nvPr>
        </p:nvSpPr>
        <p:spPr>
          <a:xfrm>
            <a:off x="7845552" y="4489704"/>
            <a:ext cx="1462088" cy="649288"/>
          </a:xfrm>
        </p:spPr>
        <p:txBody>
          <a:bodyPr rtlCol="0"/>
          <a:lstStyle>
            <a:lvl1pPr marL="0" indent="0" algn="ctr">
              <a:lnSpc>
                <a:spcPct val="100000"/>
              </a:lnSpc>
              <a:spcBef>
                <a:spcPts val="0"/>
              </a:spcBef>
              <a:buNone/>
              <a:defRPr sz="2000"/>
            </a:lvl1pPr>
            <a:lvl2pPr marL="0" indent="0" algn="ctr">
              <a:lnSpc>
                <a:spcPct val="100000"/>
              </a:lnSpc>
              <a:spcBef>
                <a:spcPts val="0"/>
              </a:spcBef>
              <a:buNone/>
              <a:defRPr sz="1600"/>
            </a:lvl2pPr>
            <a:lvl3pPr>
              <a:defRPr sz="2000"/>
            </a:lvl3pPr>
            <a:lvl4pPr>
              <a:defRPr sz="2000"/>
            </a:lvl4pPr>
            <a:lvl5pPr>
              <a:defRPr sz="2000"/>
            </a:lvl5pPr>
          </a:lstStyle>
          <a:p>
            <a:pPr lvl="0" rtl="0"/>
            <a:r>
              <a:rPr lang="en-GB" noProof="0"/>
              <a:t>Name</a:t>
            </a:r>
          </a:p>
          <a:p>
            <a:pPr lvl="1" rtl="0"/>
            <a:r>
              <a:rPr lang="en-GB" noProof="0"/>
              <a:t>Title</a:t>
            </a:r>
          </a:p>
        </p:txBody>
      </p:sp>
      <p:sp>
        <p:nvSpPr>
          <p:cNvPr id="39" name="Text Placeholder 35">
            <a:extLst>
              <a:ext uri="{FF2B5EF4-FFF2-40B4-BE49-F238E27FC236}">
                <a16:creationId xmlns:a16="http://schemas.microsoft.com/office/drawing/2014/main" id="{28069EAF-8C82-49CC-8A38-2ACAD26F7DE9}"/>
              </a:ext>
            </a:extLst>
          </p:cNvPr>
          <p:cNvSpPr>
            <a:spLocks noGrp="1"/>
          </p:cNvSpPr>
          <p:nvPr>
            <p:ph type="body" sz="quarter" idx="38" hasCustomPrompt="1"/>
          </p:nvPr>
        </p:nvSpPr>
        <p:spPr>
          <a:xfrm>
            <a:off x="10268712" y="4489704"/>
            <a:ext cx="1462088" cy="649288"/>
          </a:xfrm>
        </p:spPr>
        <p:txBody>
          <a:bodyPr rtlCol="0"/>
          <a:lstStyle>
            <a:lvl1pPr marL="0" indent="0" algn="ctr">
              <a:lnSpc>
                <a:spcPct val="100000"/>
              </a:lnSpc>
              <a:spcBef>
                <a:spcPts val="0"/>
              </a:spcBef>
              <a:buNone/>
              <a:defRPr sz="2000"/>
            </a:lvl1pPr>
            <a:lvl2pPr marL="0" indent="0" algn="ctr">
              <a:lnSpc>
                <a:spcPct val="100000"/>
              </a:lnSpc>
              <a:spcBef>
                <a:spcPts val="0"/>
              </a:spcBef>
              <a:buNone/>
              <a:defRPr sz="1600"/>
            </a:lvl2pPr>
            <a:lvl3pPr>
              <a:defRPr sz="2000"/>
            </a:lvl3pPr>
            <a:lvl4pPr>
              <a:defRPr sz="2000"/>
            </a:lvl4pPr>
            <a:lvl5pPr>
              <a:defRPr sz="2000"/>
            </a:lvl5pPr>
          </a:lstStyle>
          <a:p>
            <a:pPr lvl="0" rtl="0"/>
            <a:r>
              <a:rPr lang="en-GB" noProof="0"/>
              <a:t>Name</a:t>
            </a:r>
          </a:p>
          <a:p>
            <a:pPr lvl="1" rtl="0"/>
            <a:r>
              <a:rPr lang="en-GB" noProof="0"/>
              <a:t>Title</a:t>
            </a:r>
          </a:p>
        </p:txBody>
      </p:sp>
      <p:sp>
        <p:nvSpPr>
          <p:cNvPr id="40" name="Text Placeholder 35">
            <a:extLst>
              <a:ext uri="{FF2B5EF4-FFF2-40B4-BE49-F238E27FC236}">
                <a16:creationId xmlns:a16="http://schemas.microsoft.com/office/drawing/2014/main" id="{DAA3B1CD-59B3-4B73-B91A-88CED1D8FDD6}"/>
              </a:ext>
            </a:extLst>
          </p:cNvPr>
          <p:cNvSpPr>
            <a:spLocks noGrp="1"/>
          </p:cNvSpPr>
          <p:nvPr>
            <p:ph type="body" sz="quarter" idx="39" hasCustomPrompt="1"/>
          </p:nvPr>
        </p:nvSpPr>
        <p:spPr>
          <a:xfrm>
            <a:off x="594360" y="4489704"/>
            <a:ext cx="1462088" cy="649288"/>
          </a:xfrm>
        </p:spPr>
        <p:txBody>
          <a:bodyPr rtlCol="0"/>
          <a:lstStyle>
            <a:lvl1pPr marL="0" indent="0" algn="ctr">
              <a:lnSpc>
                <a:spcPct val="100000"/>
              </a:lnSpc>
              <a:spcBef>
                <a:spcPts val="0"/>
              </a:spcBef>
              <a:buNone/>
              <a:defRPr sz="2000"/>
            </a:lvl1pPr>
            <a:lvl2pPr marL="0" indent="0" algn="ctr">
              <a:lnSpc>
                <a:spcPct val="100000"/>
              </a:lnSpc>
              <a:spcBef>
                <a:spcPts val="0"/>
              </a:spcBef>
              <a:buNone/>
              <a:defRPr sz="1600"/>
            </a:lvl2pPr>
            <a:lvl3pPr>
              <a:defRPr sz="2000"/>
            </a:lvl3pPr>
            <a:lvl4pPr>
              <a:defRPr sz="2000"/>
            </a:lvl4pPr>
            <a:lvl5pPr>
              <a:defRPr sz="2000"/>
            </a:lvl5pPr>
          </a:lstStyle>
          <a:p>
            <a:pPr lvl="0" rtl="0"/>
            <a:r>
              <a:rPr lang="en-GB" noProof="0"/>
              <a:t>Name</a:t>
            </a:r>
          </a:p>
          <a:p>
            <a:pPr lvl="1" rtl="0"/>
            <a:r>
              <a:rPr lang="en-GB" noProof="0"/>
              <a:t>Title</a:t>
            </a:r>
          </a:p>
        </p:txBody>
      </p:sp>
      <p:sp>
        <p:nvSpPr>
          <p:cNvPr id="41" name="Text Placeholder 35">
            <a:extLst>
              <a:ext uri="{FF2B5EF4-FFF2-40B4-BE49-F238E27FC236}">
                <a16:creationId xmlns:a16="http://schemas.microsoft.com/office/drawing/2014/main" id="{C1FED6B0-DEB7-46E3-8038-FE6788AC24A9}"/>
              </a:ext>
            </a:extLst>
          </p:cNvPr>
          <p:cNvSpPr>
            <a:spLocks noGrp="1"/>
          </p:cNvSpPr>
          <p:nvPr>
            <p:ph type="body" sz="quarter" idx="35" hasCustomPrompt="1"/>
          </p:nvPr>
        </p:nvSpPr>
        <p:spPr>
          <a:xfrm>
            <a:off x="3008376" y="4489704"/>
            <a:ext cx="1462088" cy="649288"/>
          </a:xfrm>
        </p:spPr>
        <p:txBody>
          <a:bodyPr rtlCol="0"/>
          <a:lstStyle>
            <a:lvl1pPr marL="0" indent="0" algn="ctr">
              <a:lnSpc>
                <a:spcPct val="100000"/>
              </a:lnSpc>
              <a:spcBef>
                <a:spcPts val="0"/>
              </a:spcBef>
              <a:buNone/>
              <a:defRPr sz="2000"/>
            </a:lvl1pPr>
            <a:lvl2pPr marL="0" indent="0" algn="ctr">
              <a:lnSpc>
                <a:spcPct val="100000"/>
              </a:lnSpc>
              <a:spcBef>
                <a:spcPts val="0"/>
              </a:spcBef>
              <a:buNone/>
              <a:defRPr sz="1600"/>
            </a:lvl2pPr>
            <a:lvl3pPr>
              <a:defRPr sz="2000"/>
            </a:lvl3pPr>
            <a:lvl4pPr>
              <a:defRPr sz="2000"/>
            </a:lvl4pPr>
            <a:lvl5pPr>
              <a:defRPr sz="2000"/>
            </a:lvl5pPr>
          </a:lstStyle>
          <a:p>
            <a:pPr lvl="0" rtl="0"/>
            <a:r>
              <a:rPr lang="en-GB" noProof="0"/>
              <a:t>Name</a:t>
            </a:r>
          </a:p>
          <a:p>
            <a:pPr lvl="1" rtl="0"/>
            <a:r>
              <a:rPr lang="en-GB" noProof="0"/>
              <a:t>Title</a:t>
            </a:r>
          </a:p>
        </p:txBody>
      </p:sp>
    </p:spTree>
    <p:extLst>
      <p:ext uri="{BB962C8B-B14F-4D97-AF65-F5344CB8AC3E}">
        <p14:creationId xmlns:p14="http://schemas.microsoft.com/office/powerpoint/2010/main" val="431511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rtlCol="0">
            <a:normAutofit/>
          </a:bodyPr>
          <a:lstStyle>
            <a:lvl1pPr>
              <a:defRPr sz="4000"/>
            </a:lvl1pPr>
          </a:lstStyle>
          <a:p>
            <a:pPr rtl="0"/>
            <a:r>
              <a:rPr lang="en-GB" noProof="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rtlCol="0"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rtlCol="0"/>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rtlCol="0"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rtlCol="0"/>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905256" y="6356350"/>
            <a:ext cx="2743200" cy="365125"/>
          </a:xfrm>
        </p:spPr>
        <p:txBody>
          <a:bodyPr rtlCol="0"/>
          <a:lstStyle/>
          <a:p>
            <a:pPr rtl="0"/>
            <a:r>
              <a:rPr lang="en-GB" noProof="0"/>
              <a:t>9/4/20XX</a:t>
            </a:r>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rtlCol="0"/>
          <a:lstStyle/>
          <a:p>
            <a:pPr rtl="0"/>
            <a:r>
              <a:rPr lang="en-GB" noProof="0"/>
              <a:t>Presentation Title</a:t>
            </a:r>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rtlCol="0"/>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1606934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3 colum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userDrawn="1"/>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rtlCol="0">
            <a:normAutofit/>
          </a:bodyPr>
          <a:lstStyle>
            <a:lvl1pPr>
              <a:defRPr sz="4000"/>
            </a:lvl1pPr>
          </a:lstStyle>
          <a:p>
            <a:pPr rtl="0"/>
            <a:r>
              <a:rPr lang="en-GB" noProof="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576072" y="2372650"/>
            <a:ext cx="3291840" cy="823912"/>
          </a:xfrm>
        </p:spPr>
        <p:txBody>
          <a:bodyPr rtlCol="0"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576072" y="3203688"/>
            <a:ext cx="3291840" cy="2968512"/>
          </a:xfrm>
        </p:spPr>
        <p:txBody>
          <a:bodyPr rtlCol="0"/>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4507992" y="2372650"/>
            <a:ext cx="3291840" cy="823912"/>
          </a:xfrm>
        </p:spPr>
        <p:txBody>
          <a:bodyPr rtlCol="0"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4507992" y="3203687"/>
            <a:ext cx="3291840" cy="2968511"/>
          </a:xfrm>
        </p:spPr>
        <p:txBody>
          <a:bodyPr rtlCol="0"/>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905256" y="6356350"/>
            <a:ext cx="2743200" cy="365125"/>
          </a:xfrm>
        </p:spPr>
        <p:txBody>
          <a:bodyPr rtlCol="0"/>
          <a:lstStyle/>
          <a:p>
            <a:pPr rtl="0"/>
            <a:r>
              <a:rPr lang="en-GB" noProof="0"/>
              <a:t>9/4/20XX</a:t>
            </a:r>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rtlCol="0"/>
          <a:lstStyle/>
          <a:p>
            <a:pPr rtl="0"/>
            <a:r>
              <a:rPr lang="en-GB" noProof="0"/>
              <a:t>Presentation Title</a:t>
            </a:r>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rtlCol="0"/>
          <a:lstStyle/>
          <a:p>
            <a:pPr rtl="0"/>
            <a:fld id="{A65A5C87-DF58-40C8-B092-1DE63DB4547E}" type="slidenum">
              <a:rPr lang="en-GB" noProof="0" smtClean="0"/>
              <a:t>‹#›</a:t>
            </a:fld>
            <a:endParaRPr lang="en-GB" noProof="0"/>
          </a:p>
        </p:txBody>
      </p:sp>
      <p:sp>
        <p:nvSpPr>
          <p:cNvPr id="14" name="Text Placeholder 4">
            <a:extLst>
              <a:ext uri="{FF2B5EF4-FFF2-40B4-BE49-F238E27FC236}">
                <a16:creationId xmlns:a16="http://schemas.microsoft.com/office/drawing/2014/main" id="{CE04853A-B5A7-418B-B49F-E718136614E0}"/>
              </a:ext>
            </a:extLst>
          </p:cNvPr>
          <p:cNvSpPr>
            <a:spLocks noGrp="1"/>
          </p:cNvSpPr>
          <p:nvPr>
            <p:ph type="body" sz="quarter" idx="13"/>
          </p:nvPr>
        </p:nvSpPr>
        <p:spPr>
          <a:xfrm>
            <a:off x="8439912" y="2372650"/>
            <a:ext cx="3291840" cy="823912"/>
          </a:xfrm>
        </p:spPr>
        <p:txBody>
          <a:bodyPr rtlCol="0"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Click to edit Master text styles</a:t>
            </a:r>
          </a:p>
        </p:txBody>
      </p:sp>
      <p:sp>
        <p:nvSpPr>
          <p:cNvPr id="16" name="Content Placeholder 5">
            <a:extLst>
              <a:ext uri="{FF2B5EF4-FFF2-40B4-BE49-F238E27FC236}">
                <a16:creationId xmlns:a16="http://schemas.microsoft.com/office/drawing/2014/main" id="{D08E5547-BBB9-4D87-A012-6BC6B1330861}"/>
              </a:ext>
            </a:extLst>
          </p:cNvPr>
          <p:cNvSpPr>
            <a:spLocks noGrp="1"/>
          </p:cNvSpPr>
          <p:nvPr>
            <p:ph sz="quarter" idx="14"/>
          </p:nvPr>
        </p:nvSpPr>
        <p:spPr>
          <a:xfrm>
            <a:off x="8439912" y="3203687"/>
            <a:ext cx="3291840" cy="2968511"/>
          </a:xfrm>
        </p:spPr>
        <p:txBody>
          <a:bodyPr rtlCol="0"/>
          <a:lstStyle>
            <a:lvl1pPr>
              <a:spcBef>
                <a:spcPts val="1000"/>
              </a:spcBef>
              <a:defRPr sz="1800"/>
            </a:lvl1pPr>
            <a:lvl2pPr>
              <a:spcBef>
                <a:spcPts val="1000"/>
              </a:spcBef>
              <a:defRPr sz="1800"/>
            </a:lvl2pPr>
            <a:lvl3pPr>
              <a:spcBef>
                <a:spcPts val="1000"/>
              </a:spcBef>
              <a:defRPr sz="1800"/>
            </a:lvl3pPr>
            <a:lvl4pPr>
              <a:spcBef>
                <a:spcPts val="1000"/>
              </a:spcBef>
              <a:defRPr sz="1800"/>
            </a:lvl4pPr>
            <a:lvl5pPr>
              <a:spcBef>
                <a:spcPts val="1000"/>
              </a:spcBef>
              <a:defRPr sz="1800"/>
            </a:lvl5pPr>
          </a:lstStyle>
          <a:p>
            <a:pPr lvl="0" rtl="0"/>
            <a:r>
              <a:rPr lang="en-GB" noProof="0"/>
              <a:t>Click to 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2202261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en-GB" noProof="0"/>
              <a:t>Click to edit Master title style</a:t>
            </a:r>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en-GB" noProof="0"/>
              <a:t>Click to edit Master text styles</a:t>
            </a:r>
          </a:p>
          <a:p>
            <a:pPr lvl="1" rtl="0"/>
            <a:r>
              <a:rPr lang="en-GB" noProof="0"/>
              <a:t>Second level</a:t>
            </a:r>
          </a:p>
          <a:p>
            <a:pPr lvl="2" rtl="0"/>
            <a:r>
              <a:rPr lang="en-GB" noProof="0"/>
              <a:t>Third level</a:t>
            </a:r>
          </a:p>
          <a:p>
            <a:pPr lvl="3" rtl="0"/>
            <a:r>
              <a:rPr lang="en-GB" noProof="0"/>
              <a:t>Quarter level</a:t>
            </a:r>
          </a:p>
          <a:p>
            <a:pPr lvl="4" rtl="0"/>
            <a:r>
              <a:rPr lang="en-GB" noProof="0"/>
              <a:t>Fifth level</a:t>
            </a:r>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r>
              <a:rPr lang="en-GB" noProof="0"/>
              <a:t>9/4/20XX</a:t>
            </a:r>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en-GB" noProof="0"/>
              <a:t>Presentation Title</a:t>
            </a:r>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A65A5C87-DF58-40C8-B092-1DE63DB4547E}" type="slidenum">
              <a:rPr lang="en-GB" noProof="0" smtClean="0"/>
              <a:t>‹#›</a:t>
            </a:fld>
            <a:endParaRPr lang="en-GB" noProof="0"/>
          </a:p>
        </p:txBody>
      </p:sp>
    </p:spTree>
    <p:extLst>
      <p:ext uri="{BB962C8B-B14F-4D97-AF65-F5344CB8AC3E}">
        <p14:creationId xmlns:p14="http://schemas.microsoft.com/office/powerpoint/2010/main" val="1785134420"/>
      </p:ext>
    </p:extLst>
  </p:cSld>
  <p:clrMap bg1="lt1" tx1="dk1" bg2="lt2" tx2="dk2" accent1="accent1" accent2="accent2" accent3="accent3" accent4="accent4" accent5="accent5" accent6="accent6" hlink="hlink" folHlink="folHlink"/>
  <p:sldLayoutIdLst>
    <p:sldLayoutId id="2147483721" r:id="rId1"/>
    <p:sldLayoutId id="2147483730" r:id="rId2"/>
    <p:sldLayoutId id="2147483731" r:id="rId3"/>
    <p:sldLayoutId id="2147483723" r:id="rId4"/>
    <p:sldLayoutId id="2147483722" r:id="rId5"/>
    <p:sldLayoutId id="2147483732" r:id="rId6"/>
    <p:sldLayoutId id="2147483736" r:id="rId7"/>
    <p:sldLayoutId id="2147483725" r:id="rId8"/>
    <p:sldLayoutId id="2147483733" r:id="rId9"/>
    <p:sldLayoutId id="2147483734" r:id="rId10"/>
    <p:sldLayoutId id="2147483735" r:id="rId11"/>
    <p:sldLayoutId id="2147483726" r:id="rId12"/>
    <p:sldLayoutId id="2147483727" r:id="rId13"/>
    <p:sldLayoutId id="2147483728" r:id="rId14"/>
    <p:sldLayoutId id="2147483729" r:id="rId15"/>
    <p:sldLayoutId id="2147483737" r:id="rId1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image" Target="../media/image39.emf"/><Relationship Id="rId3" Type="http://schemas.openxmlformats.org/officeDocument/2006/relationships/image" Target="../media/image29.png"/><Relationship Id="rId7" Type="http://schemas.openxmlformats.org/officeDocument/2006/relationships/image" Target="../media/image33.emf"/><Relationship Id="rId12"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32.emf"/><Relationship Id="rId11" Type="http://schemas.openxmlformats.org/officeDocument/2006/relationships/image" Target="../media/image37.png"/><Relationship Id="rId5" Type="http://schemas.openxmlformats.org/officeDocument/2006/relationships/image" Target="../media/image31.emf"/><Relationship Id="rId10" Type="http://schemas.openxmlformats.org/officeDocument/2006/relationships/image" Target="../media/image36.emf"/><Relationship Id="rId4" Type="http://schemas.openxmlformats.org/officeDocument/2006/relationships/image" Target="../media/image30.emf"/><Relationship Id="rId9" Type="http://schemas.openxmlformats.org/officeDocument/2006/relationships/image" Target="../media/image35.emf"/></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jpeg"/><Relationship Id="rId7" Type="http://schemas.openxmlformats.org/officeDocument/2006/relationships/image" Target="../media/image49.sv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image" Target="../media/image51.sv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52.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jpeg"/><Relationship Id="rId7" Type="http://schemas.openxmlformats.org/officeDocument/2006/relationships/image" Target="../media/image57.sv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 Id="rId9" Type="http://schemas.openxmlformats.org/officeDocument/2006/relationships/image" Target="../media/image59.svg"/></Relationships>
</file>

<file path=ppt/slides/_rels/slide34.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1.svg"/><Relationship Id="rId7" Type="http://schemas.openxmlformats.org/officeDocument/2006/relationships/image" Target="../media/image64.png"/><Relationship Id="rId2" Type="http://schemas.openxmlformats.org/officeDocument/2006/relationships/image" Target="../media/image60.png"/><Relationship Id="rId1" Type="http://schemas.openxmlformats.org/officeDocument/2006/relationships/slideLayout" Target="../slideLayouts/slideLayout13.xml"/><Relationship Id="rId6" Type="http://schemas.openxmlformats.org/officeDocument/2006/relationships/image" Target="../media/image1.jpeg"/><Relationship Id="rId5" Type="http://schemas.openxmlformats.org/officeDocument/2006/relationships/image" Target="../media/image63.svg"/><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8" Type="http://schemas.openxmlformats.org/officeDocument/2006/relationships/image" Target="../media/image74.jpeg"/><Relationship Id="rId13" Type="http://schemas.openxmlformats.org/officeDocument/2006/relationships/image" Target="../media/image79.jpeg"/><Relationship Id="rId18" Type="http://schemas.openxmlformats.org/officeDocument/2006/relationships/image" Target="../media/image84.jpeg"/><Relationship Id="rId3" Type="http://schemas.openxmlformats.org/officeDocument/2006/relationships/image" Target="../media/image69.jpeg"/><Relationship Id="rId21" Type="http://schemas.openxmlformats.org/officeDocument/2006/relationships/image" Target="../media/image87.jpeg"/><Relationship Id="rId7" Type="http://schemas.openxmlformats.org/officeDocument/2006/relationships/image" Target="../media/image73.jpeg"/><Relationship Id="rId12" Type="http://schemas.openxmlformats.org/officeDocument/2006/relationships/image" Target="../media/image78.jpeg"/><Relationship Id="rId17" Type="http://schemas.openxmlformats.org/officeDocument/2006/relationships/image" Target="../media/image83.jpeg"/><Relationship Id="rId2" Type="http://schemas.openxmlformats.org/officeDocument/2006/relationships/image" Target="../media/image68.jpeg"/><Relationship Id="rId16" Type="http://schemas.openxmlformats.org/officeDocument/2006/relationships/image" Target="../media/image82.jpeg"/><Relationship Id="rId20" Type="http://schemas.openxmlformats.org/officeDocument/2006/relationships/image" Target="../media/image86.jpeg"/><Relationship Id="rId1" Type="http://schemas.openxmlformats.org/officeDocument/2006/relationships/slideLayout" Target="../slideLayouts/slideLayout16.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5" Type="http://schemas.openxmlformats.org/officeDocument/2006/relationships/image" Target="../media/image81.jpeg"/><Relationship Id="rId10" Type="http://schemas.openxmlformats.org/officeDocument/2006/relationships/image" Target="../media/image76.jpeg"/><Relationship Id="rId19" Type="http://schemas.openxmlformats.org/officeDocument/2006/relationships/image" Target="../media/image85.jpeg"/><Relationship Id="rId4" Type="http://schemas.openxmlformats.org/officeDocument/2006/relationships/image" Target="../media/image70.jpeg"/><Relationship Id="rId9" Type="http://schemas.openxmlformats.org/officeDocument/2006/relationships/image" Target="../media/image75.jpeg"/><Relationship Id="rId14" Type="http://schemas.openxmlformats.org/officeDocument/2006/relationships/image" Target="../media/image80.jpeg"/><Relationship Id="rId22" Type="http://schemas.openxmlformats.org/officeDocument/2006/relationships/image" Target="../media/image88.emf"/></Relationships>
</file>

<file path=ppt/slides/_rels/slide38.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8" Type="http://schemas.openxmlformats.org/officeDocument/2006/relationships/image" Target="../media/image98.emf"/><Relationship Id="rId13" Type="http://schemas.openxmlformats.org/officeDocument/2006/relationships/image" Target="../media/image103.emf"/><Relationship Id="rId3" Type="http://schemas.openxmlformats.org/officeDocument/2006/relationships/image" Target="../media/image93.emf"/><Relationship Id="rId7" Type="http://schemas.openxmlformats.org/officeDocument/2006/relationships/image" Target="../media/image97.emf"/><Relationship Id="rId12" Type="http://schemas.openxmlformats.org/officeDocument/2006/relationships/image" Target="../media/image102.emf"/><Relationship Id="rId2" Type="http://schemas.openxmlformats.org/officeDocument/2006/relationships/image" Target="../media/image92.emf"/><Relationship Id="rId1" Type="http://schemas.openxmlformats.org/officeDocument/2006/relationships/slideLayout" Target="../slideLayouts/slideLayout16.xml"/><Relationship Id="rId6" Type="http://schemas.openxmlformats.org/officeDocument/2006/relationships/image" Target="../media/image96.emf"/><Relationship Id="rId11" Type="http://schemas.openxmlformats.org/officeDocument/2006/relationships/image" Target="../media/image101.emf"/><Relationship Id="rId5" Type="http://schemas.openxmlformats.org/officeDocument/2006/relationships/image" Target="../media/image95.emf"/><Relationship Id="rId10" Type="http://schemas.openxmlformats.org/officeDocument/2006/relationships/image" Target="../media/image100.emf"/><Relationship Id="rId4" Type="http://schemas.openxmlformats.org/officeDocument/2006/relationships/image" Target="../media/image94.emf"/><Relationship Id="rId9" Type="http://schemas.openxmlformats.org/officeDocument/2006/relationships/image" Target="../media/image99.emf"/><Relationship Id="rId14" Type="http://schemas.openxmlformats.org/officeDocument/2006/relationships/image" Target="../media/image104.emf"/></Relationships>
</file>

<file path=ppt/slides/_rels/slide42.xml.rels><?xml version="1.0" encoding="UTF-8" standalone="yes"?>
<Relationships xmlns="http://schemas.openxmlformats.org/package/2006/relationships"><Relationship Id="rId8" Type="http://schemas.openxmlformats.org/officeDocument/2006/relationships/image" Target="../media/image98.emf"/><Relationship Id="rId13" Type="http://schemas.openxmlformats.org/officeDocument/2006/relationships/image" Target="../media/image103.emf"/><Relationship Id="rId3" Type="http://schemas.openxmlformats.org/officeDocument/2006/relationships/image" Target="../media/image93.emf"/><Relationship Id="rId7" Type="http://schemas.openxmlformats.org/officeDocument/2006/relationships/image" Target="../media/image97.emf"/><Relationship Id="rId12" Type="http://schemas.openxmlformats.org/officeDocument/2006/relationships/image" Target="../media/image102.emf"/><Relationship Id="rId2" Type="http://schemas.openxmlformats.org/officeDocument/2006/relationships/image" Target="../media/image105.emf"/><Relationship Id="rId1" Type="http://schemas.openxmlformats.org/officeDocument/2006/relationships/slideLayout" Target="../slideLayouts/slideLayout16.xml"/><Relationship Id="rId6" Type="http://schemas.openxmlformats.org/officeDocument/2006/relationships/image" Target="../media/image96.emf"/><Relationship Id="rId11" Type="http://schemas.openxmlformats.org/officeDocument/2006/relationships/image" Target="../media/image101.emf"/><Relationship Id="rId5" Type="http://schemas.openxmlformats.org/officeDocument/2006/relationships/image" Target="../media/image95.emf"/><Relationship Id="rId10" Type="http://schemas.openxmlformats.org/officeDocument/2006/relationships/image" Target="../media/image100.emf"/><Relationship Id="rId4" Type="http://schemas.openxmlformats.org/officeDocument/2006/relationships/image" Target="../media/image94.emf"/><Relationship Id="rId9" Type="http://schemas.openxmlformats.org/officeDocument/2006/relationships/image" Target="../media/image99.emf"/><Relationship Id="rId14" Type="http://schemas.openxmlformats.org/officeDocument/2006/relationships/image" Target="../media/image104.emf"/></Relationships>
</file>

<file path=ppt/slides/_rels/slide43.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hyperlink" Target="https://reimagineresearchwellcome.uk.engagementhq.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15.sv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D9D20-B4BB-42AA-8DDD-68CC9F1D95DB}"/>
              </a:ext>
            </a:extLst>
          </p:cNvPr>
          <p:cNvSpPr>
            <a:spLocks noGrp="1"/>
          </p:cNvSpPr>
          <p:nvPr>
            <p:ph type="ctrTitle"/>
          </p:nvPr>
        </p:nvSpPr>
        <p:spPr/>
        <p:txBody>
          <a:bodyPr rtlCol="0">
            <a:noAutofit/>
          </a:bodyPr>
          <a:lstStyle/>
          <a:p>
            <a:r>
              <a:rPr lang="en-US" sz="5400" dirty="0"/>
              <a:t>Lessons from reimagining Research Culture</a:t>
            </a:r>
          </a:p>
        </p:txBody>
      </p:sp>
      <p:sp>
        <p:nvSpPr>
          <p:cNvPr id="3" name="Subtitle 2">
            <a:extLst>
              <a:ext uri="{FF2B5EF4-FFF2-40B4-BE49-F238E27FC236}">
                <a16:creationId xmlns:a16="http://schemas.microsoft.com/office/drawing/2014/main" id="{ED9E8FDB-60EE-45AE-BB89-9A561A61C2AC}"/>
              </a:ext>
            </a:extLst>
          </p:cNvPr>
          <p:cNvSpPr>
            <a:spLocks noGrp="1"/>
          </p:cNvSpPr>
          <p:nvPr>
            <p:ph type="subTitle" idx="1"/>
          </p:nvPr>
        </p:nvSpPr>
        <p:spPr>
          <a:solidFill>
            <a:srgbClr val="EA5F2D"/>
          </a:solidFill>
        </p:spPr>
        <p:txBody>
          <a:bodyPr rtlCol="0"/>
          <a:lstStyle/>
          <a:p>
            <a:r>
              <a:rPr lang="en-GB" dirty="0"/>
              <a:t>Ben Bleasdale</a:t>
            </a:r>
          </a:p>
        </p:txBody>
      </p:sp>
      <p:pic>
        <p:nvPicPr>
          <p:cNvPr id="4" name="Picture 3" descr="A black and orange text&#10;&#10;Description automatically generated">
            <a:extLst>
              <a:ext uri="{FF2B5EF4-FFF2-40B4-BE49-F238E27FC236}">
                <a16:creationId xmlns:a16="http://schemas.microsoft.com/office/drawing/2014/main" id="{52982F2F-CF64-84CF-7E2F-630F586226DF}"/>
              </a:ext>
            </a:extLst>
          </p:cNvPr>
          <p:cNvPicPr>
            <a:picLocks noChangeAspect="1"/>
          </p:cNvPicPr>
          <p:nvPr/>
        </p:nvPicPr>
        <p:blipFill>
          <a:blip r:embed="rId3"/>
          <a:stretch>
            <a:fillRect/>
          </a:stretch>
        </p:blipFill>
        <p:spPr>
          <a:xfrm>
            <a:off x="4362069" y="5129784"/>
            <a:ext cx="3467862" cy="1261041"/>
          </a:xfrm>
          <a:prstGeom prst="rect">
            <a:avLst/>
          </a:prstGeom>
        </p:spPr>
      </p:pic>
    </p:spTree>
    <p:extLst>
      <p:ext uri="{BB962C8B-B14F-4D97-AF65-F5344CB8AC3E}">
        <p14:creationId xmlns:p14="http://schemas.microsoft.com/office/powerpoint/2010/main" val="183373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4" name="Rectangle 3">
            <a:extLst>
              <a:ext uri="{FF2B5EF4-FFF2-40B4-BE49-F238E27FC236}">
                <a16:creationId xmlns:a16="http://schemas.microsoft.com/office/drawing/2014/main" id="{18E4EFB6-9D4A-68B2-36D8-A06DE9CF6435}"/>
              </a:ext>
            </a:extLst>
          </p:cNvPr>
          <p:cNvSpPr/>
          <p:nvPr/>
        </p:nvSpPr>
        <p:spPr>
          <a:xfrm>
            <a:off x="606803" y="3598606"/>
            <a:ext cx="4105643" cy="92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Survey</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540774" y="3684127"/>
            <a:ext cx="4237702" cy="2608517"/>
          </a:xfrm>
        </p:spPr>
        <p:txBody>
          <a:bodyPr vert="horz" lIns="91440" tIns="45720" rIns="91440" bIns="45720" rtlCol="0" anchor="t">
            <a:normAutofit/>
          </a:bodyPr>
          <a:lstStyle/>
          <a:p>
            <a:pPr marL="0" indent="0" algn="ctr">
              <a:buNone/>
            </a:pPr>
            <a:r>
              <a:rPr lang="en-US" sz="2000" b="1" dirty="0">
                <a:solidFill>
                  <a:schemeClr val="bg1"/>
                </a:solidFill>
              </a:rPr>
              <a:t>Aim: understand the experience of the research community</a:t>
            </a:r>
          </a:p>
          <a:p>
            <a:pPr marL="0" indent="0" algn="ctr">
              <a:buNone/>
            </a:pPr>
            <a:endParaRPr lang="en-US" sz="1100" dirty="0"/>
          </a:p>
          <a:p>
            <a:pPr marL="0" indent="0" algn="ctr">
              <a:buNone/>
            </a:pPr>
            <a:r>
              <a:rPr lang="en-US" sz="2000" dirty="0"/>
              <a:t>Needed scale and credibility</a:t>
            </a:r>
          </a:p>
          <a:p>
            <a:pPr marL="0" indent="0" algn="ctr">
              <a:buNone/>
            </a:pPr>
            <a:endParaRPr lang="en-US" sz="100" dirty="0"/>
          </a:p>
          <a:p>
            <a:pPr marL="0" indent="0" algn="ctr">
              <a:buNone/>
            </a:pPr>
            <a:r>
              <a:rPr lang="en-US" sz="2000" dirty="0"/>
              <a:t>No recommendations or blame – just a neutral set of facts</a:t>
            </a:r>
          </a:p>
          <a:p>
            <a:pPr marL="0" indent="0">
              <a:buNone/>
            </a:pPr>
            <a:endParaRPr lang="en-US" sz="2000" dirty="0"/>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dirty="0"/>
              <a:t>Conducted a landmark survey of the working culture of research</a:t>
            </a:r>
          </a:p>
        </p:txBody>
      </p:sp>
      <p:pic>
        <p:nvPicPr>
          <p:cNvPr id="2" name="Picture 1">
            <a:extLst>
              <a:ext uri="{FF2B5EF4-FFF2-40B4-BE49-F238E27FC236}">
                <a16:creationId xmlns:a16="http://schemas.microsoft.com/office/drawing/2014/main" id="{92B55EB1-F852-5B42-E537-126324B2A375}"/>
              </a:ext>
            </a:extLst>
          </p:cNvPr>
          <p:cNvPicPr>
            <a:picLocks noChangeAspect="1"/>
          </p:cNvPicPr>
          <p:nvPr/>
        </p:nvPicPr>
        <p:blipFill>
          <a:blip r:embed="rId3"/>
          <a:stretch>
            <a:fillRect/>
          </a:stretch>
        </p:blipFill>
        <p:spPr>
          <a:xfrm>
            <a:off x="5201187" y="3252418"/>
            <a:ext cx="2290998" cy="3260415"/>
          </a:xfrm>
          <a:prstGeom prst="rect">
            <a:avLst/>
          </a:prstGeom>
        </p:spPr>
      </p:pic>
      <p:sp>
        <p:nvSpPr>
          <p:cNvPr id="3" name="Content Placeholder 3">
            <a:extLst>
              <a:ext uri="{FF2B5EF4-FFF2-40B4-BE49-F238E27FC236}">
                <a16:creationId xmlns:a16="http://schemas.microsoft.com/office/drawing/2014/main" id="{BF101EF8-83E3-B1D1-F4F8-63CF3E94433A}"/>
              </a:ext>
            </a:extLst>
          </p:cNvPr>
          <p:cNvSpPr txBox="1">
            <a:spLocks/>
          </p:cNvSpPr>
          <p:nvPr/>
        </p:nvSpPr>
        <p:spPr>
          <a:xfrm>
            <a:off x="7740052" y="3715845"/>
            <a:ext cx="3543644" cy="3151033"/>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4,200+ responses</a:t>
            </a:r>
          </a:p>
          <a:p>
            <a:r>
              <a:rPr lang="en-US" sz="2000" b="1" dirty="0"/>
              <a:t>90 interviews</a:t>
            </a:r>
          </a:p>
          <a:p>
            <a:r>
              <a:rPr lang="en-US" sz="2000" b="1" dirty="0"/>
              <a:t>4 workshops</a:t>
            </a:r>
          </a:p>
          <a:p>
            <a:r>
              <a:rPr lang="en-US" sz="2000" b="1" dirty="0"/>
              <a:t>Disciplinary and career stage balance</a:t>
            </a:r>
            <a:endParaRPr lang="en-GB" sz="2000" b="1" dirty="0"/>
          </a:p>
          <a:p>
            <a:endParaRPr lang="en-GB" sz="2000" b="1" dirty="0"/>
          </a:p>
          <a:p>
            <a:endParaRPr lang="en-US" sz="2000" b="1" dirty="0"/>
          </a:p>
        </p:txBody>
      </p:sp>
    </p:spTree>
    <p:extLst>
      <p:ext uri="{BB962C8B-B14F-4D97-AF65-F5344CB8AC3E}">
        <p14:creationId xmlns:p14="http://schemas.microsoft.com/office/powerpoint/2010/main" val="2826240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C59246-61F9-4344-994B-CAC75B954C24}"/>
              </a:ext>
            </a:extLst>
          </p:cNvPr>
          <p:cNvSpPr>
            <a:spLocks noGrp="1"/>
          </p:cNvSpPr>
          <p:nvPr>
            <p:ph type="sldNum" sz="quarter" idx="12"/>
          </p:nvPr>
        </p:nvSpPr>
        <p:spPr/>
        <p:txBody>
          <a:bodyPr rtlCol="0"/>
          <a:lstStyle/>
          <a:p>
            <a:pPr rtl="0"/>
            <a:fld id="{A65A5C87-DF58-40C8-B092-1DE63DB4547E}" type="slidenum">
              <a:rPr lang="en-GB" smtClean="0"/>
              <a:pPr rtl="0"/>
              <a:t>11</a:t>
            </a:fld>
            <a:endParaRPr lang="en-GB"/>
          </a:p>
        </p:txBody>
      </p:sp>
      <p:pic>
        <p:nvPicPr>
          <p:cNvPr id="27" name="Picture Placeholder 26" descr="Pipetting sample into multi well tray">
            <a:extLst>
              <a:ext uri="{FF2B5EF4-FFF2-40B4-BE49-F238E27FC236}">
                <a16:creationId xmlns:a16="http://schemas.microsoft.com/office/drawing/2014/main" id="{778123A3-1887-4297-BB48-CD597C4677B3}"/>
              </a:ext>
            </a:extLst>
          </p:cNvPr>
          <p:cNvPicPr>
            <a:picLocks noGrp="1" noChangeAspect="1"/>
          </p:cNvPicPr>
          <p:nvPr>
            <p:ph type="pic" sz="quarter" idx="13"/>
          </p:nvPr>
        </p:nvPicPr>
        <p:blipFill>
          <a:blip r:embed="rId3"/>
          <a:srcRect t="12681" b="12681"/>
          <a:stretch/>
        </p:blipFill>
        <p:spPr/>
      </p:pic>
      <p:pic>
        <p:nvPicPr>
          <p:cNvPr id="18" name="Picture Placeholder 17" descr="Two people in lab coats">
            <a:extLst>
              <a:ext uri="{FF2B5EF4-FFF2-40B4-BE49-F238E27FC236}">
                <a16:creationId xmlns:a16="http://schemas.microsoft.com/office/drawing/2014/main" id="{1A615CC8-9DF3-484C-8E7E-BA035F939002}"/>
              </a:ext>
            </a:extLst>
          </p:cNvPr>
          <p:cNvPicPr>
            <a:picLocks noGrp="1" noChangeAspect="1"/>
          </p:cNvPicPr>
          <p:nvPr>
            <p:ph type="pic" sz="quarter" idx="14"/>
          </p:nvPr>
        </p:nvPicPr>
        <p:blipFill>
          <a:blip r:embed="rId4"/>
          <a:srcRect l="13562" r="13562"/>
          <a:stretch/>
        </p:blipFill>
        <p:spPr/>
      </p:pic>
      <p:sp>
        <p:nvSpPr>
          <p:cNvPr id="2" name="Title 1">
            <a:extLst>
              <a:ext uri="{FF2B5EF4-FFF2-40B4-BE49-F238E27FC236}">
                <a16:creationId xmlns:a16="http://schemas.microsoft.com/office/drawing/2014/main" id="{A9501C14-7F4D-4D43-AB31-14E1B4AA1C63}"/>
              </a:ext>
            </a:extLst>
          </p:cNvPr>
          <p:cNvSpPr>
            <a:spLocks noGrp="1"/>
          </p:cNvSpPr>
          <p:nvPr>
            <p:ph type="title"/>
          </p:nvPr>
        </p:nvSpPr>
        <p:spPr>
          <a:xfrm>
            <a:off x="612648" y="1354294"/>
            <a:ext cx="6272784" cy="4358247"/>
          </a:xfrm>
        </p:spPr>
        <p:txBody>
          <a:bodyPr rtlCol="0">
            <a:noAutofit/>
          </a:bodyPr>
          <a:lstStyle/>
          <a:p>
            <a:pPr rtl="0"/>
            <a:r>
              <a:rPr lang="en-GB" sz="4000" b="1" dirty="0">
                <a:solidFill>
                  <a:srgbClr val="EA5F2D"/>
                </a:solidFill>
              </a:rPr>
              <a:t>84% </a:t>
            </a:r>
            <a:r>
              <a:rPr lang="en-GB" sz="4000" dirty="0"/>
              <a:t>of people are proud to work in research</a:t>
            </a:r>
            <a:br>
              <a:rPr lang="en-GB" sz="4000" dirty="0"/>
            </a:br>
            <a:br>
              <a:rPr lang="en-GB" sz="4000" dirty="0"/>
            </a:br>
            <a:br>
              <a:rPr lang="en-GB" sz="4000" dirty="0"/>
            </a:br>
            <a:r>
              <a:rPr lang="en-GB" sz="4000" dirty="0"/>
              <a:t>but only</a:t>
            </a:r>
            <a:br>
              <a:rPr lang="en-GB" sz="4000" dirty="0"/>
            </a:br>
            <a:br>
              <a:rPr lang="en-GB" sz="4000" b="1" dirty="0"/>
            </a:br>
            <a:r>
              <a:rPr lang="en-GB" sz="4000" b="1" dirty="0">
                <a:solidFill>
                  <a:srgbClr val="EA5F2D"/>
                </a:solidFill>
              </a:rPr>
              <a:t>29% </a:t>
            </a:r>
            <a:r>
              <a:rPr lang="en-GB" sz="4000" dirty="0"/>
              <a:t>feel secure in pursuing this career</a:t>
            </a:r>
          </a:p>
        </p:txBody>
      </p:sp>
    </p:spTree>
    <p:extLst>
      <p:ext uri="{BB962C8B-B14F-4D97-AF65-F5344CB8AC3E}">
        <p14:creationId xmlns:p14="http://schemas.microsoft.com/office/powerpoint/2010/main" val="1471384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a:xfrm>
            <a:off x="1115567" y="548640"/>
            <a:ext cx="10486497" cy="1179576"/>
          </a:xfrm>
        </p:spPr>
        <p:txBody>
          <a:bodyPr rtlCol="0">
            <a:noAutofit/>
          </a:bodyPr>
          <a:lstStyle/>
          <a:p>
            <a:r>
              <a:rPr lang="en-GB" sz="2800" b="1" dirty="0"/>
              <a:t>Poor research culture is leading to unhealthy competition, bullying and harassment, and mental health issues</a:t>
            </a:r>
            <a:endParaRPr lang="en-US" sz="2800" b="1" dirty="0">
              <a:solidFill>
                <a:schemeClr val="bg1"/>
              </a:solidFill>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12</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Content Placeholder 3">
            <a:extLst>
              <a:ext uri="{FF2B5EF4-FFF2-40B4-BE49-F238E27FC236}">
                <a16:creationId xmlns:a16="http://schemas.microsoft.com/office/drawing/2014/main" id="{CD2E41BD-1E53-0889-1CBD-831AC7C71186}"/>
              </a:ext>
            </a:extLst>
          </p:cNvPr>
          <p:cNvSpPr txBox="1">
            <a:spLocks/>
          </p:cNvSpPr>
          <p:nvPr/>
        </p:nvSpPr>
        <p:spPr>
          <a:xfrm>
            <a:off x="1805030" y="2496645"/>
            <a:ext cx="8581939" cy="3633114"/>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b="1" dirty="0">
                <a:solidFill>
                  <a:srgbClr val="EA5F2D"/>
                </a:solidFill>
              </a:rPr>
              <a:t>78% </a:t>
            </a:r>
            <a:r>
              <a:rPr lang="en-GB" sz="2400" dirty="0"/>
              <a:t>of researchers think that high levels of competition have created unkind and aggressive conditions.</a:t>
            </a:r>
          </a:p>
          <a:p>
            <a:endParaRPr lang="en-GB" sz="1200" dirty="0"/>
          </a:p>
          <a:p>
            <a:r>
              <a:rPr lang="en-GB" sz="2400" b="1" dirty="0">
                <a:solidFill>
                  <a:srgbClr val="EA5F2D"/>
                </a:solidFill>
              </a:rPr>
              <a:t>Nearly two-thirds </a:t>
            </a:r>
            <a:r>
              <a:rPr lang="en-GB" sz="2400" dirty="0"/>
              <a:t>of researchers have witnessed bullying or harassment, and </a:t>
            </a:r>
            <a:r>
              <a:rPr lang="en-GB" sz="2400" b="1" dirty="0">
                <a:solidFill>
                  <a:srgbClr val="EA5F2D"/>
                </a:solidFill>
              </a:rPr>
              <a:t>43% </a:t>
            </a:r>
            <a:r>
              <a:rPr lang="en-GB" sz="2400" dirty="0"/>
              <a:t>have experienced it themselves. </a:t>
            </a:r>
          </a:p>
          <a:p>
            <a:endParaRPr lang="en-GB" sz="1200" dirty="0"/>
          </a:p>
          <a:p>
            <a:r>
              <a:rPr lang="en-GB" sz="2400" b="1" dirty="0">
                <a:solidFill>
                  <a:srgbClr val="EA5F2D"/>
                </a:solidFill>
              </a:rPr>
              <a:t>Just over half </a:t>
            </a:r>
            <a:r>
              <a:rPr lang="en-GB" sz="2400" dirty="0"/>
              <a:t>of researchers have sought, or have wanted to seek, professional help for depression or anxiety.</a:t>
            </a:r>
          </a:p>
        </p:txBody>
      </p:sp>
    </p:spTree>
    <p:extLst>
      <p:ext uri="{BB962C8B-B14F-4D97-AF65-F5344CB8AC3E}">
        <p14:creationId xmlns:p14="http://schemas.microsoft.com/office/powerpoint/2010/main" val="1378016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a:xfrm>
            <a:off x="1115567" y="548640"/>
            <a:ext cx="10486497" cy="1179576"/>
          </a:xfrm>
        </p:spPr>
        <p:txBody>
          <a:bodyPr rtlCol="0">
            <a:noAutofit/>
          </a:bodyPr>
          <a:lstStyle/>
          <a:p>
            <a:r>
              <a:rPr lang="en-GB" sz="3000" b="1" dirty="0">
                <a:solidFill>
                  <a:srgbClr val="464749"/>
                </a:solidFill>
              </a:rPr>
              <a:t>Women and minority groups </a:t>
            </a:r>
            <a:r>
              <a:rPr lang="en-GB" sz="3000" b="1" dirty="0"/>
              <a:t>often more disadvantaged</a:t>
            </a:r>
            <a:endParaRPr lang="en-US" sz="3000" b="1" dirty="0">
              <a:solidFill>
                <a:schemeClr val="bg1"/>
              </a:solidFill>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13</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Content Placeholder 3">
            <a:extLst>
              <a:ext uri="{FF2B5EF4-FFF2-40B4-BE49-F238E27FC236}">
                <a16:creationId xmlns:a16="http://schemas.microsoft.com/office/drawing/2014/main" id="{CD2E41BD-1E53-0889-1CBD-831AC7C71186}"/>
              </a:ext>
            </a:extLst>
          </p:cNvPr>
          <p:cNvSpPr txBox="1">
            <a:spLocks/>
          </p:cNvSpPr>
          <p:nvPr/>
        </p:nvSpPr>
        <p:spPr>
          <a:xfrm>
            <a:off x="1185470" y="2675798"/>
            <a:ext cx="9472698" cy="3115402"/>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sz="3200" dirty="0"/>
              <a:t>Women were more likely to have experienced bullying or harassment (</a:t>
            </a:r>
            <a:r>
              <a:rPr lang="en-GB" sz="3200" b="1" dirty="0">
                <a:solidFill>
                  <a:srgbClr val="EA5F2D"/>
                </a:solidFill>
              </a:rPr>
              <a:t>49%</a:t>
            </a:r>
            <a:r>
              <a:rPr lang="en-GB" sz="3200" dirty="0"/>
              <a:t>) than men (</a:t>
            </a:r>
            <a:r>
              <a:rPr lang="en-GB" sz="3200" b="1" dirty="0">
                <a:solidFill>
                  <a:srgbClr val="EA5F2D"/>
                </a:solidFill>
              </a:rPr>
              <a:t>34%</a:t>
            </a:r>
            <a:r>
              <a:rPr lang="en-GB" sz="3200" dirty="0"/>
              <a:t>).</a:t>
            </a:r>
          </a:p>
          <a:p>
            <a:pPr lvl="1"/>
            <a:endParaRPr lang="en-GB" sz="900" dirty="0"/>
          </a:p>
          <a:p>
            <a:pPr lvl="1"/>
            <a:r>
              <a:rPr lang="en-GB" sz="3200" dirty="0"/>
              <a:t>Women (</a:t>
            </a:r>
            <a:r>
              <a:rPr lang="en-GB" sz="3200" b="1" dirty="0">
                <a:solidFill>
                  <a:srgbClr val="EA5F2D"/>
                </a:solidFill>
              </a:rPr>
              <a:t>22%</a:t>
            </a:r>
            <a:r>
              <a:rPr lang="en-GB" sz="3200" dirty="0"/>
              <a:t>) were less likely than men (</a:t>
            </a:r>
            <a:r>
              <a:rPr lang="en-GB" sz="3200" b="1" dirty="0">
                <a:solidFill>
                  <a:srgbClr val="EA5F2D"/>
                </a:solidFill>
              </a:rPr>
              <a:t>30%</a:t>
            </a:r>
            <a:r>
              <a:rPr lang="en-GB" sz="3200" dirty="0"/>
              <a:t>) to believe their concerns would be acted on appropriately</a:t>
            </a:r>
          </a:p>
          <a:p>
            <a:pPr lvl="1"/>
            <a:endParaRPr lang="en-GB" sz="1100" dirty="0"/>
          </a:p>
          <a:p>
            <a:pPr lvl="1"/>
            <a:r>
              <a:rPr lang="en-GB" sz="3200" dirty="0"/>
              <a:t>Women (</a:t>
            </a:r>
            <a:r>
              <a:rPr lang="en-GB" sz="3200" b="1" dirty="0">
                <a:solidFill>
                  <a:srgbClr val="EA5F2D"/>
                </a:solidFill>
              </a:rPr>
              <a:t>38%</a:t>
            </a:r>
            <a:r>
              <a:rPr lang="en-GB" sz="3200" dirty="0"/>
              <a:t>) and non-binary respondents (</a:t>
            </a:r>
            <a:r>
              <a:rPr lang="en-GB" sz="3200" b="1" dirty="0">
                <a:solidFill>
                  <a:srgbClr val="EA5F2D"/>
                </a:solidFill>
              </a:rPr>
              <a:t>66%</a:t>
            </a:r>
            <a:r>
              <a:rPr lang="en-GB" sz="3200" dirty="0"/>
              <a:t>) were more likely to have sought help than men (</a:t>
            </a:r>
            <a:r>
              <a:rPr lang="en-GB" sz="3200" b="1" dirty="0">
                <a:solidFill>
                  <a:srgbClr val="EA5F2D"/>
                </a:solidFill>
              </a:rPr>
              <a:t>25%</a:t>
            </a:r>
            <a:r>
              <a:rPr lang="en-GB" sz="3200" dirty="0"/>
              <a:t>). </a:t>
            </a:r>
          </a:p>
        </p:txBody>
      </p:sp>
    </p:spTree>
    <p:extLst>
      <p:ext uri="{BB962C8B-B14F-4D97-AF65-F5344CB8AC3E}">
        <p14:creationId xmlns:p14="http://schemas.microsoft.com/office/powerpoint/2010/main" val="2261132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a:xfrm>
            <a:off x="1115567" y="548640"/>
            <a:ext cx="8864175" cy="1179576"/>
          </a:xfrm>
        </p:spPr>
        <p:txBody>
          <a:bodyPr rtlCol="0">
            <a:noAutofit/>
          </a:bodyPr>
          <a:lstStyle/>
          <a:p>
            <a:r>
              <a:rPr lang="en-US" sz="3000" b="1" dirty="0">
                <a:solidFill>
                  <a:srgbClr val="464749"/>
                </a:solidFill>
              </a:rPr>
              <a:t>The system can </a:t>
            </a:r>
            <a:r>
              <a:rPr lang="en-US" sz="3000" b="1" dirty="0" err="1">
                <a:solidFill>
                  <a:srgbClr val="464749"/>
                </a:solidFill>
              </a:rPr>
              <a:t>favour</a:t>
            </a:r>
            <a:r>
              <a:rPr lang="en-US" sz="3000" b="1" dirty="0">
                <a:solidFill>
                  <a:srgbClr val="464749"/>
                </a:solidFill>
              </a:rPr>
              <a:t> quantity over quality, and creativity is often stifled</a:t>
            </a:r>
            <a:endParaRPr lang="en-US" sz="3000" b="1" dirty="0">
              <a:solidFill>
                <a:schemeClr val="bg1"/>
              </a:solidFill>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14</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Content Placeholder 3">
            <a:extLst>
              <a:ext uri="{FF2B5EF4-FFF2-40B4-BE49-F238E27FC236}">
                <a16:creationId xmlns:a16="http://schemas.microsoft.com/office/drawing/2014/main" id="{CD2E41BD-1E53-0889-1CBD-831AC7C71186}"/>
              </a:ext>
            </a:extLst>
          </p:cNvPr>
          <p:cNvSpPr txBox="1">
            <a:spLocks/>
          </p:cNvSpPr>
          <p:nvPr/>
        </p:nvSpPr>
        <p:spPr>
          <a:xfrm>
            <a:off x="1266245" y="2626636"/>
            <a:ext cx="9938794" cy="3351377"/>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dirty="0"/>
              <a:t>Creativity is a commonly cited feature of an ideal research culture, but </a:t>
            </a:r>
            <a:r>
              <a:rPr lang="en-GB" sz="3200" b="1" dirty="0">
                <a:solidFill>
                  <a:srgbClr val="EA5F2D"/>
                </a:solidFill>
              </a:rPr>
              <a:t>75%</a:t>
            </a:r>
            <a:r>
              <a:rPr lang="en-GB" sz="3200" dirty="0"/>
              <a:t> of researchers believe it's currently being stifled. </a:t>
            </a:r>
          </a:p>
          <a:p>
            <a:endParaRPr lang="en-GB" sz="900" dirty="0"/>
          </a:p>
          <a:p>
            <a:r>
              <a:rPr lang="en-GB" sz="3200" b="1" dirty="0">
                <a:solidFill>
                  <a:srgbClr val="EA5F2D"/>
                </a:solidFill>
              </a:rPr>
              <a:t>One in five </a:t>
            </a:r>
            <a:r>
              <a:rPr lang="en-GB" sz="3200" dirty="0"/>
              <a:t>junior researchers and students have felt pressured by their supervisor to produce a particular result.</a:t>
            </a:r>
          </a:p>
          <a:p>
            <a:endParaRPr lang="en-GB" sz="1300" dirty="0"/>
          </a:p>
          <a:p>
            <a:r>
              <a:rPr lang="en-GB" sz="3200" dirty="0"/>
              <a:t>Only </a:t>
            </a:r>
            <a:r>
              <a:rPr lang="en-GB" sz="3200" b="1" dirty="0">
                <a:solidFill>
                  <a:srgbClr val="EA5F2D"/>
                </a:solidFill>
              </a:rPr>
              <a:t>14%</a:t>
            </a:r>
            <a:r>
              <a:rPr lang="en-GB" sz="3200" dirty="0"/>
              <a:t> of researchers agree that current metrics of success have had a positive impact on research culture.</a:t>
            </a:r>
          </a:p>
        </p:txBody>
      </p:sp>
    </p:spTree>
    <p:extLst>
      <p:ext uri="{BB962C8B-B14F-4D97-AF65-F5344CB8AC3E}">
        <p14:creationId xmlns:p14="http://schemas.microsoft.com/office/powerpoint/2010/main" val="3061395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a:xfrm>
            <a:off x="1115567" y="548640"/>
            <a:ext cx="9938794" cy="1179576"/>
          </a:xfrm>
        </p:spPr>
        <p:txBody>
          <a:bodyPr rtlCol="0">
            <a:noAutofit/>
          </a:bodyPr>
          <a:lstStyle/>
          <a:p>
            <a:r>
              <a:rPr lang="en-US" sz="3000" b="1" dirty="0">
                <a:solidFill>
                  <a:srgbClr val="464749"/>
                </a:solidFill>
              </a:rPr>
              <a:t>Excellence isn’t translating through into good management practices</a:t>
            </a:r>
            <a:endParaRPr lang="en-US" sz="3000" b="1" dirty="0">
              <a:solidFill>
                <a:schemeClr val="bg1"/>
              </a:solidFill>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15</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Content Placeholder 3">
            <a:extLst>
              <a:ext uri="{FF2B5EF4-FFF2-40B4-BE49-F238E27FC236}">
                <a16:creationId xmlns:a16="http://schemas.microsoft.com/office/drawing/2014/main" id="{CD2E41BD-1E53-0889-1CBD-831AC7C71186}"/>
              </a:ext>
            </a:extLst>
          </p:cNvPr>
          <p:cNvSpPr txBox="1">
            <a:spLocks/>
          </p:cNvSpPr>
          <p:nvPr/>
        </p:nvSpPr>
        <p:spPr>
          <a:xfrm>
            <a:off x="559380" y="2675797"/>
            <a:ext cx="10817599" cy="3351377"/>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sz="4000" b="1" dirty="0">
                <a:solidFill>
                  <a:srgbClr val="EA5F2D"/>
                </a:solidFill>
              </a:rPr>
              <a:t>80% </a:t>
            </a:r>
            <a:r>
              <a:rPr lang="en-GB" sz="4000" dirty="0"/>
              <a:t>of researchers who manage people say they have the knowledge and skills to manage a diverse team, but only </a:t>
            </a:r>
            <a:r>
              <a:rPr lang="en-GB" sz="4000" b="1" dirty="0">
                <a:solidFill>
                  <a:srgbClr val="EA5F2D"/>
                </a:solidFill>
              </a:rPr>
              <a:t>48%</a:t>
            </a:r>
            <a:r>
              <a:rPr lang="en-GB" sz="4000" dirty="0"/>
              <a:t> have received any training.</a:t>
            </a:r>
          </a:p>
          <a:p>
            <a:pPr lvl="1"/>
            <a:endParaRPr lang="en-GB" sz="4000" dirty="0"/>
          </a:p>
          <a:p>
            <a:pPr lvl="1"/>
            <a:r>
              <a:rPr lang="en-GB" sz="4000" dirty="0"/>
              <a:t>Those being managed often miss out on critical aspects of good management – only half have received feedback on their performance (</a:t>
            </a:r>
            <a:r>
              <a:rPr lang="en-GB" sz="4000" b="1" dirty="0">
                <a:solidFill>
                  <a:srgbClr val="EA5F2D"/>
                </a:solidFill>
              </a:rPr>
              <a:t>55%</a:t>
            </a:r>
            <a:r>
              <a:rPr lang="en-GB" sz="4000" dirty="0"/>
              <a:t>) or had a formal appraisal (</a:t>
            </a:r>
            <a:r>
              <a:rPr lang="en-GB" sz="4000" b="1" dirty="0">
                <a:solidFill>
                  <a:srgbClr val="EA5F2D"/>
                </a:solidFill>
              </a:rPr>
              <a:t>49%</a:t>
            </a:r>
            <a:r>
              <a:rPr lang="en-GB" sz="4000" dirty="0"/>
              <a:t>) in the past year.</a:t>
            </a:r>
          </a:p>
        </p:txBody>
      </p:sp>
    </p:spTree>
    <p:extLst>
      <p:ext uri="{BB962C8B-B14F-4D97-AF65-F5344CB8AC3E}">
        <p14:creationId xmlns:p14="http://schemas.microsoft.com/office/powerpoint/2010/main" val="1139078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a:xfrm>
            <a:off x="1115567" y="548640"/>
            <a:ext cx="9938794" cy="1179576"/>
          </a:xfrm>
        </p:spPr>
        <p:txBody>
          <a:bodyPr rtlCol="0">
            <a:noAutofit/>
          </a:bodyPr>
          <a:lstStyle/>
          <a:p>
            <a:r>
              <a:rPr lang="en-US" sz="3000" b="1" dirty="0">
                <a:solidFill>
                  <a:srgbClr val="464749"/>
                </a:solidFill>
              </a:rPr>
              <a:t>Survey – the reaction</a:t>
            </a:r>
            <a:endParaRPr lang="en-US" sz="3000" b="1" dirty="0">
              <a:solidFill>
                <a:schemeClr val="bg1"/>
              </a:solidFill>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16</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grpSp>
        <p:nvGrpSpPr>
          <p:cNvPr id="4" name="Group 3">
            <a:extLst>
              <a:ext uri="{FF2B5EF4-FFF2-40B4-BE49-F238E27FC236}">
                <a16:creationId xmlns:a16="http://schemas.microsoft.com/office/drawing/2014/main" id="{90C6C8B4-0318-114B-8449-EC86C331A8B3}"/>
              </a:ext>
            </a:extLst>
          </p:cNvPr>
          <p:cNvGrpSpPr/>
          <p:nvPr/>
        </p:nvGrpSpPr>
        <p:grpSpPr>
          <a:xfrm>
            <a:off x="3100888" y="2353004"/>
            <a:ext cx="4009013" cy="1293612"/>
            <a:chOff x="5246475" y="1787943"/>
            <a:chExt cx="2684362" cy="807039"/>
          </a:xfrm>
        </p:grpSpPr>
        <p:pic>
          <p:nvPicPr>
            <p:cNvPr id="5" name="Picture 4">
              <a:extLst>
                <a:ext uri="{FF2B5EF4-FFF2-40B4-BE49-F238E27FC236}">
                  <a16:creationId xmlns:a16="http://schemas.microsoft.com/office/drawing/2014/main" id="{11F5A9A0-A98C-5487-4F1E-CF7E83BA04F2}"/>
                </a:ext>
              </a:extLst>
            </p:cNvPr>
            <p:cNvPicPr>
              <a:picLocks noChangeAspect="1"/>
            </p:cNvPicPr>
            <p:nvPr/>
          </p:nvPicPr>
          <p:blipFill rotWithShape="1">
            <a:blip r:embed="rId4"/>
            <a:srcRect l="59214" t="43565" r="18769" b="41080"/>
            <a:stretch/>
          </p:blipFill>
          <p:spPr>
            <a:xfrm>
              <a:off x="5246475" y="2068461"/>
              <a:ext cx="2684362" cy="526521"/>
            </a:xfrm>
            <a:prstGeom prst="rect">
              <a:avLst/>
            </a:prstGeom>
          </p:spPr>
        </p:pic>
        <p:pic>
          <p:nvPicPr>
            <p:cNvPr id="6" name="Picture 5">
              <a:extLst>
                <a:ext uri="{FF2B5EF4-FFF2-40B4-BE49-F238E27FC236}">
                  <a16:creationId xmlns:a16="http://schemas.microsoft.com/office/drawing/2014/main" id="{40266C12-4F0B-B888-E862-BE377F193864}"/>
                </a:ext>
              </a:extLst>
            </p:cNvPr>
            <p:cNvPicPr>
              <a:picLocks noChangeAspect="1"/>
            </p:cNvPicPr>
            <p:nvPr/>
          </p:nvPicPr>
          <p:blipFill rotWithShape="1">
            <a:blip r:embed="rId4"/>
            <a:srcRect l="66835" t="12273" r="18153" b="81509"/>
            <a:stretch/>
          </p:blipFill>
          <p:spPr>
            <a:xfrm>
              <a:off x="5246475" y="1787943"/>
              <a:ext cx="1830213" cy="213224"/>
            </a:xfrm>
            <a:prstGeom prst="rect">
              <a:avLst/>
            </a:prstGeom>
          </p:spPr>
        </p:pic>
      </p:grpSp>
      <p:grpSp>
        <p:nvGrpSpPr>
          <p:cNvPr id="7" name="Group 6">
            <a:extLst>
              <a:ext uri="{FF2B5EF4-FFF2-40B4-BE49-F238E27FC236}">
                <a16:creationId xmlns:a16="http://schemas.microsoft.com/office/drawing/2014/main" id="{77C5F187-630F-67FC-CEE2-903D6E430E5F}"/>
              </a:ext>
            </a:extLst>
          </p:cNvPr>
          <p:cNvGrpSpPr/>
          <p:nvPr/>
        </p:nvGrpSpPr>
        <p:grpSpPr>
          <a:xfrm>
            <a:off x="474203" y="3533672"/>
            <a:ext cx="4009013" cy="2596087"/>
            <a:chOff x="5062940" y="2249661"/>
            <a:chExt cx="2822606" cy="1946696"/>
          </a:xfrm>
        </p:grpSpPr>
        <p:pic>
          <p:nvPicPr>
            <p:cNvPr id="8" name="Picture 7">
              <a:extLst>
                <a:ext uri="{FF2B5EF4-FFF2-40B4-BE49-F238E27FC236}">
                  <a16:creationId xmlns:a16="http://schemas.microsoft.com/office/drawing/2014/main" id="{4FE18522-CBBD-E506-DA0D-658F1A71198E}"/>
                </a:ext>
              </a:extLst>
            </p:cNvPr>
            <p:cNvPicPr>
              <a:picLocks noChangeAspect="1"/>
            </p:cNvPicPr>
            <p:nvPr/>
          </p:nvPicPr>
          <p:blipFill rotWithShape="1">
            <a:blip r:embed="rId5"/>
            <a:srcRect l="60891" t="50579" r="15958" b="7741"/>
            <a:stretch/>
          </p:blipFill>
          <p:spPr>
            <a:xfrm>
              <a:off x="5062940" y="2767179"/>
              <a:ext cx="2822606" cy="1429178"/>
            </a:xfrm>
            <a:prstGeom prst="rect">
              <a:avLst/>
            </a:prstGeom>
          </p:spPr>
        </p:pic>
        <p:pic>
          <p:nvPicPr>
            <p:cNvPr id="10" name="Picture 9">
              <a:extLst>
                <a:ext uri="{FF2B5EF4-FFF2-40B4-BE49-F238E27FC236}">
                  <a16:creationId xmlns:a16="http://schemas.microsoft.com/office/drawing/2014/main" id="{E20FC4D3-4BA2-23A4-5DBD-C47528C2D45B}"/>
                </a:ext>
              </a:extLst>
            </p:cNvPr>
            <p:cNvPicPr>
              <a:picLocks noChangeAspect="1"/>
            </p:cNvPicPr>
            <p:nvPr/>
          </p:nvPicPr>
          <p:blipFill rotWithShape="1">
            <a:blip r:embed="rId5"/>
            <a:srcRect l="82565" t="27577" r="6972" b="56068"/>
            <a:stretch/>
          </p:blipFill>
          <p:spPr>
            <a:xfrm>
              <a:off x="5159953" y="2249661"/>
              <a:ext cx="1275519" cy="560802"/>
            </a:xfrm>
            <a:prstGeom prst="rect">
              <a:avLst/>
            </a:prstGeom>
          </p:spPr>
        </p:pic>
      </p:grpSp>
      <p:grpSp>
        <p:nvGrpSpPr>
          <p:cNvPr id="11" name="Group 10">
            <a:extLst>
              <a:ext uri="{FF2B5EF4-FFF2-40B4-BE49-F238E27FC236}">
                <a16:creationId xmlns:a16="http://schemas.microsoft.com/office/drawing/2014/main" id="{B3F31E53-506B-0C0E-A87B-F2CE1E4AC754}"/>
              </a:ext>
            </a:extLst>
          </p:cNvPr>
          <p:cNvGrpSpPr/>
          <p:nvPr/>
        </p:nvGrpSpPr>
        <p:grpSpPr>
          <a:xfrm>
            <a:off x="4878544" y="4359166"/>
            <a:ext cx="4009013" cy="2156324"/>
            <a:chOff x="8652537" y="1957995"/>
            <a:chExt cx="2856625" cy="1333446"/>
          </a:xfrm>
        </p:grpSpPr>
        <p:pic>
          <p:nvPicPr>
            <p:cNvPr id="13" name="Picture 12">
              <a:extLst>
                <a:ext uri="{FF2B5EF4-FFF2-40B4-BE49-F238E27FC236}">
                  <a16:creationId xmlns:a16="http://schemas.microsoft.com/office/drawing/2014/main" id="{253BFC68-D9E9-B24A-48F2-A6C733DC8235}"/>
                </a:ext>
              </a:extLst>
            </p:cNvPr>
            <p:cNvPicPr>
              <a:picLocks noChangeAspect="1"/>
            </p:cNvPicPr>
            <p:nvPr/>
          </p:nvPicPr>
          <p:blipFill rotWithShape="1">
            <a:blip r:embed="rId6"/>
            <a:srcRect l="59939" t="53174" r="16630" b="20137"/>
            <a:stretch/>
          </p:blipFill>
          <p:spPr>
            <a:xfrm>
              <a:off x="8652537" y="2376282"/>
              <a:ext cx="2856625" cy="915159"/>
            </a:xfrm>
            <a:prstGeom prst="rect">
              <a:avLst/>
            </a:prstGeom>
          </p:spPr>
        </p:pic>
        <p:pic>
          <p:nvPicPr>
            <p:cNvPr id="14" name="Picture 13">
              <a:extLst>
                <a:ext uri="{FF2B5EF4-FFF2-40B4-BE49-F238E27FC236}">
                  <a16:creationId xmlns:a16="http://schemas.microsoft.com/office/drawing/2014/main" id="{A77581E3-AC60-B35E-EF52-1E5C25FBE898}"/>
                </a:ext>
              </a:extLst>
            </p:cNvPr>
            <p:cNvPicPr>
              <a:picLocks noChangeAspect="1"/>
            </p:cNvPicPr>
            <p:nvPr/>
          </p:nvPicPr>
          <p:blipFill rotWithShape="1">
            <a:blip r:embed="rId6"/>
            <a:srcRect l="55000" t="29613" r="21898" b="57671"/>
            <a:stretch/>
          </p:blipFill>
          <p:spPr>
            <a:xfrm>
              <a:off x="8652537" y="1957995"/>
              <a:ext cx="2816505" cy="436047"/>
            </a:xfrm>
            <a:prstGeom prst="rect">
              <a:avLst/>
            </a:prstGeom>
          </p:spPr>
        </p:pic>
      </p:grpSp>
      <p:pic>
        <p:nvPicPr>
          <p:cNvPr id="15" name="Picture 14">
            <a:extLst>
              <a:ext uri="{FF2B5EF4-FFF2-40B4-BE49-F238E27FC236}">
                <a16:creationId xmlns:a16="http://schemas.microsoft.com/office/drawing/2014/main" id="{8BA7253E-64B9-53F2-64D0-3122BD5319DE}"/>
              </a:ext>
            </a:extLst>
          </p:cNvPr>
          <p:cNvPicPr>
            <a:picLocks noChangeAspect="1"/>
          </p:cNvPicPr>
          <p:nvPr/>
        </p:nvPicPr>
        <p:blipFill rotWithShape="1">
          <a:blip r:embed="rId7"/>
          <a:srcRect l="6153" t="9933" r="16778" b="63302"/>
          <a:stretch/>
        </p:blipFill>
        <p:spPr>
          <a:xfrm>
            <a:off x="7787148" y="3058271"/>
            <a:ext cx="3792859" cy="1396181"/>
          </a:xfrm>
          <a:prstGeom prst="rect">
            <a:avLst/>
          </a:prstGeom>
        </p:spPr>
      </p:pic>
      <p:pic>
        <p:nvPicPr>
          <p:cNvPr id="17" name="Picture 16">
            <a:extLst>
              <a:ext uri="{FF2B5EF4-FFF2-40B4-BE49-F238E27FC236}">
                <a16:creationId xmlns:a16="http://schemas.microsoft.com/office/drawing/2014/main" id="{45593925-5B20-82AE-5996-CE6C0E855D79}"/>
              </a:ext>
            </a:extLst>
          </p:cNvPr>
          <p:cNvPicPr>
            <a:picLocks noChangeAspect="1"/>
          </p:cNvPicPr>
          <p:nvPr/>
        </p:nvPicPr>
        <p:blipFill rotWithShape="1">
          <a:blip r:embed="rId7"/>
          <a:srcRect l="9572" t="-224" r="72570" b="93001"/>
          <a:stretch/>
        </p:blipFill>
        <p:spPr>
          <a:xfrm>
            <a:off x="7911753" y="2353004"/>
            <a:ext cx="1521378" cy="652321"/>
          </a:xfrm>
          <a:prstGeom prst="rect">
            <a:avLst/>
          </a:prstGeom>
        </p:spPr>
      </p:pic>
    </p:spTree>
    <p:extLst>
      <p:ext uri="{BB962C8B-B14F-4D97-AF65-F5344CB8AC3E}">
        <p14:creationId xmlns:p14="http://schemas.microsoft.com/office/powerpoint/2010/main" val="3402669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46" name="Rectangle 45">
            <a:extLst>
              <a:ext uri="{FF2B5EF4-FFF2-40B4-BE49-F238E27FC236}">
                <a16:creationId xmlns:a16="http://schemas.microsoft.com/office/drawing/2014/main" id="{27D38874-3B00-7A23-B8F7-72C405AD41B3}"/>
              </a:ext>
            </a:extLst>
          </p:cNvPr>
          <p:cNvSpPr/>
          <p:nvPr/>
        </p:nvSpPr>
        <p:spPr>
          <a:xfrm>
            <a:off x="1223110" y="5426480"/>
            <a:ext cx="5416404" cy="92987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5" name="Picture 44">
            <a:extLst>
              <a:ext uri="{FF2B5EF4-FFF2-40B4-BE49-F238E27FC236}">
                <a16:creationId xmlns:a16="http://schemas.microsoft.com/office/drawing/2014/main" id="{0681D86B-2B8B-9850-EBAD-180FC96B3489}"/>
              </a:ext>
            </a:extLst>
          </p:cNvPr>
          <p:cNvPicPr>
            <a:picLocks noChangeAspect="1"/>
          </p:cNvPicPr>
          <p:nvPr/>
        </p:nvPicPr>
        <p:blipFill>
          <a:blip r:embed="rId3"/>
          <a:stretch>
            <a:fillRect/>
          </a:stretch>
        </p:blipFill>
        <p:spPr>
          <a:xfrm>
            <a:off x="8121937" y="2270573"/>
            <a:ext cx="3543644" cy="4450902"/>
          </a:xfrm>
          <a:prstGeom prst="rect">
            <a:avLst/>
          </a:prstGeom>
        </p:spPr>
      </p:pic>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Townhalls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1223110" y="5517044"/>
            <a:ext cx="5443161" cy="792316"/>
          </a:xfrm>
        </p:spPr>
        <p:txBody>
          <a:bodyPr vert="horz" lIns="91440" tIns="45720" rIns="91440" bIns="45720" rtlCol="0" anchor="t">
            <a:normAutofit/>
          </a:bodyPr>
          <a:lstStyle/>
          <a:p>
            <a:pPr marL="0" indent="0" algn="ctr">
              <a:buNone/>
            </a:pPr>
            <a:r>
              <a:rPr lang="en-US" sz="2000" b="1" dirty="0">
                <a:solidFill>
                  <a:schemeClr val="bg1"/>
                </a:solidFill>
              </a:rPr>
              <a:t>Do the survey findings resonate, and what can we do to improve research culture?</a:t>
            </a:r>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Space to </a:t>
            </a:r>
            <a:r>
              <a:rPr lang="en-GB" sz="2600" dirty="0"/>
              <a:t>discuss the implications of the survey data</a:t>
            </a:r>
          </a:p>
        </p:txBody>
      </p:sp>
      <p:sp>
        <p:nvSpPr>
          <p:cNvPr id="3" name="Content Placeholder 3">
            <a:extLst>
              <a:ext uri="{FF2B5EF4-FFF2-40B4-BE49-F238E27FC236}">
                <a16:creationId xmlns:a16="http://schemas.microsoft.com/office/drawing/2014/main" id="{BF101EF8-83E3-B1D1-F4F8-63CF3E94433A}"/>
              </a:ext>
            </a:extLst>
          </p:cNvPr>
          <p:cNvSpPr txBox="1">
            <a:spLocks/>
          </p:cNvSpPr>
          <p:nvPr/>
        </p:nvSpPr>
        <p:spPr>
          <a:xfrm>
            <a:off x="1115568" y="3205317"/>
            <a:ext cx="6502145" cy="3151033"/>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22" indent="-285722">
              <a:buFont typeface="Arial" panose="020B0604020202020204" pitchFamily="34" charset="0"/>
              <a:buChar char="•"/>
            </a:pPr>
            <a:r>
              <a:rPr lang="en-GB" sz="2000" b="1" dirty="0"/>
              <a:t>9 events across UK</a:t>
            </a:r>
          </a:p>
          <a:p>
            <a:pPr marL="285722" indent="-285722">
              <a:buFont typeface="Arial" panose="020B0604020202020204" pitchFamily="34" charset="0"/>
              <a:buChar char="•"/>
            </a:pPr>
            <a:r>
              <a:rPr lang="en-GB" sz="2000" b="1" dirty="0"/>
              <a:t>Spoke directly to 760+ people</a:t>
            </a:r>
          </a:p>
          <a:p>
            <a:pPr marL="285722" indent="-285722">
              <a:buFont typeface="Arial" panose="020B0604020202020204" pitchFamily="34" charset="0"/>
              <a:buChar char="•"/>
            </a:pPr>
            <a:r>
              <a:rPr lang="en-GB" sz="2000" b="1" dirty="0"/>
              <a:t>“Anyone who makes research happen”</a:t>
            </a:r>
          </a:p>
          <a:p>
            <a:pPr marL="285722" indent="-285722">
              <a:buFont typeface="Arial" panose="020B0604020202020204" pitchFamily="34" charset="0"/>
              <a:buChar char="•"/>
            </a:pPr>
            <a:r>
              <a:rPr lang="en-GB" sz="2000" b="1" dirty="0"/>
              <a:t>Wellcome in listening mode</a:t>
            </a:r>
          </a:p>
        </p:txBody>
      </p:sp>
    </p:spTree>
    <p:extLst>
      <p:ext uri="{BB962C8B-B14F-4D97-AF65-F5344CB8AC3E}">
        <p14:creationId xmlns:p14="http://schemas.microsoft.com/office/powerpoint/2010/main" val="784664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Townhalls - outcomes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pic>
        <p:nvPicPr>
          <p:cNvPr id="2" name="Picture 1">
            <a:extLst>
              <a:ext uri="{FF2B5EF4-FFF2-40B4-BE49-F238E27FC236}">
                <a16:creationId xmlns:a16="http://schemas.microsoft.com/office/drawing/2014/main" id="{0262CF2A-5079-9E5F-0401-394D3D23F383}"/>
              </a:ext>
            </a:extLst>
          </p:cNvPr>
          <p:cNvPicPr>
            <a:picLocks noChangeAspect="1"/>
          </p:cNvPicPr>
          <p:nvPr/>
        </p:nvPicPr>
        <p:blipFill>
          <a:blip r:embed="rId3"/>
          <a:stretch>
            <a:fillRect/>
          </a:stretch>
        </p:blipFill>
        <p:spPr>
          <a:xfrm>
            <a:off x="896790" y="2099032"/>
            <a:ext cx="3508062" cy="4637488"/>
          </a:xfrm>
          <a:prstGeom prst="rect">
            <a:avLst/>
          </a:prstGeom>
        </p:spPr>
      </p:pic>
      <p:pic>
        <p:nvPicPr>
          <p:cNvPr id="6" name="Picture 5">
            <a:extLst>
              <a:ext uri="{FF2B5EF4-FFF2-40B4-BE49-F238E27FC236}">
                <a16:creationId xmlns:a16="http://schemas.microsoft.com/office/drawing/2014/main" id="{BE7EFE2B-1BF3-1D5F-3E8D-DEC1078EBA3F}"/>
              </a:ext>
            </a:extLst>
          </p:cNvPr>
          <p:cNvPicPr>
            <a:picLocks noChangeAspect="1"/>
          </p:cNvPicPr>
          <p:nvPr/>
        </p:nvPicPr>
        <p:blipFill>
          <a:blip r:embed="rId4"/>
          <a:stretch>
            <a:fillRect/>
          </a:stretch>
        </p:blipFill>
        <p:spPr>
          <a:xfrm>
            <a:off x="4663705" y="2270740"/>
            <a:ext cx="3123445" cy="1183934"/>
          </a:xfrm>
          <a:prstGeom prst="rect">
            <a:avLst/>
          </a:prstGeom>
        </p:spPr>
      </p:pic>
    </p:spTree>
    <p:extLst>
      <p:ext uri="{BB962C8B-B14F-4D97-AF65-F5344CB8AC3E}">
        <p14:creationId xmlns:p14="http://schemas.microsoft.com/office/powerpoint/2010/main" val="1798222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Townhalls - outcomes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pic>
        <p:nvPicPr>
          <p:cNvPr id="2" name="Picture 1">
            <a:extLst>
              <a:ext uri="{FF2B5EF4-FFF2-40B4-BE49-F238E27FC236}">
                <a16:creationId xmlns:a16="http://schemas.microsoft.com/office/drawing/2014/main" id="{0262CF2A-5079-9E5F-0401-394D3D23F383}"/>
              </a:ext>
            </a:extLst>
          </p:cNvPr>
          <p:cNvPicPr>
            <a:picLocks noChangeAspect="1"/>
          </p:cNvPicPr>
          <p:nvPr/>
        </p:nvPicPr>
        <p:blipFill>
          <a:blip r:embed="rId3"/>
          <a:stretch>
            <a:fillRect/>
          </a:stretch>
        </p:blipFill>
        <p:spPr>
          <a:xfrm>
            <a:off x="896790" y="2099032"/>
            <a:ext cx="3508062" cy="4637488"/>
          </a:xfrm>
          <a:prstGeom prst="rect">
            <a:avLst/>
          </a:prstGeom>
        </p:spPr>
      </p:pic>
      <p:pic>
        <p:nvPicPr>
          <p:cNvPr id="6" name="Picture 5">
            <a:extLst>
              <a:ext uri="{FF2B5EF4-FFF2-40B4-BE49-F238E27FC236}">
                <a16:creationId xmlns:a16="http://schemas.microsoft.com/office/drawing/2014/main" id="{BE7EFE2B-1BF3-1D5F-3E8D-DEC1078EBA3F}"/>
              </a:ext>
            </a:extLst>
          </p:cNvPr>
          <p:cNvPicPr>
            <a:picLocks noChangeAspect="1"/>
          </p:cNvPicPr>
          <p:nvPr/>
        </p:nvPicPr>
        <p:blipFill>
          <a:blip r:embed="rId4"/>
          <a:stretch>
            <a:fillRect/>
          </a:stretch>
        </p:blipFill>
        <p:spPr>
          <a:xfrm>
            <a:off x="4663705" y="2270740"/>
            <a:ext cx="3123445" cy="1183934"/>
          </a:xfrm>
          <a:prstGeom prst="rect">
            <a:avLst/>
          </a:prstGeom>
        </p:spPr>
      </p:pic>
      <p:pic>
        <p:nvPicPr>
          <p:cNvPr id="8" name="Picture 7">
            <a:extLst>
              <a:ext uri="{FF2B5EF4-FFF2-40B4-BE49-F238E27FC236}">
                <a16:creationId xmlns:a16="http://schemas.microsoft.com/office/drawing/2014/main" id="{890A1D08-2DAB-3664-F240-C081C3E8F1E2}"/>
              </a:ext>
            </a:extLst>
          </p:cNvPr>
          <p:cNvPicPr>
            <a:picLocks noChangeAspect="1"/>
          </p:cNvPicPr>
          <p:nvPr/>
        </p:nvPicPr>
        <p:blipFill>
          <a:blip r:embed="rId5"/>
          <a:stretch>
            <a:fillRect/>
          </a:stretch>
        </p:blipFill>
        <p:spPr>
          <a:xfrm>
            <a:off x="5263115" y="3820996"/>
            <a:ext cx="6554761" cy="2617578"/>
          </a:xfrm>
          <a:prstGeom prst="rect">
            <a:avLst/>
          </a:prstGeom>
        </p:spPr>
      </p:pic>
    </p:spTree>
    <p:extLst>
      <p:ext uri="{BB962C8B-B14F-4D97-AF65-F5344CB8AC3E}">
        <p14:creationId xmlns:p14="http://schemas.microsoft.com/office/powerpoint/2010/main" val="2356966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About us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a:t>
            </a:fld>
            <a:endParaRPr/>
          </a:p>
        </p:txBody>
      </p:sp>
      <p:pic>
        <p:nvPicPr>
          <p:cNvPr id="2" name="Picture 1" descr="A black and orange text&#10;&#10;Description automatically generated">
            <a:extLst>
              <a:ext uri="{FF2B5EF4-FFF2-40B4-BE49-F238E27FC236}">
                <a16:creationId xmlns:a16="http://schemas.microsoft.com/office/drawing/2014/main" id="{A7846F79-90B0-9D36-78BD-8403B37D1B4A}"/>
              </a:ext>
            </a:extLst>
          </p:cNvPr>
          <p:cNvPicPr>
            <a:picLocks noChangeAspect="1"/>
          </p:cNvPicPr>
          <p:nvPr/>
        </p:nvPicPr>
        <p:blipFill>
          <a:blip r:embed="rId3"/>
          <a:stretch>
            <a:fillRect/>
          </a:stretch>
        </p:blipFill>
        <p:spPr>
          <a:xfrm>
            <a:off x="92363" y="6129759"/>
            <a:ext cx="1733931" cy="630521"/>
          </a:xfrm>
          <a:prstGeom prst="rect">
            <a:avLst/>
          </a:prstGeom>
        </p:spPr>
      </p:pic>
      <p:sp>
        <p:nvSpPr>
          <p:cNvPr id="10" name="TextBox 2">
            <a:extLst>
              <a:ext uri="{FF2B5EF4-FFF2-40B4-BE49-F238E27FC236}">
                <a16:creationId xmlns:a16="http://schemas.microsoft.com/office/drawing/2014/main" id="{F5B25200-C9C8-B5CB-9B09-623DAF78F2F5}"/>
              </a:ext>
            </a:extLst>
          </p:cNvPr>
          <p:cNvSpPr txBox="1"/>
          <p:nvPr/>
        </p:nvSpPr>
        <p:spPr>
          <a:xfrm>
            <a:off x="2226821" y="2647642"/>
            <a:ext cx="9872816" cy="386259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t>Dr Ben Bleasdale </a:t>
            </a:r>
            <a:endParaRPr lang="en-US" sz="2000" b="1" dirty="0">
              <a:cs typeface="Calibri"/>
            </a:endParaRPr>
          </a:p>
          <a:p>
            <a:r>
              <a:rPr lang="en-US" sz="2000" dirty="0"/>
              <a:t>Director, CultureBase</a:t>
            </a:r>
          </a:p>
          <a:p>
            <a:endParaRPr lang="en-US" sz="1200" dirty="0"/>
          </a:p>
          <a:p>
            <a:r>
              <a:rPr lang="en-US" sz="2000" i="1" dirty="0"/>
              <a:t>Architect of Wellcome’s Reimagine Research community engagement programme</a:t>
            </a:r>
          </a:p>
          <a:p>
            <a:endParaRPr lang="en-US" sz="2000" dirty="0">
              <a:cs typeface="Calibri"/>
            </a:endParaRPr>
          </a:p>
          <a:p>
            <a:endParaRPr lang="en-US" sz="2400" dirty="0"/>
          </a:p>
          <a:p>
            <a:r>
              <a:rPr lang="en-US" sz="2000" b="1" dirty="0"/>
              <a:t>Dr Karen Stroobants </a:t>
            </a:r>
            <a:endParaRPr lang="en-US" sz="2000" b="1" dirty="0">
              <a:cs typeface="Calibri"/>
            </a:endParaRPr>
          </a:p>
          <a:p>
            <a:r>
              <a:rPr lang="en-US" sz="2000" dirty="0"/>
              <a:t>Director, CultureBase</a:t>
            </a:r>
          </a:p>
          <a:p>
            <a:endParaRPr lang="en-US" sz="1200" dirty="0"/>
          </a:p>
          <a:p>
            <a:r>
              <a:rPr lang="en-US" sz="2000" i="1" dirty="0"/>
              <a:t>Vice-Chair, Coalition for Advancing Research Assessment (</a:t>
            </a:r>
            <a:r>
              <a:rPr lang="en-US" sz="2000" i="1" dirty="0" err="1"/>
              <a:t>CoARA</a:t>
            </a:r>
            <a:r>
              <a:rPr lang="en-US" sz="2000" i="1" dirty="0"/>
              <a:t>)</a:t>
            </a:r>
            <a:endParaRPr lang="en-US" sz="2000" i="1" dirty="0">
              <a:cs typeface="Calibri"/>
            </a:endParaRPr>
          </a:p>
          <a:p>
            <a:endParaRPr lang="en-US" sz="2400" dirty="0"/>
          </a:p>
          <a:p>
            <a:pPr algn="r">
              <a:spcBef>
                <a:spcPts val="600"/>
              </a:spcBef>
              <a:spcAft>
                <a:spcPts val="600"/>
              </a:spcAft>
            </a:pPr>
            <a:r>
              <a:rPr lang="en-US" sz="2400" dirty="0">
                <a:ea typeface="+mn-lt"/>
                <a:cs typeface="+mn-lt"/>
              </a:rPr>
              <a:t>      </a:t>
            </a:r>
          </a:p>
        </p:txBody>
      </p:sp>
      <p:pic>
        <p:nvPicPr>
          <p:cNvPr id="4" name="Picture 3">
            <a:extLst>
              <a:ext uri="{FF2B5EF4-FFF2-40B4-BE49-F238E27FC236}">
                <a16:creationId xmlns:a16="http://schemas.microsoft.com/office/drawing/2014/main" id="{556F4BE4-548D-B097-EBE5-D95EADC718F8}"/>
              </a:ext>
            </a:extLst>
          </p:cNvPr>
          <p:cNvPicPr>
            <a:picLocks noChangeAspect="1"/>
          </p:cNvPicPr>
          <p:nvPr/>
        </p:nvPicPr>
        <p:blipFill>
          <a:blip r:embed="rId4"/>
          <a:stretch>
            <a:fillRect/>
          </a:stretch>
        </p:blipFill>
        <p:spPr>
          <a:xfrm>
            <a:off x="495395" y="2476359"/>
            <a:ext cx="1473267" cy="1382324"/>
          </a:xfrm>
          <a:prstGeom prst="rect">
            <a:avLst/>
          </a:prstGeom>
        </p:spPr>
      </p:pic>
      <p:pic>
        <p:nvPicPr>
          <p:cNvPr id="6" name="Picture 5">
            <a:extLst>
              <a:ext uri="{FF2B5EF4-FFF2-40B4-BE49-F238E27FC236}">
                <a16:creationId xmlns:a16="http://schemas.microsoft.com/office/drawing/2014/main" id="{A0655308-6CB0-AF23-AC62-A43A9EBA0490}"/>
              </a:ext>
            </a:extLst>
          </p:cNvPr>
          <p:cNvPicPr>
            <a:picLocks noChangeAspect="1"/>
          </p:cNvPicPr>
          <p:nvPr/>
        </p:nvPicPr>
        <p:blipFill>
          <a:blip r:embed="rId5"/>
          <a:stretch>
            <a:fillRect/>
          </a:stretch>
        </p:blipFill>
        <p:spPr>
          <a:xfrm>
            <a:off x="498294" y="4263654"/>
            <a:ext cx="1470368" cy="138232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Café Culture kits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Developed a ‘Townhall-in-a-box’ to broaden engagement</a:t>
            </a:r>
            <a:endParaRPr lang="en-GB" sz="2600" dirty="0"/>
          </a:p>
        </p:txBody>
      </p:sp>
      <p:sp>
        <p:nvSpPr>
          <p:cNvPr id="3" name="Content Placeholder 3">
            <a:extLst>
              <a:ext uri="{FF2B5EF4-FFF2-40B4-BE49-F238E27FC236}">
                <a16:creationId xmlns:a16="http://schemas.microsoft.com/office/drawing/2014/main" id="{BF101EF8-83E3-B1D1-F4F8-63CF3E94433A}"/>
              </a:ext>
            </a:extLst>
          </p:cNvPr>
          <p:cNvSpPr txBox="1">
            <a:spLocks/>
          </p:cNvSpPr>
          <p:nvPr/>
        </p:nvSpPr>
        <p:spPr>
          <a:xfrm>
            <a:off x="840544" y="3222523"/>
            <a:ext cx="6502145" cy="3151033"/>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22" indent="-285722">
              <a:buFont typeface="Arial" panose="020B0604020202020204" pitchFamily="34" charset="0"/>
              <a:buChar char="•"/>
            </a:pPr>
            <a:r>
              <a:rPr lang="en-GB" sz="2000" b="1" dirty="0"/>
              <a:t>500 physical kits mailed out</a:t>
            </a:r>
          </a:p>
          <a:p>
            <a:pPr marL="285722" indent="-285722">
              <a:buFont typeface="Arial" panose="020B0604020202020204" pitchFamily="34" charset="0"/>
              <a:buChar char="•"/>
            </a:pPr>
            <a:r>
              <a:rPr lang="en-GB" sz="2000" b="1" dirty="0"/>
              <a:t>Virtual kit downloaded hundreds of times</a:t>
            </a:r>
          </a:p>
          <a:p>
            <a:pPr marL="285722" indent="-285722">
              <a:buFont typeface="Arial" panose="020B0604020202020204" pitchFamily="34" charset="0"/>
              <a:buChar char="•"/>
            </a:pPr>
            <a:r>
              <a:rPr lang="en-GB" sz="2000" b="1" dirty="0"/>
              <a:t>Used in 23 countries</a:t>
            </a:r>
          </a:p>
          <a:p>
            <a:pPr marL="285722" indent="-285722">
              <a:buFont typeface="Arial" panose="020B0604020202020204" pitchFamily="34" charset="0"/>
              <a:buChar char="•"/>
            </a:pPr>
            <a:endParaRPr lang="en-GB" sz="2000" b="1" dirty="0"/>
          </a:p>
        </p:txBody>
      </p:sp>
      <p:pic>
        <p:nvPicPr>
          <p:cNvPr id="2" name="Picture 1">
            <a:extLst>
              <a:ext uri="{FF2B5EF4-FFF2-40B4-BE49-F238E27FC236}">
                <a16:creationId xmlns:a16="http://schemas.microsoft.com/office/drawing/2014/main" id="{B551ED33-7B49-F199-906E-986F313DED4B}"/>
              </a:ext>
            </a:extLst>
          </p:cNvPr>
          <p:cNvPicPr>
            <a:picLocks noChangeAspect="1"/>
          </p:cNvPicPr>
          <p:nvPr/>
        </p:nvPicPr>
        <p:blipFill rotWithShape="1">
          <a:blip r:embed="rId3"/>
          <a:srcRect t="11501" r="48231" b="11793"/>
          <a:stretch/>
        </p:blipFill>
        <p:spPr>
          <a:xfrm>
            <a:off x="4091617" y="4195672"/>
            <a:ext cx="3251072" cy="2446101"/>
          </a:xfrm>
          <a:prstGeom prst="rect">
            <a:avLst/>
          </a:prstGeom>
        </p:spPr>
      </p:pic>
      <p:sp>
        <p:nvSpPr>
          <p:cNvPr id="4" name="Rectangle 3">
            <a:extLst>
              <a:ext uri="{FF2B5EF4-FFF2-40B4-BE49-F238E27FC236}">
                <a16:creationId xmlns:a16="http://schemas.microsoft.com/office/drawing/2014/main" id="{C67EB191-53CB-DAEF-023A-284819FC673E}"/>
              </a:ext>
            </a:extLst>
          </p:cNvPr>
          <p:cNvSpPr/>
          <p:nvPr/>
        </p:nvSpPr>
        <p:spPr>
          <a:xfrm>
            <a:off x="7062245" y="5980731"/>
            <a:ext cx="337430" cy="751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5" name="Picture 4">
            <a:extLst>
              <a:ext uri="{FF2B5EF4-FFF2-40B4-BE49-F238E27FC236}">
                <a16:creationId xmlns:a16="http://schemas.microsoft.com/office/drawing/2014/main" id="{AEF20638-5CD8-87EB-94FF-F846C8AC2E3D}"/>
              </a:ext>
            </a:extLst>
          </p:cNvPr>
          <p:cNvPicPr>
            <a:picLocks noChangeAspect="1"/>
          </p:cNvPicPr>
          <p:nvPr/>
        </p:nvPicPr>
        <p:blipFill>
          <a:blip r:embed="rId4"/>
          <a:stretch>
            <a:fillRect/>
          </a:stretch>
        </p:blipFill>
        <p:spPr>
          <a:xfrm rot="20080878">
            <a:off x="8067087" y="3954850"/>
            <a:ext cx="624669" cy="908790"/>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80A5C04-AB69-FA21-CA5B-7CFCD6D2060B}"/>
              </a:ext>
            </a:extLst>
          </p:cNvPr>
          <p:cNvPicPr>
            <a:picLocks noChangeAspect="1"/>
          </p:cNvPicPr>
          <p:nvPr/>
        </p:nvPicPr>
        <p:blipFill>
          <a:blip r:embed="rId5"/>
          <a:stretch>
            <a:fillRect/>
          </a:stretch>
        </p:blipFill>
        <p:spPr>
          <a:xfrm rot="19161091">
            <a:off x="8378714" y="3657207"/>
            <a:ext cx="624669" cy="908790"/>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48E06AC7-9AE3-74D4-6365-9345876208D4}"/>
              </a:ext>
            </a:extLst>
          </p:cNvPr>
          <p:cNvPicPr>
            <a:picLocks noChangeAspect="1"/>
          </p:cNvPicPr>
          <p:nvPr/>
        </p:nvPicPr>
        <p:blipFill>
          <a:blip r:embed="rId6"/>
          <a:stretch>
            <a:fillRect/>
          </a:stretch>
        </p:blipFill>
        <p:spPr>
          <a:xfrm rot="21266019">
            <a:off x="8701120" y="3602255"/>
            <a:ext cx="654033" cy="908790"/>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9767E82A-80E0-13F8-77E0-A3AEA587654B}"/>
              </a:ext>
            </a:extLst>
          </p:cNvPr>
          <p:cNvPicPr>
            <a:picLocks noChangeAspect="1"/>
          </p:cNvPicPr>
          <p:nvPr/>
        </p:nvPicPr>
        <p:blipFill>
          <a:blip r:embed="rId7"/>
          <a:stretch>
            <a:fillRect/>
          </a:stretch>
        </p:blipFill>
        <p:spPr>
          <a:xfrm rot="19328736">
            <a:off x="9233302" y="3388412"/>
            <a:ext cx="624669" cy="908790"/>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1FA4CC1F-2216-5CFD-FF91-1E877466BFB5}"/>
              </a:ext>
            </a:extLst>
          </p:cNvPr>
          <p:cNvPicPr>
            <a:picLocks noChangeAspect="1"/>
          </p:cNvPicPr>
          <p:nvPr/>
        </p:nvPicPr>
        <p:blipFill>
          <a:blip r:embed="rId8"/>
          <a:stretch>
            <a:fillRect/>
          </a:stretch>
        </p:blipFill>
        <p:spPr>
          <a:xfrm rot="20080878">
            <a:off x="9497972" y="3217507"/>
            <a:ext cx="624669" cy="908790"/>
          </a:xfrm>
          <a:prstGeom prst="rect">
            <a:avLst/>
          </a:prstGeom>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BDCEB536-830E-83CA-EC96-8701EBAD97EE}"/>
              </a:ext>
            </a:extLst>
          </p:cNvPr>
          <p:cNvPicPr>
            <a:picLocks noChangeAspect="1"/>
          </p:cNvPicPr>
          <p:nvPr/>
        </p:nvPicPr>
        <p:blipFill>
          <a:blip r:embed="rId9"/>
          <a:stretch>
            <a:fillRect/>
          </a:stretch>
        </p:blipFill>
        <p:spPr>
          <a:xfrm rot="21270285">
            <a:off x="9815344" y="3158002"/>
            <a:ext cx="624669" cy="908790"/>
          </a:xfrm>
          <a:prstGeom prst="rect">
            <a:avLst/>
          </a:prstGeom>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ED96A857-B434-4CE4-4437-0EBE9CE78EDF}"/>
              </a:ext>
            </a:extLst>
          </p:cNvPr>
          <p:cNvPicPr>
            <a:picLocks noChangeAspect="1"/>
          </p:cNvPicPr>
          <p:nvPr/>
        </p:nvPicPr>
        <p:blipFill rotWithShape="1">
          <a:blip r:embed="rId10"/>
          <a:srcRect l="36581" t="65544" r="37485" b="15901"/>
          <a:stretch/>
        </p:blipFill>
        <p:spPr>
          <a:xfrm>
            <a:off x="1186521" y="4785735"/>
            <a:ext cx="941680" cy="971180"/>
          </a:xfrm>
          <a:prstGeom prst="rect">
            <a:avLst/>
          </a:prstGeom>
        </p:spPr>
      </p:pic>
      <p:pic>
        <p:nvPicPr>
          <p:cNvPr id="15" name="Picture 14">
            <a:extLst>
              <a:ext uri="{FF2B5EF4-FFF2-40B4-BE49-F238E27FC236}">
                <a16:creationId xmlns:a16="http://schemas.microsoft.com/office/drawing/2014/main" id="{7C21C83B-0D8F-E41E-5A10-B50A31C71F91}"/>
              </a:ext>
            </a:extLst>
          </p:cNvPr>
          <p:cNvPicPr>
            <a:picLocks noChangeAspect="1"/>
          </p:cNvPicPr>
          <p:nvPr/>
        </p:nvPicPr>
        <p:blipFill rotWithShape="1">
          <a:blip r:embed="rId10"/>
          <a:srcRect l="68538" t="14197" r="-280" b="62792"/>
          <a:stretch/>
        </p:blipFill>
        <p:spPr>
          <a:xfrm>
            <a:off x="2218933" y="4737704"/>
            <a:ext cx="1106894" cy="1156692"/>
          </a:xfrm>
          <a:prstGeom prst="rect">
            <a:avLst/>
          </a:prstGeom>
        </p:spPr>
      </p:pic>
      <p:pic>
        <p:nvPicPr>
          <p:cNvPr id="16" name="Picture 15">
            <a:extLst>
              <a:ext uri="{FF2B5EF4-FFF2-40B4-BE49-F238E27FC236}">
                <a16:creationId xmlns:a16="http://schemas.microsoft.com/office/drawing/2014/main" id="{D143B894-6322-56BA-4EAF-8643589E5AE0}"/>
              </a:ext>
            </a:extLst>
          </p:cNvPr>
          <p:cNvPicPr>
            <a:picLocks noChangeAspect="1"/>
          </p:cNvPicPr>
          <p:nvPr/>
        </p:nvPicPr>
        <p:blipFill rotWithShape="1">
          <a:blip r:embed="rId10"/>
          <a:srcRect l="5110" t="16775" r="68318" b="65724"/>
          <a:stretch/>
        </p:blipFill>
        <p:spPr>
          <a:xfrm>
            <a:off x="1547254" y="5699426"/>
            <a:ext cx="926601" cy="879771"/>
          </a:xfrm>
          <a:prstGeom prst="rect">
            <a:avLst/>
          </a:prstGeom>
        </p:spPr>
      </p:pic>
      <p:pic>
        <p:nvPicPr>
          <p:cNvPr id="17" name="Picture 16">
            <a:extLst>
              <a:ext uri="{FF2B5EF4-FFF2-40B4-BE49-F238E27FC236}">
                <a16:creationId xmlns:a16="http://schemas.microsoft.com/office/drawing/2014/main" id="{D8DEF024-BD0C-665D-6FE1-D88F2C7E5641}"/>
              </a:ext>
            </a:extLst>
          </p:cNvPr>
          <p:cNvPicPr>
            <a:picLocks noChangeAspect="1"/>
          </p:cNvPicPr>
          <p:nvPr/>
        </p:nvPicPr>
        <p:blipFill rotWithShape="1">
          <a:blip r:embed="rId10"/>
          <a:srcRect l="69324" t="65544" r="6443" b="15901"/>
          <a:stretch/>
        </p:blipFill>
        <p:spPr>
          <a:xfrm>
            <a:off x="2576371" y="5741676"/>
            <a:ext cx="879911" cy="971180"/>
          </a:xfrm>
          <a:prstGeom prst="rect">
            <a:avLst/>
          </a:prstGeom>
        </p:spPr>
      </p:pic>
      <p:pic>
        <p:nvPicPr>
          <p:cNvPr id="18" name="Picture 17">
            <a:extLst>
              <a:ext uri="{FF2B5EF4-FFF2-40B4-BE49-F238E27FC236}">
                <a16:creationId xmlns:a16="http://schemas.microsoft.com/office/drawing/2014/main" id="{0C5BF51B-170E-2B2A-0928-E1F8DA943136}"/>
              </a:ext>
            </a:extLst>
          </p:cNvPr>
          <p:cNvPicPr>
            <a:picLocks noChangeAspect="1"/>
          </p:cNvPicPr>
          <p:nvPr/>
        </p:nvPicPr>
        <p:blipFill rotWithShape="1">
          <a:blip r:embed="rId10"/>
          <a:srcRect l="36893" t="16775" r="35678" b="65724"/>
          <a:stretch/>
        </p:blipFill>
        <p:spPr>
          <a:xfrm>
            <a:off x="3222785" y="4953563"/>
            <a:ext cx="956470" cy="879771"/>
          </a:xfrm>
          <a:prstGeom prst="rect">
            <a:avLst/>
          </a:prstGeom>
        </p:spPr>
      </p:pic>
      <p:pic>
        <p:nvPicPr>
          <p:cNvPr id="13" name="Picture 12">
            <a:extLst>
              <a:ext uri="{FF2B5EF4-FFF2-40B4-BE49-F238E27FC236}">
                <a16:creationId xmlns:a16="http://schemas.microsoft.com/office/drawing/2014/main" id="{F68DED2F-8FA5-B920-D2A3-6CCF3A25C0F0}"/>
              </a:ext>
            </a:extLst>
          </p:cNvPr>
          <p:cNvPicPr>
            <a:picLocks noChangeAspect="1"/>
          </p:cNvPicPr>
          <p:nvPr/>
        </p:nvPicPr>
        <p:blipFill rotWithShape="1">
          <a:blip r:embed="rId10"/>
          <a:srcRect l="1" t="65544" r="68975" b="15901"/>
          <a:stretch/>
        </p:blipFill>
        <p:spPr>
          <a:xfrm>
            <a:off x="259895" y="5578654"/>
            <a:ext cx="1126481" cy="971180"/>
          </a:xfrm>
          <a:prstGeom prst="rect">
            <a:avLst/>
          </a:prstGeom>
        </p:spPr>
      </p:pic>
      <p:pic>
        <p:nvPicPr>
          <p:cNvPr id="19" name="Picture 18">
            <a:extLst>
              <a:ext uri="{FF2B5EF4-FFF2-40B4-BE49-F238E27FC236}">
                <a16:creationId xmlns:a16="http://schemas.microsoft.com/office/drawing/2014/main" id="{CE2F47AA-71F6-5749-571E-BCDA4DB91F21}"/>
              </a:ext>
            </a:extLst>
          </p:cNvPr>
          <p:cNvPicPr/>
          <p:nvPr/>
        </p:nvPicPr>
        <p:blipFill>
          <a:blip r:embed="rId11" cstate="print">
            <a:extLst>
              <a:ext uri="{28A0092B-C50C-407E-A947-70E740481C1C}">
                <a14:useLocalDpi xmlns:a14="http://schemas.microsoft.com/office/drawing/2010/main" val="0"/>
              </a:ext>
            </a:extLst>
          </a:blip>
          <a:stretch>
            <a:fillRect/>
          </a:stretch>
        </p:blipFill>
        <p:spPr>
          <a:xfrm rot="20726367">
            <a:off x="9443565" y="4824035"/>
            <a:ext cx="1255049" cy="1726661"/>
          </a:xfrm>
          <a:prstGeom prst="rect">
            <a:avLst/>
          </a:prstGeom>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id="{8AB5AF23-C80C-498F-E401-332E6A6FB3DB}"/>
              </a:ext>
            </a:extLst>
          </p:cNvPr>
          <p:cNvPicPr>
            <a:picLocks noChangeAspect="1"/>
          </p:cNvPicPr>
          <p:nvPr/>
        </p:nvPicPr>
        <p:blipFill>
          <a:blip r:embed="rId12"/>
          <a:stretch>
            <a:fillRect/>
          </a:stretch>
        </p:blipFill>
        <p:spPr>
          <a:xfrm rot="1194535">
            <a:off x="10383150" y="4866603"/>
            <a:ext cx="1270097" cy="1723362"/>
          </a:xfrm>
          <a:prstGeom prst="rect">
            <a:avLst/>
          </a:prstGeom>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3AE4CD0A-5A1B-3515-DD6E-AA8BEBCDCC75}"/>
              </a:ext>
            </a:extLst>
          </p:cNvPr>
          <p:cNvPicPr>
            <a:picLocks noChangeAspect="1"/>
          </p:cNvPicPr>
          <p:nvPr/>
        </p:nvPicPr>
        <p:blipFill rotWithShape="1">
          <a:blip r:embed="rId13"/>
          <a:srcRect l="4846" t="15974" r="69466" b="65035"/>
          <a:stretch/>
        </p:blipFill>
        <p:spPr>
          <a:xfrm>
            <a:off x="7488432" y="5197036"/>
            <a:ext cx="959211" cy="1022215"/>
          </a:xfrm>
          <a:prstGeom prst="rect">
            <a:avLst/>
          </a:prstGeom>
        </p:spPr>
      </p:pic>
      <p:pic>
        <p:nvPicPr>
          <p:cNvPr id="22" name="Picture 21">
            <a:extLst>
              <a:ext uri="{FF2B5EF4-FFF2-40B4-BE49-F238E27FC236}">
                <a16:creationId xmlns:a16="http://schemas.microsoft.com/office/drawing/2014/main" id="{21980430-8C44-572B-F544-C58BBD154200}"/>
              </a:ext>
            </a:extLst>
          </p:cNvPr>
          <p:cNvPicPr>
            <a:picLocks noChangeAspect="1"/>
          </p:cNvPicPr>
          <p:nvPr/>
        </p:nvPicPr>
        <p:blipFill rotWithShape="1">
          <a:blip r:embed="rId13"/>
          <a:srcRect l="36365" t="65159" r="36528" b="17274"/>
          <a:stretch/>
        </p:blipFill>
        <p:spPr>
          <a:xfrm>
            <a:off x="8414104" y="5796163"/>
            <a:ext cx="1012184" cy="945574"/>
          </a:xfrm>
          <a:prstGeom prst="rect">
            <a:avLst/>
          </a:prstGeom>
        </p:spPr>
      </p:pic>
      <p:pic>
        <p:nvPicPr>
          <p:cNvPr id="23" name="Picture 22">
            <a:extLst>
              <a:ext uri="{FF2B5EF4-FFF2-40B4-BE49-F238E27FC236}">
                <a16:creationId xmlns:a16="http://schemas.microsoft.com/office/drawing/2014/main" id="{F74F4A52-C1C6-B395-BBAC-A0C461CCDF20}"/>
              </a:ext>
            </a:extLst>
          </p:cNvPr>
          <p:cNvPicPr>
            <a:picLocks noChangeAspect="1"/>
          </p:cNvPicPr>
          <p:nvPr/>
        </p:nvPicPr>
        <p:blipFill rotWithShape="1">
          <a:blip r:embed="rId13"/>
          <a:srcRect l="68292" t="16914" r="4066" b="65023"/>
          <a:stretch/>
        </p:blipFill>
        <p:spPr>
          <a:xfrm>
            <a:off x="10803039" y="3496279"/>
            <a:ext cx="1032160" cy="972274"/>
          </a:xfrm>
          <a:prstGeom prst="rect">
            <a:avLst/>
          </a:prstGeom>
        </p:spPr>
      </p:pic>
    </p:spTree>
    <p:extLst>
      <p:ext uri="{BB962C8B-B14F-4D97-AF65-F5344CB8AC3E}">
        <p14:creationId xmlns:p14="http://schemas.microsoft.com/office/powerpoint/2010/main" val="3470607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Ideas Hub</a:t>
            </a:r>
          </a:p>
        </p:txBody>
      </p:sp>
      <p:pic>
        <p:nvPicPr>
          <p:cNvPr id="24" name="Picture 23">
            <a:extLst>
              <a:ext uri="{FF2B5EF4-FFF2-40B4-BE49-F238E27FC236}">
                <a16:creationId xmlns:a16="http://schemas.microsoft.com/office/drawing/2014/main" id="{8CB78274-FB2D-4A01-E630-76D2E1A9A699}"/>
              </a:ext>
            </a:extLst>
          </p:cNvPr>
          <p:cNvPicPr>
            <a:picLocks noChangeAspect="1"/>
          </p:cNvPicPr>
          <p:nvPr/>
        </p:nvPicPr>
        <p:blipFill>
          <a:blip r:embed="rId3"/>
          <a:stretch>
            <a:fillRect/>
          </a:stretch>
        </p:blipFill>
        <p:spPr>
          <a:xfrm>
            <a:off x="3848491" y="19370"/>
            <a:ext cx="8343509" cy="6838630"/>
          </a:xfrm>
          <a:prstGeom prst="rect">
            <a:avLst/>
          </a:prstGeom>
        </p:spPr>
      </p:pic>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446970" y="2914301"/>
            <a:ext cx="3889055" cy="3103041"/>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t>Online space to </a:t>
            </a:r>
            <a:r>
              <a:rPr lang="en-US" sz="2600" b="1" dirty="0"/>
              <a:t>share ideas</a:t>
            </a:r>
            <a:r>
              <a:rPr lang="en-US" sz="2600" dirty="0"/>
              <a:t> from Café Culture discussions</a:t>
            </a:r>
          </a:p>
          <a:p>
            <a:endParaRPr lang="en-US" sz="1300" dirty="0"/>
          </a:p>
          <a:p>
            <a:r>
              <a:rPr lang="en-US" sz="2600" dirty="0"/>
              <a:t>Build </a:t>
            </a:r>
            <a:r>
              <a:rPr lang="en-US" sz="2600" b="1" dirty="0"/>
              <a:t>sense of community </a:t>
            </a:r>
            <a:r>
              <a:rPr lang="en-US" sz="2600" dirty="0"/>
              <a:t>by showing what others had discussed</a:t>
            </a:r>
          </a:p>
          <a:p>
            <a:endParaRPr lang="en-US" sz="1300" dirty="0"/>
          </a:p>
          <a:p>
            <a:r>
              <a:rPr lang="en-US" sz="2600" dirty="0"/>
              <a:t>Included ability to </a:t>
            </a:r>
            <a:r>
              <a:rPr lang="en-US" sz="2600" b="1" dirty="0"/>
              <a:t>interact</a:t>
            </a:r>
            <a:r>
              <a:rPr lang="en-US" sz="2600" dirty="0"/>
              <a:t>, with moderation in place</a:t>
            </a:r>
            <a:endParaRPr lang="en-GB" sz="2600" dirty="0"/>
          </a:p>
        </p:txBody>
      </p:sp>
    </p:spTree>
    <p:extLst>
      <p:ext uri="{BB962C8B-B14F-4D97-AF65-F5344CB8AC3E}">
        <p14:creationId xmlns:p14="http://schemas.microsoft.com/office/powerpoint/2010/main" val="347652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3A99-BC9D-4DC2-BE1B-9E2C93EDD294}"/>
              </a:ext>
            </a:extLst>
          </p:cNvPr>
          <p:cNvSpPr>
            <a:spLocks noGrp="1"/>
          </p:cNvSpPr>
          <p:nvPr>
            <p:ph type="title"/>
          </p:nvPr>
        </p:nvSpPr>
        <p:spPr>
          <a:xfrm>
            <a:off x="1078992" y="1938528"/>
            <a:ext cx="7241058" cy="2990088"/>
          </a:xfrm>
        </p:spPr>
        <p:txBody>
          <a:bodyPr rtlCol="0">
            <a:noAutofit/>
          </a:bodyPr>
          <a:lstStyle/>
          <a:p>
            <a:r>
              <a:rPr lang="en-GB" sz="6600" dirty="0"/>
              <a:t>Engage</a:t>
            </a:r>
            <a:endParaRPr lang="en-GB" sz="6000" i="1" dirty="0"/>
          </a:p>
        </p:txBody>
      </p:sp>
      <p:sp>
        <p:nvSpPr>
          <p:cNvPr id="3" name="Text Placeholder 2">
            <a:extLst>
              <a:ext uri="{FF2B5EF4-FFF2-40B4-BE49-F238E27FC236}">
                <a16:creationId xmlns:a16="http://schemas.microsoft.com/office/drawing/2014/main" id="{817D061C-023A-4DD9-8847-DD7718553EA4}"/>
              </a:ext>
            </a:extLst>
          </p:cNvPr>
          <p:cNvSpPr>
            <a:spLocks noGrp="1"/>
          </p:cNvSpPr>
          <p:nvPr>
            <p:ph type="body" idx="1"/>
          </p:nvPr>
        </p:nvSpPr>
        <p:spPr/>
        <p:txBody>
          <a:bodyPr rtlCol="0"/>
          <a:lstStyle/>
          <a:p>
            <a:pPr algn="ctr"/>
            <a:r>
              <a:rPr lang="en-US" b="1" dirty="0"/>
              <a:t>Step 2</a:t>
            </a:r>
            <a:endParaRPr lang="en-GB" b="1" dirty="0"/>
          </a:p>
        </p:txBody>
      </p:sp>
    </p:spTree>
    <p:extLst>
      <p:ext uri="{BB962C8B-B14F-4D97-AF65-F5344CB8AC3E}">
        <p14:creationId xmlns:p14="http://schemas.microsoft.com/office/powerpoint/2010/main" val="4272912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From Day 1: open and honest</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3436717" y="3447698"/>
            <a:ext cx="6985477" cy="3182830"/>
          </a:xfrm>
        </p:spPr>
        <p:txBody>
          <a:bodyPr vert="horz" lIns="91440" tIns="45720" rIns="91440" bIns="45720" rtlCol="0" anchor="t">
            <a:normAutofit fontScale="92500"/>
          </a:bodyPr>
          <a:lstStyle/>
          <a:p>
            <a:pPr marL="0" indent="0">
              <a:buNone/>
            </a:pPr>
            <a:r>
              <a:rPr lang="en-US" sz="2800" b="1" i="0" dirty="0">
                <a:solidFill>
                  <a:srgbClr val="EA5F2D"/>
                </a:solidFill>
                <a:effectLst/>
                <a:latin typeface="Harding"/>
              </a:rPr>
              <a:t>Why we need to reimagine how we do research</a:t>
            </a:r>
          </a:p>
          <a:p>
            <a:pPr marL="0" indent="0">
              <a:buNone/>
            </a:pPr>
            <a:r>
              <a:rPr lang="en-US" sz="2000" b="0" i="0" dirty="0">
                <a:solidFill>
                  <a:srgbClr val="222222"/>
                </a:solidFill>
                <a:effectLst/>
                <a:latin typeface="Harding"/>
              </a:rPr>
              <a:t>“The relentless drive for research excellence has created a culture in modern science that cares exclusively about what is achieved and not about how it is achieved.”</a:t>
            </a:r>
          </a:p>
          <a:p>
            <a:pPr marL="0" indent="0">
              <a:buNone/>
            </a:pPr>
            <a:endParaRPr lang="en-US" sz="400" dirty="0">
              <a:solidFill>
                <a:srgbClr val="222222"/>
              </a:solidFill>
              <a:latin typeface="Harding"/>
            </a:endParaRPr>
          </a:p>
          <a:p>
            <a:pPr marL="0" indent="0">
              <a:buNone/>
            </a:pPr>
            <a:r>
              <a:rPr lang="en-US" sz="2000" b="0" i="0" dirty="0">
                <a:solidFill>
                  <a:srgbClr val="000000"/>
                </a:solidFill>
                <a:effectLst/>
                <a:latin typeface="Inter"/>
              </a:rPr>
              <a:t>We know that Wellcome has helped to create this focus on excellence […] But I believe that we now also have an important role to play in changing and improving the prevailing research culture.”</a:t>
            </a:r>
            <a:endParaRPr lang="en-US" sz="2000" b="1" dirty="0"/>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7"/>
            <a:ext cx="11096098" cy="562372"/>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dirty="0"/>
              <a:t>Immediately acknowledged Wellcome’s role and need for change</a:t>
            </a:r>
          </a:p>
        </p:txBody>
      </p:sp>
      <p:pic>
        <p:nvPicPr>
          <p:cNvPr id="2050" name="Picture 2" descr="Jeremy Farrar | Wellcome">
            <a:extLst>
              <a:ext uri="{FF2B5EF4-FFF2-40B4-BE49-F238E27FC236}">
                <a16:creationId xmlns:a16="http://schemas.microsoft.com/office/drawing/2014/main" id="{6ED00C4E-60F1-58C1-5C28-5A88DDC224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3881" y="3569632"/>
            <a:ext cx="1668534" cy="1668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3931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Build partnerships</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1215365" y="3296945"/>
            <a:ext cx="4744458" cy="3182830"/>
          </a:xfrm>
        </p:spPr>
        <p:txBody>
          <a:bodyPr vert="horz" lIns="91440" tIns="45720" rIns="91440" bIns="45720" rtlCol="0" anchor="t">
            <a:normAutofit/>
          </a:bodyPr>
          <a:lstStyle/>
          <a:p>
            <a:pPr marL="0" indent="0">
              <a:buNone/>
            </a:pPr>
            <a:endParaRPr lang="en-US" sz="400" dirty="0">
              <a:solidFill>
                <a:srgbClr val="222222"/>
              </a:solidFill>
              <a:latin typeface="Harding"/>
            </a:endParaRPr>
          </a:p>
          <a:p>
            <a:r>
              <a:rPr lang="en-US" sz="2000" i="0" dirty="0">
                <a:solidFill>
                  <a:srgbClr val="000000"/>
                </a:solidFill>
                <a:effectLst/>
                <a:latin typeface="Inter"/>
              </a:rPr>
              <a:t>Formed a stakeholder group</a:t>
            </a:r>
          </a:p>
          <a:p>
            <a:r>
              <a:rPr lang="en-US" sz="2000" dirty="0">
                <a:solidFill>
                  <a:srgbClr val="000000"/>
                </a:solidFill>
                <a:latin typeface="Inter"/>
              </a:rPr>
              <a:t>‘</a:t>
            </a:r>
            <a:r>
              <a:rPr lang="en-US" sz="2000" i="0" dirty="0">
                <a:solidFill>
                  <a:srgbClr val="000000"/>
                </a:solidFill>
                <a:effectLst/>
                <a:latin typeface="Inter"/>
              </a:rPr>
              <a:t>No surprises’ approach with survey data</a:t>
            </a:r>
          </a:p>
          <a:p>
            <a:r>
              <a:rPr lang="en-US" sz="2000" dirty="0">
                <a:solidFill>
                  <a:srgbClr val="000000"/>
                </a:solidFill>
                <a:latin typeface="Inter"/>
              </a:rPr>
              <a:t>Joined Townhalls to hear first-hand</a:t>
            </a:r>
          </a:p>
          <a:p>
            <a:r>
              <a:rPr lang="en-US" sz="2000" dirty="0">
                <a:solidFill>
                  <a:srgbClr val="000000"/>
                </a:solidFill>
                <a:latin typeface="Inter"/>
              </a:rPr>
              <a:t>Built trust and cooperation</a:t>
            </a:r>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1215365" y="2866628"/>
            <a:ext cx="4164356" cy="562372"/>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solidFill>
                  <a:srgbClr val="EA5F2D"/>
                </a:solidFill>
              </a:rPr>
              <a:t>With funders</a:t>
            </a:r>
          </a:p>
        </p:txBody>
      </p:sp>
      <p:sp>
        <p:nvSpPr>
          <p:cNvPr id="2" name="Content Placeholder 3">
            <a:extLst>
              <a:ext uri="{FF2B5EF4-FFF2-40B4-BE49-F238E27FC236}">
                <a16:creationId xmlns:a16="http://schemas.microsoft.com/office/drawing/2014/main" id="{11AF9846-611C-B478-DD62-7EBCF64F591A}"/>
              </a:ext>
            </a:extLst>
          </p:cNvPr>
          <p:cNvSpPr txBox="1">
            <a:spLocks/>
          </p:cNvSpPr>
          <p:nvPr/>
        </p:nvSpPr>
        <p:spPr>
          <a:xfrm>
            <a:off x="6302477" y="2866628"/>
            <a:ext cx="4164356" cy="562372"/>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solidFill>
                  <a:srgbClr val="EA5F2D"/>
                </a:solidFill>
              </a:rPr>
              <a:t>With research institutions</a:t>
            </a:r>
          </a:p>
        </p:txBody>
      </p:sp>
      <p:sp>
        <p:nvSpPr>
          <p:cNvPr id="3" name="Content Placeholder 3">
            <a:extLst>
              <a:ext uri="{FF2B5EF4-FFF2-40B4-BE49-F238E27FC236}">
                <a16:creationId xmlns:a16="http://schemas.microsoft.com/office/drawing/2014/main" id="{50BE4955-5BF0-505D-4925-C56D91EC24AD}"/>
              </a:ext>
            </a:extLst>
          </p:cNvPr>
          <p:cNvSpPr txBox="1">
            <a:spLocks/>
          </p:cNvSpPr>
          <p:nvPr/>
        </p:nvSpPr>
        <p:spPr>
          <a:xfrm>
            <a:off x="6302478" y="3296945"/>
            <a:ext cx="4744458" cy="3182830"/>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400" dirty="0">
              <a:solidFill>
                <a:srgbClr val="222222"/>
              </a:solidFill>
              <a:latin typeface="Harding"/>
            </a:endParaRPr>
          </a:p>
          <a:p>
            <a:r>
              <a:rPr lang="en-US" sz="2000" dirty="0">
                <a:solidFill>
                  <a:srgbClr val="000000"/>
                </a:solidFill>
                <a:latin typeface="Inter"/>
              </a:rPr>
              <a:t>Ran Townhalls in partnership</a:t>
            </a:r>
          </a:p>
          <a:p>
            <a:r>
              <a:rPr lang="en-US" sz="2000" dirty="0">
                <a:solidFill>
                  <a:srgbClr val="000000"/>
                </a:solidFill>
                <a:latin typeface="Inter"/>
              </a:rPr>
              <a:t>Ensured they were partners, not targets</a:t>
            </a:r>
          </a:p>
          <a:p>
            <a:r>
              <a:rPr lang="en-US" sz="2000" dirty="0">
                <a:solidFill>
                  <a:srgbClr val="000000"/>
                </a:solidFill>
                <a:latin typeface="Inter"/>
              </a:rPr>
              <a:t>Worked with internal advocates</a:t>
            </a:r>
          </a:p>
          <a:p>
            <a:r>
              <a:rPr lang="en-US" sz="2000" dirty="0">
                <a:solidFill>
                  <a:srgbClr val="000000"/>
                </a:solidFill>
                <a:latin typeface="Inter"/>
              </a:rPr>
              <a:t>Offered practical ideas</a:t>
            </a:r>
          </a:p>
        </p:txBody>
      </p:sp>
    </p:spTree>
    <p:extLst>
      <p:ext uri="{BB962C8B-B14F-4D97-AF65-F5344CB8AC3E}">
        <p14:creationId xmlns:p14="http://schemas.microsoft.com/office/powerpoint/2010/main" val="1847828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Provide a platform</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a:p>
        </p:txBody>
      </p:sp>
      <p:sp>
        <p:nvSpPr>
          <p:cNvPr id="6" name="Content Placeholder 3">
            <a:extLst>
              <a:ext uri="{FF2B5EF4-FFF2-40B4-BE49-F238E27FC236}">
                <a16:creationId xmlns:a16="http://schemas.microsoft.com/office/drawing/2014/main" id="{433A23C5-0430-C266-30DF-03F5D4AA7FFE}"/>
              </a:ext>
            </a:extLst>
          </p:cNvPr>
          <p:cNvSpPr txBox="1">
            <a:spLocks/>
          </p:cNvSpPr>
          <p:nvPr/>
        </p:nvSpPr>
        <p:spPr>
          <a:xfrm>
            <a:off x="555128" y="2462017"/>
            <a:ext cx="11096098" cy="562372"/>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dirty="0"/>
              <a:t>Create a space for existing advocates, without editorial control</a:t>
            </a:r>
          </a:p>
        </p:txBody>
      </p:sp>
      <p:pic>
        <p:nvPicPr>
          <p:cNvPr id="10" name="Picture 9">
            <a:extLst>
              <a:ext uri="{FF2B5EF4-FFF2-40B4-BE49-F238E27FC236}">
                <a16:creationId xmlns:a16="http://schemas.microsoft.com/office/drawing/2014/main" id="{56473256-2FD6-B254-CFC1-505FA3C9CF9C}"/>
              </a:ext>
            </a:extLst>
          </p:cNvPr>
          <p:cNvPicPr>
            <a:picLocks noChangeAspect="1"/>
          </p:cNvPicPr>
          <p:nvPr/>
        </p:nvPicPr>
        <p:blipFill>
          <a:blip r:embed="rId3"/>
          <a:stretch>
            <a:fillRect/>
          </a:stretch>
        </p:blipFill>
        <p:spPr>
          <a:xfrm>
            <a:off x="1320498" y="4732815"/>
            <a:ext cx="4823878" cy="1806097"/>
          </a:xfrm>
          <a:prstGeom prst="rect">
            <a:avLst/>
          </a:prstGeom>
        </p:spPr>
      </p:pic>
      <p:pic>
        <p:nvPicPr>
          <p:cNvPr id="12" name="Picture 11">
            <a:extLst>
              <a:ext uri="{FF2B5EF4-FFF2-40B4-BE49-F238E27FC236}">
                <a16:creationId xmlns:a16="http://schemas.microsoft.com/office/drawing/2014/main" id="{848135FB-0BA1-54B2-F77D-A35DA05A300D}"/>
              </a:ext>
            </a:extLst>
          </p:cNvPr>
          <p:cNvPicPr>
            <a:picLocks noChangeAspect="1"/>
          </p:cNvPicPr>
          <p:nvPr/>
        </p:nvPicPr>
        <p:blipFill>
          <a:blip r:embed="rId4"/>
          <a:stretch>
            <a:fillRect/>
          </a:stretch>
        </p:blipFill>
        <p:spPr>
          <a:xfrm>
            <a:off x="1185225" y="3043085"/>
            <a:ext cx="3198415" cy="2043715"/>
          </a:xfrm>
          <a:prstGeom prst="rect">
            <a:avLst/>
          </a:prstGeom>
        </p:spPr>
      </p:pic>
      <p:pic>
        <p:nvPicPr>
          <p:cNvPr id="14" name="Picture 13">
            <a:extLst>
              <a:ext uri="{FF2B5EF4-FFF2-40B4-BE49-F238E27FC236}">
                <a16:creationId xmlns:a16="http://schemas.microsoft.com/office/drawing/2014/main" id="{1B519525-8D67-0EE7-2CB2-EF4F8427F648}"/>
              </a:ext>
            </a:extLst>
          </p:cNvPr>
          <p:cNvPicPr>
            <a:picLocks noChangeAspect="1"/>
          </p:cNvPicPr>
          <p:nvPr/>
        </p:nvPicPr>
        <p:blipFill>
          <a:blip r:embed="rId5"/>
          <a:stretch>
            <a:fillRect/>
          </a:stretch>
        </p:blipFill>
        <p:spPr>
          <a:xfrm>
            <a:off x="6526898" y="5086800"/>
            <a:ext cx="4549534" cy="1066892"/>
          </a:xfrm>
          <a:prstGeom prst="rect">
            <a:avLst/>
          </a:prstGeom>
        </p:spPr>
      </p:pic>
      <p:pic>
        <p:nvPicPr>
          <p:cNvPr id="16" name="Picture 15">
            <a:extLst>
              <a:ext uri="{FF2B5EF4-FFF2-40B4-BE49-F238E27FC236}">
                <a16:creationId xmlns:a16="http://schemas.microsoft.com/office/drawing/2014/main" id="{C7E6CAF6-B9DF-462E-3B2B-A4E2C460D87E}"/>
              </a:ext>
            </a:extLst>
          </p:cNvPr>
          <p:cNvPicPr>
            <a:picLocks noChangeAspect="1"/>
          </p:cNvPicPr>
          <p:nvPr/>
        </p:nvPicPr>
        <p:blipFill>
          <a:blip r:embed="rId6"/>
          <a:stretch>
            <a:fillRect/>
          </a:stretch>
        </p:blipFill>
        <p:spPr>
          <a:xfrm>
            <a:off x="6526898" y="3179374"/>
            <a:ext cx="3118547" cy="1813340"/>
          </a:xfrm>
          <a:prstGeom prst="rect">
            <a:avLst/>
          </a:prstGeom>
        </p:spPr>
      </p:pic>
    </p:spTree>
    <p:extLst>
      <p:ext uri="{BB962C8B-B14F-4D97-AF65-F5344CB8AC3E}">
        <p14:creationId xmlns:p14="http://schemas.microsoft.com/office/powerpoint/2010/main" val="3773091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3A99-BC9D-4DC2-BE1B-9E2C93EDD294}"/>
              </a:ext>
            </a:extLst>
          </p:cNvPr>
          <p:cNvSpPr>
            <a:spLocks noGrp="1"/>
          </p:cNvSpPr>
          <p:nvPr>
            <p:ph type="title"/>
          </p:nvPr>
        </p:nvSpPr>
        <p:spPr>
          <a:xfrm>
            <a:off x="1078992" y="1938528"/>
            <a:ext cx="7241058" cy="2990088"/>
          </a:xfrm>
        </p:spPr>
        <p:txBody>
          <a:bodyPr rtlCol="0">
            <a:noAutofit/>
          </a:bodyPr>
          <a:lstStyle/>
          <a:p>
            <a:r>
              <a:rPr lang="en-GB" sz="6600" dirty="0"/>
              <a:t>Change</a:t>
            </a:r>
            <a:endParaRPr lang="en-GB" sz="6000" i="1" dirty="0"/>
          </a:p>
        </p:txBody>
      </p:sp>
      <p:sp>
        <p:nvSpPr>
          <p:cNvPr id="3" name="Text Placeholder 2">
            <a:extLst>
              <a:ext uri="{FF2B5EF4-FFF2-40B4-BE49-F238E27FC236}">
                <a16:creationId xmlns:a16="http://schemas.microsoft.com/office/drawing/2014/main" id="{817D061C-023A-4DD9-8847-DD7718553EA4}"/>
              </a:ext>
            </a:extLst>
          </p:cNvPr>
          <p:cNvSpPr>
            <a:spLocks noGrp="1"/>
          </p:cNvSpPr>
          <p:nvPr>
            <p:ph type="body" idx="1"/>
          </p:nvPr>
        </p:nvSpPr>
        <p:spPr/>
        <p:txBody>
          <a:bodyPr rtlCol="0"/>
          <a:lstStyle/>
          <a:p>
            <a:pPr algn="ctr"/>
            <a:r>
              <a:rPr lang="en-US" b="1" dirty="0"/>
              <a:t>Step 3</a:t>
            </a:r>
            <a:endParaRPr lang="en-GB" b="1" dirty="0"/>
          </a:p>
        </p:txBody>
      </p:sp>
    </p:spTree>
    <p:extLst>
      <p:ext uri="{BB962C8B-B14F-4D97-AF65-F5344CB8AC3E}">
        <p14:creationId xmlns:p14="http://schemas.microsoft.com/office/powerpoint/2010/main" val="42164274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p:txBody>
          <a:bodyPr rtlCol="0">
            <a:normAutofit/>
          </a:bodyPr>
          <a:lstStyle/>
          <a:p>
            <a:r>
              <a:rPr lang="en-US" dirty="0"/>
              <a:t>Securing a change</a:t>
            </a:r>
            <a:endParaRPr lang="en-GB" dirty="0"/>
          </a:p>
        </p:txBody>
      </p:sp>
      <p:sp>
        <p:nvSpPr>
          <p:cNvPr id="3" name="Text Placeholder 2">
            <a:extLst>
              <a:ext uri="{FF2B5EF4-FFF2-40B4-BE49-F238E27FC236}">
                <a16:creationId xmlns:a16="http://schemas.microsoft.com/office/drawing/2014/main" id="{CE93E06A-806F-4CD1-9674-3E912429875F}"/>
              </a:ext>
            </a:extLst>
          </p:cNvPr>
          <p:cNvSpPr>
            <a:spLocks noGrp="1"/>
          </p:cNvSpPr>
          <p:nvPr>
            <p:ph type="body" idx="1"/>
          </p:nvPr>
        </p:nvSpPr>
        <p:spPr>
          <a:xfrm>
            <a:off x="605569" y="2847630"/>
            <a:ext cx="3291840" cy="823912"/>
          </a:xfrm>
        </p:spPr>
        <p:txBody>
          <a:bodyPr rtlCol="0"/>
          <a:lstStyle/>
          <a:p>
            <a:pPr rtl="0"/>
            <a:r>
              <a:rPr lang="en-GB" dirty="0"/>
              <a:t>Internal progress</a:t>
            </a:r>
            <a:endParaRPr lang="en-GB" sz="2400" b="1" dirty="0"/>
          </a:p>
        </p:txBody>
      </p:sp>
      <p:sp>
        <p:nvSpPr>
          <p:cNvPr id="4" name="Content Placeholder 3">
            <a:extLst>
              <a:ext uri="{FF2B5EF4-FFF2-40B4-BE49-F238E27FC236}">
                <a16:creationId xmlns:a16="http://schemas.microsoft.com/office/drawing/2014/main" id="{56E2AD97-6712-4E23-9D09-2FCFC43DE6FA}"/>
              </a:ext>
            </a:extLst>
          </p:cNvPr>
          <p:cNvSpPr>
            <a:spLocks noGrp="1"/>
          </p:cNvSpPr>
          <p:nvPr>
            <p:ph sz="half" idx="2"/>
          </p:nvPr>
        </p:nvSpPr>
        <p:spPr>
          <a:xfrm>
            <a:off x="605569" y="3889488"/>
            <a:ext cx="3291840" cy="2968512"/>
          </a:xfrm>
        </p:spPr>
        <p:txBody>
          <a:bodyPr vert="horz" lIns="91440" tIns="45720" rIns="91440" bIns="45720" rtlCol="0" anchor="t">
            <a:normAutofit/>
          </a:bodyPr>
          <a:lstStyle/>
          <a:p>
            <a:pPr marL="0" indent="0">
              <a:buNone/>
            </a:pPr>
            <a:r>
              <a:rPr lang="en-US" sz="2000" dirty="0"/>
              <a:t>Agree how to approach the problem, break it into smaller challenges</a:t>
            </a:r>
          </a:p>
          <a:p>
            <a:pPr marL="0" indent="0">
              <a:buNone/>
            </a:pPr>
            <a:r>
              <a:rPr lang="en-US" sz="2000" dirty="0"/>
              <a:t>Get started on genuine improvements ASAP</a:t>
            </a:r>
          </a:p>
        </p:txBody>
      </p:sp>
      <p:sp>
        <p:nvSpPr>
          <p:cNvPr id="5" name="Text Placeholder 4">
            <a:extLst>
              <a:ext uri="{FF2B5EF4-FFF2-40B4-BE49-F238E27FC236}">
                <a16:creationId xmlns:a16="http://schemas.microsoft.com/office/drawing/2014/main" id="{EBB54FB5-947C-443A-A471-5A92DDDE7E78}"/>
              </a:ext>
            </a:extLst>
          </p:cNvPr>
          <p:cNvSpPr>
            <a:spLocks noGrp="1"/>
          </p:cNvSpPr>
          <p:nvPr>
            <p:ph type="body" sz="quarter" idx="3"/>
          </p:nvPr>
        </p:nvSpPr>
        <p:spPr>
          <a:xfrm>
            <a:off x="4537489" y="2847630"/>
            <a:ext cx="3291840" cy="823912"/>
          </a:xfrm>
        </p:spPr>
        <p:txBody>
          <a:bodyPr rtlCol="0"/>
          <a:lstStyle/>
          <a:p>
            <a:pPr rtl="0"/>
            <a:r>
              <a:rPr lang="en-GB" dirty="0"/>
              <a:t>Build community</a:t>
            </a:r>
            <a:endParaRPr lang="en-GB" sz="2400" b="1" dirty="0"/>
          </a:p>
        </p:txBody>
      </p:sp>
      <p:sp>
        <p:nvSpPr>
          <p:cNvPr id="6" name="Content Placeholder 5">
            <a:extLst>
              <a:ext uri="{FF2B5EF4-FFF2-40B4-BE49-F238E27FC236}">
                <a16:creationId xmlns:a16="http://schemas.microsoft.com/office/drawing/2014/main" id="{7B86909A-6871-4C18-9DB4-D10F772A4EC0}"/>
              </a:ext>
            </a:extLst>
          </p:cNvPr>
          <p:cNvSpPr>
            <a:spLocks noGrp="1"/>
          </p:cNvSpPr>
          <p:nvPr>
            <p:ph sz="quarter" idx="4"/>
          </p:nvPr>
        </p:nvSpPr>
        <p:spPr>
          <a:xfrm>
            <a:off x="4537489" y="3889488"/>
            <a:ext cx="3291840" cy="2968511"/>
          </a:xfrm>
        </p:spPr>
        <p:txBody>
          <a:bodyPr vert="horz" lIns="91440" tIns="45720" rIns="91440" bIns="45720" rtlCol="0" anchor="t">
            <a:normAutofit/>
          </a:bodyPr>
          <a:lstStyle/>
          <a:p>
            <a:pPr marL="0" indent="0">
              <a:buNone/>
            </a:pPr>
            <a:r>
              <a:rPr lang="en-US" sz="2000" dirty="0">
                <a:ea typeface="+mn-lt"/>
                <a:cs typeface="+mn-lt"/>
              </a:rPr>
              <a:t>Keep building profile and ‘noise’ around the issue, to attract further supporters</a:t>
            </a:r>
          </a:p>
          <a:p>
            <a:pPr marL="0" indent="0">
              <a:buNone/>
            </a:pPr>
            <a:r>
              <a:rPr lang="en-US" sz="2000" dirty="0">
                <a:ea typeface="+mn-lt"/>
                <a:cs typeface="+mn-lt"/>
              </a:rPr>
              <a:t>Shift the dialogue towards solutions where possible</a:t>
            </a:r>
          </a:p>
          <a:p>
            <a:pPr marL="0" indent="0">
              <a:buNone/>
            </a:pPr>
            <a:endParaRPr lang="en-GB" sz="2000" dirty="0">
              <a:ea typeface="+mn-lt"/>
              <a:cs typeface="+mn-lt"/>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27</a:t>
            </a:fld>
            <a:endParaRPr lang="en-GB"/>
          </a:p>
        </p:txBody>
      </p:sp>
      <p:sp>
        <p:nvSpPr>
          <p:cNvPr id="10" name="Text Placeholder 9">
            <a:extLst>
              <a:ext uri="{FF2B5EF4-FFF2-40B4-BE49-F238E27FC236}">
                <a16:creationId xmlns:a16="http://schemas.microsoft.com/office/drawing/2014/main" id="{9A4A6380-3B85-4062-912A-4E390EC98130}"/>
              </a:ext>
            </a:extLst>
          </p:cNvPr>
          <p:cNvSpPr>
            <a:spLocks noGrp="1"/>
          </p:cNvSpPr>
          <p:nvPr>
            <p:ph type="body" sz="quarter" idx="13"/>
          </p:nvPr>
        </p:nvSpPr>
        <p:spPr>
          <a:xfrm>
            <a:off x="8469409" y="2847630"/>
            <a:ext cx="3291840" cy="823912"/>
          </a:xfrm>
        </p:spPr>
        <p:txBody>
          <a:bodyPr rtlCol="0"/>
          <a:lstStyle/>
          <a:p>
            <a:pPr rtl="0"/>
            <a:r>
              <a:rPr lang="en-GB" dirty="0"/>
              <a:t>Engage politically</a:t>
            </a:r>
            <a:endParaRPr lang="en-GB" sz="2400" b="1" dirty="0"/>
          </a:p>
        </p:txBody>
      </p:sp>
      <p:sp>
        <p:nvSpPr>
          <p:cNvPr id="11" name="Content Placeholder 10">
            <a:extLst>
              <a:ext uri="{FF2B5EF4-FFF2-40B4-BE49-F238E27FC236}">
                <a16:creationId xmlns:a16="http://schemas.microsoft.com/office/drawing/2014/main" id="{4BA52259-E9BC-4D73-AB88-6F0A4227FEC2}"/>
              </a:ext>
            </a:extLst>
          </p:cNvPr>
          <p:cNvSpPr>
            <a:spLocks noGrp="1"/>
          </p:cNvSpPr>
          <p:nvPr>
            <p:ph sz="quarter" idx="14"/>
          </p:nvPr>
        </p:nvSpPr>
        <p:spPr>
          <a:xfrm>
            <a:off x="8469409" y="3852448"/>
            <a:ext cx="3291840" cy="3185683"/>
          </a:xfrm>
        </p:spPr>
        <p:txBody>
          <a:bodyPr vert="horz" lIns="91440" tIns="45720" rIns="91440" bIns="45720" rtlCol="0" anchor="t">
            <a:noAutofit/>
          </a:bodyPr>
          <a:lstStyle/>
          <a:p>
            <a:pPr marL="0" indent="0">
              <a:buNone/>
            </a:pPr>
            <a:r>
              <a:rPr lang="en-US" sz="2000" dirty="0">
                <a:ea typeface="+mn-lt"/>
                <a:cs typeface="+mn-lt"/>
              </a:rPr>
              <a:t>Pick the optimal moment for political engagement</a:t>
            </a:r>
          </a:p>
          <a:p>
            <a:pPr marL="0" indent="0">
              <a:buNone/>
            </a:pPr>
            <a:r>
              <a:rPr lang="en-US" sz="2000" dirty="0">
                <a:ea typeface="+mn-lt"/>
                <a:cs typeface="+mn-lt"/>
              </a:rPr>
              <a:t>Help them find a ‘win’ within the topic, and feed ideas into their processes</a:t>
            </a:r>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pic>
        <p:nvPicPr>
          <p:cNvPr id="13" name="Graphic 12" descr="Clipboard Partially Ticked outline">
            <a:extLst>
              <a:ext uri="{FF2B5EF4-FFF2-40B4-BE49-F238E27FC236}">
                <a16:creationId xmlns:a16="http://schemas.microsoft.com/office/drawing/2014/main" id="{D63BC844-D101-DD66-C1C5-3BDBF704FA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96913" y="2232376"/>
            <a:ext cx="872661" cy="872661"/>
          </a:xfrm>
          <a:prstGeom prst="rect">
            <a:avLst/>
          </a:prstGeom>
        </p:spPr>
      </p:pic>
      <p:pic>
        <p:nvPicPr>
          <p:cNvPr id="17" name="Graphic 16" descr="Cycle with people outline">
            <a:extLst>
              <a:ext uri="{FF2B5EF4-FFF2-40B4-BE49-F238E27FC236}">
                <a16:creationId xmlns:a16="http://schemas.microsoft.com/office/drawing/2014/main" id="{74E19131-0E9B-DC39-2FDA-6266D91C4B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2992" y="2232376"/>
            <a:ext cx="1076633" cy="1076633"/>
          </a:xfrm>
          <a:prstGeom prst="rect">
            <a:avLst/>
          </a:prstGeom>
        </p:spPr>
      </p:pic>
      <p:pic>
        <p:nvPicPr>
          <p:cNvPr id="19" name="Graphic 18" descr="Bank outline">
            <a:extLst>
              <a:ext uri="{FF2B5EF4-FFF2-40B4-BE49-F238E27FC236}">
                <a16:creationId xmlns:a16="http://schemas.microsoft.com/office/drawing/2014/main" id="{2CF7F116-6B20-1F6A-01A8-99CC11D5ED8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93043" y="2286646"/>
            <a:ext cx="914400" cy="914400"/>
          </a:xfrm>
          <a:prstGeom prst="rect">
            <a:avLst/>
          </a:prstGeom>
        </p:spPr>
      </p:pic>
    </p:spTree>
    <p:extLst>
      <p:ext uri="{BB962C8B-B14F-4D97-AF65-F5344CB8AC3E}">
        <p14:creationId xmlns:p14="http://schemas.microsoft.com/office/powerpoint/2010/main" val="4905026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p:txBody>
          <a:bodyPr rtlCol="0">
            <a:normAutofit/>
          </a:bodyPr>
          <a:lstStyle/>
          <a:p>
            <a:r>
              <a:rPr lang="en-US" dirty="0"/>
              <a:t>Internal progress</a:t>
            </a:r>
            <a:endParaRPr lang="en-GB" dirty="0"/>
          </a:p>
        </p:txBody>
      </p:sp>
      <p:sp>
        <p:nvSpPr>
          <p:cNvPr id="3" name="Text Placeholder 2">
            <a:extLst>
              <a:ext uri="{FF2B5EF4-FFF2-40B4-BE49-F238E27FC236}">
                <a16:creationId xmlns:a16="http://schemas.microsoft.com/office/drawing/2014/main" id="{CE93E06A-806F-4CD1-9674-3E912429875F}"/>
              </a:ext>
            </a:extLst>
          </p:cNvPr>
          <p:cNvSpPr>
            <a:spLocks noGrp="1"/>
          </p:cNvSpPr>
          <p:nvPr>
            <p:ph type="body" idx="1"/>
          </p:nvPr>
        </p:nvSpPr>
        <p:spPr>
          <a:xfrm>
            <a:off x="605569" y="2388486"/>
            <a:ext cx="1733931" cy="544884"/>
          </a:xfrm>
        </p:spPr>
        <p:txBody>
          <a:bodyPr rtlCol="0"/>
          <a:lstStyle/>
          <a:p>
            <a:pPr rtl="0"/>
            <a:r>
              <a:rPr lang="en-GB" dirty="0">
                <a:solidFill>
                  <a:srgbClr val="EA5F2D"/>
                </a:solidFill>
              </a:rPr>
              <a:t>Require</a:t>
            </a:r>
            <a:endParaRPr lang="en-GB" sz="2400" b="1" dirty="0">
              <a:solidFill>
                <a:srgbClr val="EA5F2D"/>
              </a:solidFill>
            </a:endParaRPr>
          </a:p>
        </p:txBody>
      </p:sp>
      <p:sp>
        <p:nvSpPr>
          <p:cNvPr id="4" name="Content Placeholder 3">
            <a:extLst>
              <a:ext uri="{FF2B5EF4-FFF2-40B4-BE49-F238E27FC236}">
                <a16:creationId xmlns:a16="http://schemas.microsoft.com/office/drawing/2014/main" id="{56E2AD97-6712-4E23-9D09-2FCFC43DE6FA}"/>
              </a:ext>
            </a:extLst>
          </p:cNvPr>
          <p:cNvSpPr>
            <a:spLocks noGrp="1"/>
          </p:cNvSpPr>
          <p:nvPr>
            <p:ph sz="half" idx="2"/>
          </p:nvPr>
        </p:nvSpPr>
        <p:spPr>
          <a:xfrm>
            <a:off x="605568" y="2928208"/>
            <a:ext cx="6046839" cy="544884"/>
          </a:xfrm>
        </p:spPr>
        <p:txBody>
          <a:bodyPr vert="horz" lIns="91440" tIns="45720" rIns="91440" bIns="45720" rtlCol="0" anchor="t">
            <a:normAutofit/>
          </a:bodyPr>
          <a:lstStyle/>
          <a:p>
            <a:pPr marL="0" indent="0">
              <a:buNone/>
            </a:pPr>
            <a:r>
              <a:rPr lang="en-US" sz="2000" dirty="0"/>
              <a:t>Setting clear expectations and consequences</a:t>
            </a: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28</a:t>
            </a:fld>
            <a:endParaRPr lang="en-GB"/>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sp>
        <p:nvSpPr>
          <p:cNvPr id="22" name="Text Placeholder 2">
            <a:extLst>
              <a:ext uri="{FF2B5EF4-FFF2-40B4-BE49-F238E27FC236}">
                <a16:creationId xmlns:a16="http://schemas.microsoft.com/office/drawing/2014/main" id="{9FE88927-E839-D0B9-49EA-A311C18B7A77}"/>
              </a:ext>
            </a:extLst>
          </p:cNvPr>
          <p:cNvSpPr txBox="1">
            <a:spLocks/>
          </p:cNvSpPr>
          <p:nvPr/>
        </p:nvSpPr>
        <p:spPr>
          <a:xfrm>
            <a:off x="605569" y="3593640"/>
            <a:ext cx="1733931" cy="544884"/>
          </a:xfrm>
          <a:prstGeom prst="rect">
            <a:avLst/>
          </a:prstGeom>
        </p:spPr>
        <p:txBody>
          <a:bodyPr vert="horz" lIns="91440" tIns="45720" rIns="91440" bIns="45720" rtlCol="0" anchor="b">
            <a:normAutofit/>
          </a:bodyPr>
          <a:lstStyle>
            <a:lvl1pPr marL="0" indent="0" algn="l" defTabSz="914400" rtl="0" eaLnBrk="1" latinLnBrk="0" hangingPunct="1">
              <a:lnSpc>
                <a:spcPct val="110000"/>
              </a:lnSpc>
              <a:spcBef>
                <a:spcPts val="1000"/>
              </a:spcBef>
              <a:buFont typeface="Arial" panose="020B0604020202020204" pitchFamily="34" charset="0"/>
              <a:buNone/>
              <a:defRPr sz="2400" b="1" kern="1200" cap="none" baseline="0">
                <a:solidFill>
                  <a:schemeClr val="tx1"/>
                </a:solidFill>
                <a:latin typeface="+mn-lt"/>
                <a:ea typeface="+mn-ea"/>
                <a:cs typeface="+mn-cs"/>
              </a:defRPr>
            </a:lvl1pPr>
            <a:lvl2pPr marL="457200" indent="0" algn="l" defTabSz="914400" rtl="0" eaLnBrk="1" latinLnBrk="0" hangingPunct="1">
              <a:lnSpc>
                <a:spcPct val="11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11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11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11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solidFill>
                  <a:srgbClr val="EA5F2D"/>
                </a:solidFill>
              </a:rPr>
              <a:t>Reward</a:t>
            </a:r>
          </a:p>
        </p:txBody>
      </p:sp>
      <p:sp>
        <p:nvSpPr>
          <p:cNvPr id="23" name="Text Placeholder 2">
            <a:extLst>
              <a:ext uri="{FF2B5EF4-FFF2-40B4-BE49-F238E27FC236}">
                <a16:creationId xmlns:a16="http://schemas.microsoft.com/office/drawing/2014/main" id="{1985AE5F-46CC-E71B-0D20-1172B5E94442}"/>
              </a:ext>
            </a:extLst>
          </p:cNvPr>
          <p:cNvSpPr txBox="1">
            <a:spLocks/>
          </p:cNvSpPr>
          <p:nvPr/>
        </p:nvSpPr>
        <p:spPr>
          <a:xfrm>
            <a:off x="605569" y="4825959"/>
            <a:ext cx="1733931" cy="544884"/>
          </a:xfrm>
          <a:prstGeom prst="rect">
            <a:avLst/>
          </a:prstGeom>
        </p:spPr>
        <p:txBody>
          <a:bodyPr vert="horz" lIns="91440" tIns="45720" rIns="91440" bIns="45720" rtlCol="0" anchor="b">
            <a:normAutofit/>
          </a:bodyPr>
          <a:lstStyle>
            <a:lvl1pPr marL="0" indent="0" algn="l" defTabSz="914400" rtl="0" eaLnBrk="1" latinLnBrk="0" hangingPunct="1">
              <a:lnSpc>
                <a:spcPct val="110000"/>
              </a:lnSpc>
              <a:spcBef>
                <a:spcPts val="1000"/>
              </a:spcBef>
              <a:buFont typeface="Arial" panose="020B0604020202020204" pitchFamily="34" charset="0"/>
              <a:buNone/>
              <a:defRPr sz="2400" b="1" kern="1200" cap="none" baseline="0">
                <a:solidFill>
                  <a:schemeClr val="tx1"/>
                </a:solidFill>
                <a:latin typeface="+mn-lt"/>
                <a:ea typeface="+mn-ea"/>
                <a:cs typeface="+mn-cs"/>
              </a:defRPr>
            </a:lvl1pPr>
            <a:lvl2pPr marL="457200" indent="0" algn="l" defTabSz="914400" rtl="0" eaLnBrk="1" latinLnBrk="0" hangingPunct="1">
              <a:lnSpc>
                <a:spcPct val="11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11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11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11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solidFill>
                  <a:srgbClr val="EA5F2D"/>
                </a:solidFill>
              </a:rPr>
              <a:t>Support</a:t>
            </a:r>
          </a:p>
        </p:txBody>
      </p:sp>
      <p:sp>
        <p:nvSpPr>
          <p:cNvPr id="24" name="Content Placeholder 3">
            <a:extLst>
              <a:ext uri="{FF2B5EF4-FFF2-40B4-BE49-F238E27FC236}">
                <a16:creationId xmlns:a16="http://schemas.microsoft.com/office/drawing/2014/main" id="{561AA666-731C-BAC6-FE3D-BE322A08E24B}"/>
              </a:ext>
            </a:extLst>
          </p:cNvPr>
          <p:cNvSpPr txBox="1">
            <a:spLocks/>
          </p:cNvSpPr>
          <p:nvPr/>
        </p:nvSpPr>
        <p:spPr>
          <a:xfrm>
            <a:off x="605568" y="4133362"/>
            <a:ext cx="5844393" cy="764078"/>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err="1"/>
              <a:t>Incentivising</a:t>
            </a:r>
            <a:r>
              <a:rPr lang="en-US" sz="2000" dirty="0"/>
              <a:t> aspirations to do research better</a:t>
            </a:r>
          </a:p>
        </p:txBody>
      </p:sp>
      <p:sp>
        <p:nvSpPr>
          <p:cNvPr id="25" name="Content Placeholder 3">
            <a:extLst>
              <a:ext uri="{FF2B5EF4-FFF2-40B4-BE49-F238E27FC236}">
                <a16:creationId xmlns:a16="http://schemas.microsoft.com/office/drawing/2014/main" id="{1A35EBDF-4870-D460-F3ED-0A26F6D53136}"/>
              </a:ext>
            </a:extLst>
          </p:cNvPr>
          <p:cNvSpPr txBox="1">
            <a:spLocks/>
          </p:cNvSpPr>
          <p:nvPr/>
        </p:nvSpPr>
        <p:spPr>
          <a:xfrm>
            <a:off x="605568" y="5370843"/>
            <a:ext cx="6046839" cy="544884"/>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Being an active partner in changing practices</a:t>
            </a:r>
          </a:p>
        </p:txBody>
      </p:sp>
      <p:sp>
        <p:nvSpPr>
          <p:cNvPr id="26" name="Rectangle 25">
            <a:extLst>
              <a:ext uri="{FF2B5EF4-FFF2-40B4-BE49-F238E27FC236}">
                <a16:creationId xmlns:a16="http://schemas.microsoft.com/office/drawing/2014/main" id="{6943CD91-C1E4-5FD9-8EE6-BD7E7EA3837F}"/>
              </a:ext>
            </a:extLst>
          </p:cNvPr>
          <p:cNvSpPr/>
          <p:nvPr/>
        </p:nvSpPr>
        <p:spPr>
          <a:xfrm>
            <a:off x="7246374" y="2493505"/>
            <a:ext cx="4427256" cy="372048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Content Placeholder 3">
            <a:extLst>
              <a:ext uri="{FF2B5EF4-FFF2-40B4-BE49-F238E27FC236}">
                <a16:creationId xmlns:a16="http://schemas.microsoft.com/office/drawing/2014/main" id="{104E3445-8492-7051-EDBB-6686689F2925}"/>
              </a:ext>
            </a:extLst>
          </p:cNvPr>
          <p:cNvSpPr txBox="1">
            <a:spLocks/>
          </p:cNvSpPr>
          <p:nvPr/>
        </p:nvSpPr>
        <p:spPr>
          <a:xfrm>
            <a:off x="7409976" y="2660928"/>
            <a:ext cx="4100052" cy="3401961"/>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600" b="1" dirty="0">
                <a:solidFill>
                  <a:schemeClr val="bg1"/>
                </a:solidFill>
              </a:rPr>
              <a:t>Actions:</a:t>
            </a:r>
          </a:p>
          <a:p>
            <a:r>
              <a:rPr lang="en-US" sz="1900" b="1" dirty="0">
                <a:solidFill>
                  <a:schemeClr val="bg1"/>
                </a:solidFill>
              </a:rPr>
              <a:t>Longer grants (8 </a:t>
            </a:r>
            <a:r>
              <a:rPr lang="en-US" sz="1900" b="1" dirty="0" err="1">
                <a:solidFill>
                  <a:schemeClr val="bg1"/>
                </a:solidFill>
              </a:rPr>
              <a:t>yrs</a:t>
            </a:r>
            <a:r>
              <a:rPr lang="en-US" sz="1900" b="1" dirty="0">
                <a:solidFill>
                  <a:schemeClr val="bg1"/>
                </a:solidFill>
              </a:rPr>
              <a:t> standard)</a:t>
            </a:r>
          </a:p>
          <a:p>
            <a:r>
              <a:rPr lang="en-US" sz="1900" b="1" dirty="0">
                <a:solidFill>
                  <a:schemeClr val="bg1"/>
                </a:solidFill>
              </a:rPr>
              <a:t>Created an Institutional Fund for Research Culture</a:t>
            </a:r>
          </a:p>
          <a:p>
            <a:r>
              <a:rPr lang="en-US" sz="1900" b="1" dirty="0">
                <a:solidFill>
                  <a:schemeClr val="bg1"/>
                </a:solidFill>
              </a:rPr>
              <a:t>Boost </a:t>
            </a:r>
            <a:r>
              <a:rPr lang="en-US" sz="1900" b="1" dirty="0" err="1">
                <a:solidFill>
                  <a:schemeClr val="bg1"/>
                </a:solidFill>
              </a:rPr>
              <a:t>post-award</a:t>
            </a:r>
            <a:r>
              <a:rPr lang="en-US" sz="1900" b="1" dirty="0">
                <a:solidFill>
                  <a:schemeClr val="bg1"/>
                </a:solidFill>
              </a:rPr>
              <a:t> flexibility</a:t>
            </a:r>
          </a:p>
          <a:p>
            <a:r>
              <a:rPr lang="en-US" sz="1900" b="1" dirty="0">
                <a:solidFill>
                  <a:schemeClr val="bg1"/>
                </a:solidFill>
              </a:rPr>
              <a:t>Rebuilt application process to value leadership</a:t>
            </a:r>
          </a:p>
          <a:p>
            <a:r>
              <a:rPr lang="en-US" sz="1900" b="1" dirty="0">
                <a:solidFill>
                  <a:schemeClr val="bg1"/>
                </a:solidFill>
              </a:rPr>
              <a:t>Active support for under-represented groups</a:t>
            </a:r>
          </a:p>
          <a:p>
            <a:pPr marL="0" indent="0" algn="ctr">
              <a:buFont typeface="Arial" panose="020B0604020202020204" pitchFamily="34" charset="0"/>
              <a:buNone/>
            </a:pPr>
            <a:endParaRPr lang="en-US" sz="2000" b="1" dirty="0">
              <a:solidFill>
                <a:schemeClr val="bg1"/>
              </a:solidFill>
            </a:endParaRPr>
          </a:p>
          <a:p>
            <a:pPr marL="0" indent="0" algn="ctr">
              <a:buFont typeface="Arial" panose="020B0604020202020204" pitchFamily="34" charset="0"/>
              <a:buNone/>
            </a:pPr>
            <a:endParaRPr lang="en-US" sz="2000" b="1" dirty="0">
              <a:solidFill>
                <a:schemeClr val="bg1"/>
              </a:solidFill>
            </a:endParaRPr>
          </a:p>
          <a:p>
            <a:pPr marL="0" indent="0" algn="ctr">
              <a:buFont typeface="Arial" panose="020B0604020202020204" pitchFamily="34" charset="0"/>
              <a:buNone/>
            </a:pPr>
            <a:endParaRPr lang="en-US" sz="2000" b="1" dirty="0">
              <a:solidFill>
                <a:schemeClr val="bg1"/>
              </a:solidFill>
            </a:endParaRPr>
          </a:p>
        </p:txBody>
      </p:sp>
    </p:spTree>
    <p:extLst>
      <p:ext uri="{BB962C8B-B14F-4D97-AF65-F5344CB8AC3E}">
        <p14:creationId xmlns:p14="http://schemas.microsoft.com/office/powerpoint/2010/main" val="16676452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Build a community</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pic>
        <p:nvPicPr>
          <p:cNvPr id="8" name="Picture 7">
            <a:extLst>
              <a:ext uri="{FF2B5EF4-FFF2-40B4-BE49-F238E27FC236}">
                <a16:creationId xmlns:a16="http://schemas.microsoft.com/office/drawing/2014/main" id="{CBDAA3FF-5887-6909-0E2D-99DDB9BFF2A1}"/>
              </a:ext>
            </a:extLst>
          </p:cNvPr>
          <p:cNvPicPr>
            <a:picLocks noChangeAspect="1"/>
          </p:cNvPicPr>
          <p:nvPr/>
        </p:nvPicPr>
        <p:blipFill>
          <a:blip r:embed="rId3"/>
          <a:stretch>
            <a:fillRect/>
          </a:stretch>
        </p:blipFill>
        <p:spPr>
          <a:xfrm>
            <a:off x="1105735" y="2992810"/>
            <a:ext cx="4045091" cy="1461203"/>
          </a:xfrm>
          <a:prstGeom prst="rect">
            <a:avLst/>
          </a:prstGeom>
        </p:spPr>
      </p:pic>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1003384" y="4591000"/>
            <a:ext cx="4045091" cy="1461203"/>
          </a:xfrm>
        </p:spPr>
        <p:txBody>
          <a:bodyPr vert="horz" lIns="91440" tIns="45720" rIns="91440" bIns="45720" rtlCol="0" anchor="t">
            <a:normAutofit/>
          </a:bodyPr>
          <a:lstStyle/>
          <a:p>
            <a:r>
              <a:rPr lang="en-GB" sz="2000" dirty="0"/>
              <a:t>1,300+ delegates, 56 countries</a:t>
            </a:r>
          </a:p>
          <a:p>
            <a:r>
              <a:rPr lang="en-GB" sz="2000" dirty="0"/>
              <a:t>Wellcome takes backseat</a:t>
            </a:r>
          </a:p>
          <a:p>
            <a:r>
              <a:rPr lang="en-GB" sz="2000" dirty="0"/>
              <a:t>Demonstrate scale of appetite</a:t>
            </a:r>
          </a:p>
        </p:txBody>
      </p:sp>
      <p:pic>
        <p:nvPicPr>
          <p:cNvPr id="10" name="Picture 9" descr="A black and orange text&#10;&#10;Description automatically generated">
            <a:extLst>
              <a:ext uri="{FF2B5EF4-FFF2-40B4-BE49-F238E27FC236}">
                <a16:creationId xmlns:a16="http://schemas.microsoft.com/office/drawing/2014/main" id="{62D71F14-A1A5-B108-2DE3-3D0C95BE1BB8}"/>
              </a:ext>
            </a:extLst>
          </p:cNvPr>
          <p:cNvPicPr>
            <a:picLocks noChangeAspect="1"/>
          </p:cNvPicPr>
          <p:nvPr/>
        </p:nvPicPr>
        <p:blipFill>
          <a:blip r:embed="rId4"/>
          <a:stretch>
            <a:fillRect/>
          </a:stretch>
        </p:blipFill>
        <p:spPr>
          <a:xfrm>
            <a:off x="92363" y="6129759"/>
            <a:ext cx="1733931" cy="630521"/>
          </a:xfrm>
          <a:prstGeom prst="rect">
            <a:avLst/>
          </a:prstGeom>
        </p:spPr>
      </p:pic>
      <p:sp>
        <p:nvSpPr>
          <p:cNvPr id="2" name="Content Placeholder 3">
            <a:extLst>
              <a:ext uri="{FF2B5EF4-FFF2-40B4-BE49-F238E27FC236}">
                <a16:creationId xmlns:a16="http://schemas.microsoft.com/office/drawing/2014/main" id="{FB1D7BDD-F9C3-5822-C96C-55B23DD625B6}"/>
              </a:ext>
            </a:extLst>
          </p:cNvPr>
          <p:cNvSpPr txBox="1">
            <a:spLocks/>
          </p:cNvSpPr>
          <p:nvPr/>
        </p:nvSpPr>
        <p:spPr>
          <a:xfrm>
            <a:off x="754037" y="2361945"/>
            <a:ext cx="4748486" cy="562372"/>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solidFill>
                  <a:srgbClr val="EA5F2D"/>
                </a:solidFill>
              </a:rPr>
              <a:t>Reimagine Research Festival</a:t>
            </a:r>
          </a:p>
        </p:txBody>
      </p:sp>
      <p:sp>
        <p:nvSpPr>
          <p:cNvPr id="3" name="Content Placeholder 3">
            <a:extLst>
              <a:ext uri="{FF2B5EF4-FFF2-40B4-BE49-F238E27FC236}">
                <a16:creationId xmlns:a16="http://schemas.microsoft.com/office/drawing/2014/main" id="{FCA6EE13-0C5D-CCFC-BA07-C7A3184E0ABD}"/>
              </a:ext>
            </a:extLst>
          </p:cNvPr>
          <p:cNvSpPr txBox="1">
            <a:spLocks/>
          </p:cNvSpPr>
          <p:nvPr/>
        </p:nvSpPr>
        <p:spPr>
          <a:xfrm>
            <a:off x="7147658" y="2361945"/>
            <a:ext cx="3834974" cy="562372"/>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solidFill>
                  <a:srgbClr val="EA5F2D"/>
                </a:solidFill>
              </a:rPr>
              <a:t>Shift focus to solutions</a:t>
            </a:r>
          </a:p>
        </p:txBody>
      </p:sp>
      <p:pic>
        <p:nvPicPr>
          <p:cNvPr id="4" name="Picture 3">
            <a:extLst>
              <a:ext uri="{FF2B5EF4-FFF2-40B4-BE49-F238E27FC236}">
                <a16:creationId xmlns:a16="http://schemas.microsoft.com/office/drawing/2014/main" id="{2D30EF69-3F43-0E33-434E-F2F5ECFA6F3F}"/>
              </a:ext>
            </a:extLst>
          </p:cNvPr>
          <p:cNvPicPr>
            <a:picLocks noChangeAspect="1"/>
          </p:cNvPicPr>
          <p:nvPr/>
        </p:nvPicPr>
        <p:blipFill rotWithShape="1">
          <a:blip r:embed="rId5">
            <a:extLst>
              <a:ext uri="{28A0092B-C50C-407E-A947-70E740481C1C}">
                <a14:useLocalDpi xmlns:a14="http://schemas.microsoft.com/office/drawing/2010/main" val="0"/>
              </a:ext>
            </a:extLst>
          </a:blip>
          <a:srcRect l="2874" t="4651"/>
          <a:stretch/>
        </p:blipFill>
        <p:spPr>
          <a:xfrm>
            <a:off x="6179919" y="3054504"/>
            <a:ext cx="5673904" cy="2799017"/>
          </a:xfrm>
          <a:prstGeom prst="rect">
            <a:avLst/>
          </a:prstGeom>
        </p:spPr>
      </p:pic>
    </p:spTree>
    <p:extLst>
      <p:ext uri="{BB962C8B-B14F-4D97-AF65-F5344CB8AC3E}">
        <p14:creationId xmlns:p14="http://schemas.microsoft.com/office/powerpoint/2010/main" val="2386794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4A85B-2AC6-4E29-B074-AB92F8FA9BB1}"/>
              </a:ext>
            </a:extLst>
          </p:cNvPr>
          <p:cNvSpPr>
            <a:spLocks noGrp="1"/>
          </p:cNvSpPr>
          <p:nvPr>
            <p:ph type="title"/>
          </p:nvPr>
        </p:nvSpPr>
        <p:spPr/>
        <p:txBody>
          <a:bodyPr rtlCol="0"/>
          <a:lstStyle/>
          <a:p>
            <a:r>
              <a:rPr lang="en-GB" dirty="0"/>
              <a:t>Outline</a:t>
            </a:r>
            <a:endParaRPr lang="en-US" dirty="0"/>
          </a:p>
        </p:txBody>
      </p:sp>
      <p:sp>
        <p:nvSpPr>
          <p:cNvPr id="3" name="Content Placeholder 2">
            <a:extLst>
              <a:ext uri="{FF2B5EF4-FFF2-40B4-BE49-F238E27FC236}">
                <a16:creationId xmlns:a16="http://schemas.microsoft.com/office/drawing/2014/main" id="{E32AB0EB-0819-41F4-99E9-C02FA0DAF66D}"/>
              </a:ext>
            </a:extLst>
          </p:cNvPr>
          <p:cNvSpPr>
            <a:spLocks noGrp="1"/>
          </p:cNvSpPr>
          <p:nvPr>
            <p:ph idx="1"/>
          </p:nvPr>
        </p:nvSpPr>
        <p:spPr>
          <a:xfrm>
            <a:off x="5084064" y="3530854"/>
            <a:ext cx="6272784" cy="2825496"/>
          </a:xfrm>
        </p:spPr>
        <p:txBody>
          <a:bodyPr vert="horz" lIns="91440" tIns="45720" rIns="91440" bIns="45720" rtlCol="0" anchor="t">
            <a:normAutofit/>
          </a:bodyPr>
          <a:lstStyle/>
          <a:p>
            <a:pPr marL="0" indent="0"/>
            <a:r>
              <a:rPr lang="en-US" sz="2400" b="1"/>
              <a:t>Lesson on reimagining research culture</a:t>
            </a:r>
          </a:p>
          <a:p>
            <a:pPr marL="0" indent="0"/>
            <a:endParaRPr lang="en-GB" sz="1400" b="1"/>
          </a:p>
          <a:p>
            <a:pPr marL="0" indent="0"/>
            <a:r>
              <a:rPr lang="en-GB" sz="2400" b="1"/>
              <a:t>Q&amp;A session</a:t>
            </a:r>
          </a:p>
          <a:p>
            <a:pPr marL="0" indent="0"/>
            <a:endParaRPr lang="en-GB" sz="1400" b="1"/>
          </a:p>
          <a:p>
            <a:pPr marL="0" indent="0"/>
            <a:r>
              <a:rPr lang="en-GB" sz="2400" b="1"/>
              <a:t>Café Culture exercise</a:t>
            </a:r>
          </a:p>
          <a:p>
            <a:endParaRPr lang="en-GB" sz="2000" dirty="0"/>
          </a:p>
        </p:txBody>
      </p:sp>
      <p:sp>
        <p:nvSpPr>
          <p:cNvPr id="6" name="Slide Number Placeholder 5">
            <a:extLst>
              <a:ext uri="{FF2B5EF4-FFF2-40B4-BE49-F238E27FC236}">
                <a16:creationId xmlns:a16="http://schemas.microsoft.com/office/drawing/2014/main" id="{B49FA539-2DA6-4197-AA13-56E0C33955F2}"/>
              </a:ext>
            </a:extLst>
          </p:cNvPr>
          <p:cNvSpPr>
            <a:spLocks noGrp="1"/>
          </p:cNvSpPr>
          <p:nvPr>
            <p:ph type="sldNum" sz="quarter" idx="12"/>
          </p:nvPr>
        </p:nvSpPr>
        <p:spPr/>
        <p:txBody>
          <a:bodyPr rtlCol="0"/>
          <a:lstStyle/>
          <a:p>
            <a:pPr rtl="0"/>
            <a:fld id="{A65A5C87-DF58-40C8-B092-1DE63DB4547E}" type="slidenum">
              <a:rPr lang="en-GB" smtClean="0"/>
              <a:t>3</a:t>
            </a:fld>
            <a:endParaRPr lang="en-GB"/>
          </a:p>
        </p:txBody>
      </p:sp>
      <p:pic>
        <p:nvPicPr>
          <p:cNvPr id="11" name="Picture Placeholder 10" descr="Person writing on whiteboard">
            <a:extLst>
              <a:ext uri="{FF2B5EF4-FFF2-40B4-BE49-F238E27FC236}">
                <a16:creationId xmlns:a16="http://schemas.microsoft.com/office/drawing/2014/main" id="{41749033-B92E-4E63-82DE-801849DA2B1E}"/>
              </a:ext>
            </a:extLst>
          </p:cNvPr>
          <p:cNvPicPr>
            <a:picLocks noGrp="1" noChangeAspect="1"/>
          </p:cNvPicPr>
          <p:nvPr>
            <p:ph type="pic" sz="quarter" idx="13"/>
          </p:nvPr>
        </p:nvPicPr>
        <p:blipFill rotWithShape="1">
          <a:blip r:embed="rId3"/>
          <a:srcRect l="3387" t="-656" r="48197" b="656"/>
          <a:stretch/>
        </p:blipFill>
        <p:spPr>
          <a:xfrm>
            <a:off x="457200" y="603504"/>
            <a:ext cx="4050792" cy="5577840"/>
          </a:xfrm>
        </p:spPr>
      </p:pic>
    </p:spTree>
    <p:extLst>
      <p:ext uri="{BB962C8B-B14F-4D97-AF65-F5344CB8AC3E}">
        <p14:creationId xmlns:p14="http://schemas.microsoft.com/office/powerpoint/2010/main" val="41678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Engage politically</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791703" y="2449264"/>
            <a:ext cx="2349421" cy="3611669"/>
          </a:xfrm>
        </p:spPr>
        <p:txBody>
          <a:bodyPr vert="horz" lIns="91440" tIns="45720" rIns="91440" bIns="45720" rtlCol="0" anchor="t">
            <a:normAutofit fontScale="92500" lnSpcReduction="10000"/>
          </a:bodyPr>
          <a:lstStyle/>
          <a:p>
            <a:pPr marL="0" indent="0" algn="ctr">
              <a:buNone/>
            </a:pPr>
            <a:r>
              <a:rPr lang="en-GB" sz="2000" b="1" dirty="0">
                <a:solidFill>
                  <a:srgbClr val="EA5F2D"/>
                </a:solidFill>
              </a:rPr>
              <a:t>Science Minister speech</a:t>
            </a:r>
          </a:p>
          <a:p>
            <a:pPr marL="0" indent="0" algn="ctr">
              <a:buNone/>
            </a:pPr>
            <a:endParaRPr lang="en-GB" sz="1200" b="1" dirty="0">
              <a:solidFill>
                <a:srgbClr val="EA5F2D"/>
              </a:solidFill>
            </a:endParaRPr>
          </a:p>
          <a:p>
            <a:pPr marL="0" indent="0" algn="ctr">
              <a:buNone/>
            </a:pPr>
            <a:r>
              <a:rPr lang="en-GB" sz="2000" b="1" dirty="0">
                <a:solidFill>
                  <a:srgbClr val="EA5F2D"/>
                </a:solidFill>
              </a:rPr>
              <a:t>Government statement</a:t>
            </a:r>
          </a:p>
          <a:p>
            <a:pPr marL="0" indent="0" algn="ctr">
              <a:buNone/>
            </a:pPr>
            <a:endParaRPr lang="en-GB" sz="1200" b="1" dirty="0">
              <a:solidFill>
                <a:srgbClr val="EA5F2D"/>
              </a:solidFill>
            </a:endParaRPr>
          </a:p>
          <a:p>
            <a:pPr marL="0" indent="0" algn="ctr">
              <a:buNone/>
            </a:pPr>
            <a:r>
              <a:rPr lang="en-GB" sz="2000" b="1" dirty="0">
                <a:solidFill>
                  <a:srgbClr val="EA5F2D"/>
                </a:solidFill>
              </a:rPr>
              <a:t>R&amp;D Roadmap</a:t>
            </a:r>
          </a:p>
          <a:p>
            <a:pPr marL="0" indent="0" algn="ctr">
              <a:buNone/>
            </a:pPr>
            <a:endParaRPr lang="en-GB" sz="1200" b="1" dirty="0">
              <a:solidFill>
                <a:srgbClr val="EA5F2D"/>
              </a:solidFill>
            </a:endParaRPr>
          </a:p>
          <a:p>
            <a:pPr marL="0" indent="0" algn="ctr">
              <a:buNone/>
            </a:pPr>
            <a:r>
              <a:rPr lang="en-GB" sz="2000" b="1" dirty="0">
                <a:solidFill>
                  <a:srgbClr val="EA5F2D"/>
                </a:solidFill>
              </a:rPr>
              <a:t>People &amp; Culture Strategy</a:t>
            </a:r>
          </a:p>
        </p:txBody>
      </p:sp>
      <p:pic>
        <p:nvPicPr>
          <p:cNvPr id="10" name="Picture 9" descr="A black and orange text&#10;&#10;Description automatically generated">
            <a:extLst>
              <a:ext uri="{FF2B5EF4-FFF2-40B4-BE49-F238E27FC236}">
                <a16:creationId xmlns:a16="http://schemas.microsoft.com/office/drawing/2014/main" id="{62D71F14-A1A5-B108-2DE3-3D0C95BE1BB8}"/>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Arrow: Down 2">
            <a:extLst>
              <a:ext uri="{FF2B5EF4-FFF2-40B4-BE49-F238E27FC236}">
                <a16:creationId xmlns:a16="http://schemas.microsoft.com/office/drawing/2014/main" id="{73AD3456-88C4-BF01-5244-D12456E9D755}"/>
              </a:ext>
            </a:extLst>
          </p:cNvPr>
          <p:cNvSpPr/>
          <p:nvPr/>
        </p:nvSpPr>
        <p:spPr>
          <a:xfrm>
            <a:off x="1789465" y="3126657"/>
            <a:ext cx="403123" cy="381221"/>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3">
            <a:extLst>
              <a:ext uri="{FF2B5EF4-FFF2-40B4-BE49-F238E27FC236}">
                <a16:creationId xmlns:a16="http://schemas.microsoft.com/office/drawing/2014/main" id="{E3E32FF3-3D94-09C0-3E33-EDD2F33304A5}"/>
              </a:ext>
            </a:extLst>
          </p:cNvPr>
          <p:cNvSpPr txBox="1">
            <a:spLocks/>
          </p:cNvSpPr>
          <p:nvPr/>
        </p:nvSpPr>
        <p:spPr>
          <a:xfrm>
            <a:off x="3942239" y="2777991"/>
            <a:ext cx="3271205" cy="3184620"/>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De-risk the topic and provide ways in</a:t>
            </a:r>
          </a:p>
          <a:p>
            <a:r>
              <a:rPr lang="en-US" sz="2000" dirty="0"/>
              <a:t>Show opportunity for leadership</a:t>
            </a:r>
          </a:p>
          <a:p>
            <a:r>
              <a:rPr lang="en-US" sz="2000" dirty="0"/>
              <a:t>Supply tangible ideas at the right moments</a:t>
            </a:r>
          </a:p>
          <a:p>
            <a:r>
              <a:rPr lang="en-US" sz="2000" dirty="0"/>
              <a:t>Work with Ministerial interests, especially during reshuffles</a:t>
            </a:r>
          </a:p>
        </p:txBody>
      </p:sp>
      <p:pic>
        <p:nvPicPr>
          <p:cNvPr id="7" name="Picture Placeholder 17">
            <a:extLst>
              <a:ext uri="{FF2B5EF4-FFF2-40B4-BE49-F238E27FC236}">
                <a16:creationId xmlns:a16="http://schemas.microsoft.com/office/drawing/2014/main" id="{DA0B622E-65B5-5B5C-4935-31E8CD360061}"/>
              </a:ext>
            </a:extLst>
          </p:cNvPr>
          <p:cNvPicPr>
            <a:picLocks noChangeAspect="1"/>
          </p:cNvPicPr>
          <p:nvPr/>
        </p:nvPicPr>
        <p:blipFill>
          <a:blip r:embed="rId4">
            <a:extLst>
              <a:ext uri="{28A0092B-C50C-407E-A947-70E740481C1C}">
                <a14:useLocalDpi xmlns:a14="http://schemas.microsoft.com/office/drawing/2010/main" val="0"/>
              </a:ext>
            </a:extLst>
          </a:blip>
          <a:srcRect t="26210" b="26210"/>
          <a:stretch>
            <a:fillRect/>
          </a:stretch>
        </p:blipFill>
        <p:spPr>
          <a:xfrm>
            <a:off x="7579946" y="2340076"/>
            <a:ext cx="4612054" cy="4517923"/>
          </a:xfrm>
          <a:custGeom>
            <a:avLst/>
            <a:gdLst>
              <a:gd name="connsiteX0" fmla="*/ 2235659 w 9333604"/>
              <a:gd name="connsiteY0" fmla="*/ 0 h 9144000"/>
              <a:gd name="connsiteX1" fmla="*/ 9333604 w 9333604"/>
              <a:gd name="connsiteY1" fmla="*/ 0 h 9144000"/>
              <a:gd name="connsiteX2" fmla="*/ 9333604 w 9333604"/>
              <a:gd name="connsiteY2" fmla="*/ 9144000 h 9144000"/>
              <a:gd name="connsiteX3" fmla="*/ 0 w 9333604"/>
              <a:gd name="connsiteY3" fmla="*/ 9144000 h 9144000"/>
            </a:gdLst>
            <a:ahLst/>
            <a:cxnLst>
              <a:cxn ang="0">
                <a:pos x="connsiteX0" y="connsiteY0"/>
              </a:cxn>
              <a:cxn ang="0">
                <a:pos x="connsiteX1" y="connsiteY1"/>
              </a:cxn>
              <a:cxn ang="0">
                <a:pos x="connsiteX2" y="connsiteY2"/>
              </a:cxn>
              <a:cxn ang="0">
                <a:pos x="connsiteX3" y="connsiteY3"/>
              </a:cxn>
            </a:cxnLst>
            <a:rect l="l" t="t" r="r" b="b"/>
            <a:pathLst>
              <a:path w="9333604" h="9144000">
                <a:moveTo>
                  <a:pt x="2235659" y="0"/>
                </a:moveTo>
                <a:lnTo>
                  <a:pt x="9333604" y="0"/>
                </a:lnTo>
                <a:lnTo>
                  <a:pt x="9333604" y="9144000"/>
                </a:lnTo>
                <a:lnTo>
                  <a:pt x="0" y="9144000"/>
                </a:lnTo>
                <a:close/>
              </a:path>
            </a:pathLst>
          </a:custGeom>
        </p:spPr>
      </p:pic>
      <p:sp>
        <p:nvSpPr>
          <p:cNvPr id="11" name="Arrow: Down 10">
            <a:extLst>
              <a:ext uri="{FF2B5EF4-FFF2-40B4-BE49-F238E27FC236}">
                <a16:creationId xmlns:a16="http://schemas.microsoft.com/office/drawing/2014/main" id="{A0B81B81-9757-652C-C15D-9F64BAF36F57}"/>
              </a:ext>
            </a:extLst>
          </p:cNvPr>
          <p:cNvSpPr/>
          <p:nvPr/>
        </p:nvSpPr>
        <p:spPr>
          <a:xfrm>
            <a:off x="1789465" y="4133312"/>
            <a:ext cx="403123" cy="381221"/>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2D43646F-2E73-DA8F-5ECC-B512CAA4DD54}"/>
              </a:ext>
            </a:extLst>
          </p:cNvPr>
          <p:cNvSpPr/>
          <p:nvPr/>
        </p:nvSpPr>
        <p:spPr>
          <a:xfrm>
            <a:off x="1789464" y="4833576"/>
            <a:ext cx="403123" cy="381221"/>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598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3A99-BC9D-4DC2-BE1B-9E2C93EDD294}"/>
              </a:ext>
            </a:extLst>
          </p:cNvPr>
          <p:cNvSpPr>
            <a:spLocks noGrp="1"/>
          </p:cNvSpPr>
          <p:nvPr>
            <p:ph type="title"/>
          </p:nvPr>
        </p:nvSpPr>
        <p:spPr>
          <a:xfrm>
            <a:off x="1078992" y="1938528"/>
            <a:ext cx="7241058" cy="2990088"/>
          </a:xfrm>
        </p:spPr>
        <p:txBody>
          <a:bodyPr rtlCol="0">
            <a:noAutofit/>
          </a:bodyPr>
          <a:lstStyle/>
          <a:p>
            <a:r>
              <a:rPr lang="en-GB" sz="6600" dirty="0"/>
              <a:t>Reflections</a:t>
            </a:r>
            <a:endParaRPr lang="en-GB" sz="6000" i="1" dirty="0"/>
          </a:p>
        </p:txBody>
      </p:sp>
      <p:sp>
        <p:nvSpPr>
          <p:cNvPr id="3" name="Text Placeholder 2">
            <a:extLst>
              <a:ext uri="{FF2B5EF4-FFF2-40B4-BE49-F238E27FC236}">
                <a16:creationId xmlns:a16="http://schemas.microsoft.com/office/drawing/2014/main" id="{817D061C-023A-4DD9-8847-DD7718553EA4}"/>
              </a:ext>
            </a:extLst>
          </p:cNvPr>
          <p:cNvSpPr>
            <a:spLocks noGrp="1"/>
          </p:cNvSpPr>
          <p:nvPr>
            <p:ph type="body" idx="1"/>
          </p:nvPr>
        </p:nvSpPr>
        <p:spPr/>
        <p:txBody>
          <a:bodyPr rtlCol="0"/>
          <a:lstStyle/>
          <a:p>
            <a:pPr algn="ctr"/>
            <a:r>
              <a:rPr lang="en-US" b="1" dirty="0"/>
              <a:t>For the </a:t>
            </a:r>
          </a:p>
          <a:p>
            <a:pPr algn="ctr"/>
            <a:r>
              <a:rPr lang="en-US" b="1" dirty="0"/>
              <a:t>Future</a:t>
            </a:r>
            <a:endParaRPr lang="en-GB" b="1" dirty="0"/>
          </a:p>
        </p:txBody>
      </p:sp>
    </p:spTree>
    <p:extLst>
      <p:ext uri="{BB962C8B-B14F-4D97-AF65-F5344CB8AC3E}">
        <p14:creationId xmlns:p14="http://schemas.microsoft.com/office/powerpoint/2010/main" val="31753094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Lessons I’ve taken away</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32</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915138" y="2389238"/>
            <a:ext cx="5023547" cy="3618271"/>
          </a:xfrm>
        </p:spPr>
        <p:txBody>
          <a:bodyPr vert="horz" lIns="91440" tIns="45720" rIns="91440" bIns="45720" rtlCol="0" anchor="t">
            <a:normAutofit fontScale="85000" lnSpcReduction="20000"/>
          </a:bodyPr>
          <a:lstStyle/>
          <a:p>
            <a:pPr marL="514350" indent="-514350">
              <a:buFont typeface="+mj-lt"/>
              <a:buAutoNum type="arabicPeriod"/>
            </a:pPr>
            <a:r>
              <a:rPr lang="en-US" sz="2800" b="1" i="0" dirty="0">
                <a:solidFill>
                  <a:srgbClr val="EA5F2D"/>
                </a:solidFill>
                <a:effectLst/>
                <a:latin typeface="Harding"/>
              </a:rPr>
              <a:t>‘Low ego’ leadership  </a:t>
            </a:r>
          </a:p>
          <a:p>
            <a:pPr>
              <a:buFont typeface="+mj-lt"/>
              <a:buAutoNum type="arabicPeriod"/>
            </a:pPr>
            <a:endParaRPr lang="en-US" sz="300" b="1" i="0" dirty="0">
              <a:solidFill>
                <a:srgbClr val="EA5F2D"/>
              </a:solidFill>
              <a:effectLst/>
              <a:latin typeface="Harding"/>
            </a:endParaRPr>
          </a:p>
          <a:p>
            <a:pPr marL="514350" indent="-514350">
              <a:buFont typeface="+mj-lt"/>
              <a:buAutoNum type="arabicPeriod"/>
            </a:pPr>
            <a:r>
              <a:rPr lang="en-US" sz="2800" b="1" dirty="0">
                <a:solidFill>
                  <a:srgbClr val="EA5F2D"/>
                </a:solidFill>
                <a:latin typeface="Harding"/>
              </a:rPr>
              <a:t>Open and honest comms</a:t>
            </a:r>
          </a:p>
          <a:p>
            <a:pPr>
              <a:buFont typeface="+mj-lt"/>
              <a:buAutoNum type="arabicPeriod"/>
            </a:pPr>
            <a:endParaRPr lang="en-US" sz="300" b="1" dirty="0">
              <a:solidFill>
                <a:srgbClr val="EA5F2D"/>
              </a:solidFill>
              <a:latin typeface="Harding"/>
            </a:endParaRPr>
          </a:p>
          <a:p>
            <a:pPr marL="514350" indent="-514350">
              <a:buFont typeface="+mj-lt"/>
              <a:buAutoNum type="arabicPeriod"/>
            </a:pPr>
            <a:r>
              <a:rPr lang="en-US" sz="2800" b="1" dirty="0">
                <a:solidFill>
                  <a:srgbClr val="EA5F2D"/>
                </a:solidFill>
                <a:latin typeface="Harding"/>
              </a:rPr>
              <a:t>Data as neutral ground</a:t>
            </a:r>
          </a:p>
          <a:p>
            <a:pPr>
              <a:buFont typeface="+mj-lt"/>
              <a:buAutoNum type="arabicPeriod"/>
            </a:pPr>
            <a:endParaRPr lang="en-US" sz="300" b="1" dirty="0">
              <a:solidFill>
                <a:srgbClr val="EA5F2D"/>
              </a:solidFill>
              <a:latin typeface="Harding"/>
            </a:endParaRPr>
          </a:p>
          <a:p>
            <a:pPr marL="514350" indent="-514350">
              <a:buFont typeface="+mj-lt"/>
              <a:buAutoNum type="arabicPeriod"/>
            </a:pPr>
            <a:r>
              <a:rPr lang="en-US" sz="2800" b="1" dirty="0">
                <a:solidFill>
                  <a:srgbClr val="EA5F2D"/>
                </a:solidFill>
                <a:latin typeface="Harding"/>
              </a:rPr>
              <a:t>Actually listen</a:t>
            </a:r>
          </a:p>
          <a:p>
            <a:pPr>
              <a:buFont typeface="+mj-lt"/>
              <a:buAutoNum type="arabicPeriod"/>
            </a:pPr>
            <a:endParaRPr lang="en-US" sz="200" b="1" dirty="0">
              <a:solidFill>
                <a:srgbClr val="EA5F2D"/>
              </a:solidFill>
              <a:latin typeface="Harding"/>
            </a:endParaRPr>
          </a:p>
          <a:p>
            <a:pPr marL="514350" indent="-514350">
              <a:buFont typeface="+mj-lt"/>
              <a:buAutoNum type="arabicPeriod"/>
            </a:pPr>
            <a:r>
              <a:rPr lang="en-US" sz="2800" b="1" dirty="0">
                <a:solidFill>
                  <a:srgbClr val="EA5F2D"/>
                </a:solidFill>
                <a:latin typeface="Harding"/>
              </a:rPr>
              <a:t>Embrace physical events</a:t>
            </a:r>
          </a:p>
          <a:p>
            <a:pPr>
              <a:buFont typeface="+mj-lt"/>
              <a:buAutoNum type="arabicPeriod"/>
            </a:pPr>
            <a:endParaRPr lang="en-US" sz="200" b="1" dirty="0">
              <a:solidFill>
                <a:srgbClr val="EA5F2D"/>
              </a:solidFill>
              <a:latin typeface="Harding"/>
            </a:endParaRPr>
          </a:p>
          <a:p>
            <a:pPr marL="514350" indent="-514350">
              <a:buFont typeface="+mj-lt"/>
              <a:buAutoNum type="arabicPeriod"/>
            </a:pPr>
            <a:r>
              <a:rPr lang="en-US" sz="2800" b="1" dirty="0">
                <a:solidFill>
                  <a:srgbClr val="EA5F2D"/>
                </a:solidFill>
                <a:latin typeface="Harding"/>
              </a:rPr>
              <a:t>De-risk the topic for others</a:t>
            </a:r>
          </a:p>
          <a:p>
            <a:pPr marL="514350" indent="-514350">
              <a:buFont typeface="+mj-lt"/>
              <a:buAutoNum type="arabicPeriod"/>
            </a:pPr>
            <a:endParaRPr lang="en-US" sz="2800" b="1" i="0" dirty="0">
              <a:solidFill>
                <a:srgbClr val="EA5F2D"/>
              </a:solidFill>
              <a:effectLst/>
              <a:latin typeface="Harding"/>
            </a:endParaRPr>
          </a:p>
        </p:txBody>
      </p:sp>
      <p:pic>
        <p:nvPicPr>
          <p:cNvPr id="2" name="Picture 1" descr="A black and orange text&#10;&#10;Description automatically generated">
            <a:extLst>
              <a:ext uri="{FF2B5EF4-FFF2-40B4-BE49-F238E27FC236}">
                <a16:creationId xmlns:a16="http://schemas.microsoft.com/office/drawing/2014/main" id="{54E0948D-D370-6B4F-7A12-B33AD41A52F3}"/>
              </a:ext>
            </a:extLst>
          </p:cNvPr>
          <p:cNvPicPr>
            <a:picLocks noChangeAspect="1"/>
          </p:cNvPicPr>
          <p:nvPr/>
        </p:nvPicPr>
        <p:blipFill>
          <a:blip r:embed="rId3"/>
          <a:stretch>
            <a:fillRect/>
          </a:stretch>
        </p:blipFill>
        <p:spPr>
          <a:xfrm>
            <a:off x="92363" y="6129759"/>
            <a:ext cx="1733931" cy="630521"/>
          </a:xfrm>
          <a:prstGeom prst="rect">
            <a:avLst/>
          </a:prstGeom>
        </p:spPr>
      </p:pic>
      <p:sp>
        <p:nvSpPr>
          <p:cNvPr id="3" name="Content Placeholder 3">
            <a:extLst>
              <a:ext uri="{FF2B5EF4-FFF2-40B4-BE49-F238E27FC236}">
                <a16:creationId xmlns:a16="http://schemas.microsoft.com/office/drawing/2014/main" id="{8BE64A78-2D5C-BECB-189E-70754C2336A1}"/>
              </a:ext>
            </a:extLst>
          </p:cNvPr>
          <p:cNvSpPr txBox="1">
            <a:spLocks/>
          </p:cNvSpPr>
          <p:nvPr/>
        </p:nvSpPr>
        <p:spPr>
          <a:xfrm>
            <a:off x="4115194" y="2359741"/>
            <a:ext cx="5805555"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take the initiative, but don’t hog the limelight</a:t>
            </a:r>
          </a:p>
        </p:txBody>
      </p:sp>
      <p:sp>
        <p:nvSpPr>
          <p:cNvPr id="4" name="Content Placeholder 3">
            <a:extLst>
              <a:ext uri="{FF2B5EF4-FFF2-40B4-BE49-F238E27FC236}">
                <a16:creationId xmlns:a16="http://schemas.microsoft.com/office/drawing/2014/main" id="{ED9B064F-D181-8AEB-1DD3-466F5B89853C}"/>
              </a:ext>
            </a:extLst>
          </p:cNvPr>
          <p:cNvSpPr txBox="1">
            <a:spLocks/>
          </p:cNvSpPr>
          <p:nvPr/>
        </p:nvSpPr>
        <p:spPr>
          <a:xfrm>
            <a:off x="4680548" y="2988448"/>
            <a:ext cx="5805555"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tackle difficult conversations head on, don’t fudge</a:t>
            </a:r>
          </a:p>
        </p:txBody>
      </p:sp>
      <p:sp>
        <p:nvSpPr>
          <p:cNvPr id="5" name="Content Placeholder 3">
            <a:extLst>
              <a:ext uri="{FF2B5EF4-FFF2-40B4-BE49-F238E27FC236}">
                <a16:creationId xmlns:a16="http://schemas.microsoft.com/office/drawing/2014/main" id="{325164F5-9053-B9B3-6E64-2366F6D99583}"/>
              </a:ext>
            </a:extLst>
          </p:cNvPr>
          <p:cNvSpPr txBox="1">
            <a:spLocks/>
          </p:cNvSpPr>
          <p:nvPr/>
        </p:nvSpPr>
        <p:spPr>
          <a:xfrm>
            <a:off x="4439658" y="3587658"/>
            <a:ext cx="7457375"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start with the facts, and give people space to absorb them</a:t>
            </a:r>
          </a:p>
        </p:txBody>
      </p:sp>
      <p:sp>
        <p:nvSpPr>
          <p:cNvPr id="6" name="Content Placeholder 3">
            <a:extLst>
              <a:ext uri="{FF2B5EF4-FFF2-40B4-BE49-F238E27FC236}">
                <a16:creationId xmlns:a16="http://schemas.microsoft.com/office/drawing/2014/main" id="{D4E723AF-2158-618F-4423-4280045A2324}"/>
              </a:ext>
            </a:extLst>
          </p:cNvPr>
          <p:cNvSpPr txBox="1">
            <a:spLocks/>
          </p:cNvSpPr>
          <p:nvPr/>
        </p:nvSpPr>
        <p:spPr>
          <a:xfrm>
            <a:off x="3321042" y="4219183"/>
            <a:ext cx="8281023"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don’t feel you need to answer everything straight away, just listen</a:t>
            </a:r>
          </a:p>
        </p:txBody>
      </p:sp>
      <p:sp>
        <p:nvSpPr>
          <p:cNvPr id="8" name="Content Placeholder 3">
            <a:extLst>
              <a:ext uri="{FF2B5EF4-FFF2-40B4-BE49-F238E27FC236}">
                <a16:creationId xmlns:a16="http://schemas.microsoft.com/office/drawing/2014/main" id="{1A4ADFA0-FDE8-18CE-952F-85287AF30A5A}"/>
              </a:ext>
            </a:extLst>
          </p:cNvPr>
          <p:cNvSpPr txBox="1">
            <a:spLocks/>
          </p:cNvSpPr>
          <p:nvPr/>
        </p:nvSpPr>
        <p:spPr>
          <a:xfrm>
            <a:off x="4680548" y="4847890"/>
            <a:ext cx="7662672"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get people together, they’ll learn more from each other than you</a:t>
            </a:r>
          </a:p>
        </p:txBody>
      </p:sp>
      <p:sp>
        <p:nvSpPr>
          <p:cNvPr id="10" name="Content Placeholder 3">
            <a:extLst>
              <a:ext uri="{FF2B5EF4-FFF2-40B4-BE49-F238E27FC236}">
                <a16:creationId xmlns:a16="http://schemas.microsoft.com/office/drawing/2014/main" id="{F10988E2-5178-8A5B-43F8-68200F4303AE}"/>
              </a:ext>
            </a:extLst>
          </p:cNvPr>
          <p:cNvSpPr txBox="1">
            <a:spLocks/>
          </p:cNvSpPr>
          <p:nvPr/>
        </p:nvSpPr>
        <p:spPr>
          <a:xfrm>
            <a:off x="4953198" y="5447099"/>
            <a:ext cx="5805555" cy="742989"/>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Harding"/>
              </a:rPr>
              <a:t>- give people ways in, don’t create in/out dynamics</a:t>
            </a:r>
          </a:p>
        </p:txBody>
      </p:sp>
    </p:spTree>
    <p:extLst>
      <p:ext uri="{BB962C8B-B14F-4D97-AF65-F5344CB8AC3E}">
        <p14:creationId xmlns:p14="http://schemas.microsoft.com/office/powerpoint/2010/main" val="13082015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p:txBody>
          <a:bodyPr rtlCol="0">
            <a:normAutofit/>
          </a:bodyPr>
          <a:lstStyle/>
          <a:p>
            <a:r>
              <a:rPr lang="en-US" dirty="0"/>
              <a:t>What’s next for Research Culture</a:t>
            </a:r>
            <a:endParaRPr lang="en-GB" dirty="0"/>
          </a:p>
        </p:txBody>
      </p:sp>
      <p:sp>
        <p:nvSpPr>
          <p:cNvPr id="3" name="Text Placeholder 2">
            <a:extLst>
              <a:ext uri="{FF2B5EF4-FFF2-40B4-BE49-F238E27FC236}">
                <a16:creationId xmlns:a16="http://schemas.microsoft.com/office/drawing/2014/main" id="{CE93E06A-806F-4CD1-9674-3E912429875F}"/>
              </a:ext>
            </a:extLst>
          </p:cNvPr>
          <p:cNvSpPr>
            <a:spLocks noGrp="1"/>
          </p:cNvSpPr>
          <p:nvPr>
            <p:ph type="body" idx="1"/>
          </p:nvPr>
        </p:nvSpPr>
        <p:spPr>
          <a:xfrm>
            <a:off x="1217562" y="2951376"/>
            <a:ext cx="3291840" cy="823912"/>
          </a:xfrm>
        </p:spPr>
        <p:txBody>
          <a:bodyPr rtlCol="0"/>
          <a:lstStyle/>
          <a:p>
            <a:pPr rtl="0"/>
            <a:r>
              <a:rPr lang="en-GB" dirty="0"/>
              <a:t>‘Money speaks’</a:t>
            </a:r>
            <a:endParaRPr lang="en-GB" sz="2400" b="1" dirty="0"/>
          </a:p>
        </p:txBody>
      </p:sp>
      <p:sp>
        <p:nvSpPr>
          <p:cNvPr id="4" name="Content Placeholder 3">
            <a:extLst>
              <a:ext uri="{FF2B5EF4-FFF2-40B4-BE49-F238E27FC236}">
                <a16:creationId xmlns:a16="http://schemas.microsoft.com/office/drawing/2014/main" id="{56E2AD97-6712-4E23-9D09-2FCFC43DE6FA}"/>
              </a:ext>
            </a:extLst>
          </p:cNvPr>
          <p:cNvSpPr>
            <a:spLocks noGrp="1"/>
          </p:cNvSpPr>
          <p:nvPr>
            <p:ph sz="half" idx="2"/>
          </p:nvPr>
        </p:nvSpPr>
        <p:spPr>
          <a:xfrm>
            <a:off x="960843" y="3956194"/>
            <a:ext cx="3002870" cy="2049196"/>
          </a:xfrm>
        </p:spPr>
        <p:txBody>
          <a:bodyPr vert="horz" lIns="91440" tIns="45720" rIns="91440" bIns="45720" rtlCol="0" anchor="t">
            <a:normAutofit fontScale="92500" lnSpcReduction="10000"/>
          </a:bodyPr>
          <a:lstStyle/>
          <a:p>
            <a:pPr marL="0" indent="0" algn="ctr">
              <a:buNone/>
            </a:pPr>
            <a:r>
              <a:rPr lang="en-US" sz="2000" dirty="0"/>
              <a:t>Further embed research culture as a priority across funders</a:t>
            </a:r>
          </a:p>
          <a:p>
            <a:pPr marL="0" indent="0" algn="ctr">
              <a:buNone/>
            </a:pPr>
            <a:r>
              <a:rPr lang="en-US" sz="2000" dirty="0"/>
              <a:t>Evolve other sources of influence in the system, such as REF</a:t>
            </a:r>
          </a:p>
        </p:txBody>
      </p:sp>
      <p:sp>
        <p:nvSpPr>
          <p:cNvPr id="5" name="Text Placeholder 4">
            <a:extLst>
              <a:ext uri="{FF2B5EF4-FFF2-40B4-BE49-F238E27FC236}">
                <a16:creationId xmlns:a16="http://schemas.microsoft.com/office/drawing/2014/main" id="{EBB54FB5-947C-443A-A471-5A92DDDE7E78}"/>
              </a:ext>
            </a:extLst>
          </p:cNvPr>
          <p:cNvSpPr>
            <a:spLocks noGrp="1"/>
          </p:cNvSpPr>
          <p:nvPr>
            <p:ph type="body" sz="quarter" idx="3"/>
          </p:nvPr>
        </p:nvSpPr>
        <p:spPr>
          <a:xfrm>
            <a:off x="4487869" y="2943291"/>
            <a:ext cx="3291840" cy="823912"/>
          </a:xfrm>
        </p:spPr>
        <p:txBody>
          <a:bodyPr rtlCol="0"/>
          <a:lstStyle/>
          <a:p>
            <a:pPr rtl="0"/>
            <a:r>
              <a:rPr lang="en-GB" dirty="0"/>
              <a:t>Local ownership</a:t>
            </a:r>
            <a:endParaRPr lang="en-GB" sz="2400" b="1" dirty="0"/>
          </a:p>
        </p:txBody>
      </p:sp>
      <p:sp>
        <p:nvSpPr>
          <p:cNvPr id="6" name="Content Placeholder 5">
            <a:extLst>
              <a:ext uri="{FF2B5EF4-FFF2-40B4-BE49-F238E27FC236}">
                <a16:creationId xmlns:a16="http://schemas.microsoft.com/office/drawing/2014/main" id="{7B86909A-6871-4C18-9DB4-D10F772A4EC0}"/>
              </a:ext>
            </a:extLst>
          </p:cNvPr>
          <p:cNvSpPr>
            <a:spLocks noGrp="1"/>
          </p:cNvSpPr>
          <p:nvPr>
            <p:ph sz="quarter" idx="4"/>
          </p:nvPr>
        </p:nvSpPr>
        <p:spPr>
          <a:xfrm>
            <a:off x="4284866" y="3956194"/>
            <a:ext cx="3002870" cy="2968511"/>
          </a:xfrm>
        </p:spPr>
        <p:txBody>
          <a:bodyPr vert="horz" lIns="91440" tIns="45720" rIns="91440" bIns="45720" rtlCol="0" anchor="t">
            <a:normAutofit/>
          </a:bodyPr>
          <a:lstStyle/>
          <a:p>
            <a:pPr marL="0" indent="0" algn="ctr">
              <a:buNone/>
            </a:pPr>
            <a:r>
              <a:rPr lang="en-US" sz="2000" dirty="0">
                <a:ea typeface="+mn-lt"/>
                <a:cs typeface="+mn-lt"/>
              </a:rPr>
              <a:t>Universities making research culture into an institutional USP</a:t>
            </a:r>
          </a:p>
          <a:p>
            <a:pPr marL="0" indent="0" algn="ctr">
              <a:buNone/>
            </a:pPr>
            <a:r>
              <a:rPr lang="en-US" sz="2000" dirty="0">
                <a:ea typeface="+mn-lt"/>
                <a:cs typeface="+mn-lt"/>
              </a:rPr>
              <a:t>Mapping strengths and areas for improvement</a:t>
            </a:r>
            <a:endParaRPr lang="en-GB" sz="2000" dirty="0">
              <a:ea typeface="+mn-lt"/>
              <a:cs typeface="+mn-lt"/>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33</a:t>
            </a:fld>
            <a:endParaRPr lang="en-GB"/>
          </a:p>
        </p:txBody>
      </p:sp>
      <p:sp>
        <p:nvSpPr>
          <p:cNvPr id="10" name="Text Placeholder 9">
            <a:extLst>
              <a:ext uri="{FF2B5EF4-FFF2-40B4-BE49-F238E27FC236}">
                <a16:creationId xmlns:a16="http://schemas.microsoft.com/office/drawing/2014/main" id="{9A4A6380-3B85-4062-912A-4E390EC98130}"/>
              </a:ext>
            </a:extLst>
          </p:cNvPr>
          <p:cNvSpPr>
            <a:spLocks noGrp="1"/>
          </p:cNvSpPr>
          <p:nvPr>
            <p:ph type="body" sz="quarter" idx="13"/>
          </p:nvPr>
        </p:nvSpPr>
        <p:spPr>
          <a:xfrm>
            <a:off x="7954724" y="2951376"/>
            <a:ext cx="2955676" cy="823912"/>
          </a:xfrm>
        </p:spPr>
        <p:txBody>
          <a:bodyPr rtlCol="0">
            <a:normAutofit/>
          </a:bodyPr>
          <a:lstStyle/>
          <a:p>
            <a:pPr rtl="0"/>
            <a:r>
              <a:rPr lang="en-GB" dirty="0"/>
              <a:t>Global alignment</a:t>
            </a:r>
            <a:endParaRPr lang="en-GB" sz="2400" b="1" dirty="0"/>
          </a:p>
        </p:txBody>
      </p:sp>
      <p:sp>
        <p:nvSpPr>
          <p:cNvPr id="11" name="Content Placeholder 10">
            <a:extLst>
              <a:ext uri="{FF2B5EF4-FFF2-40B4-BE49-F238E27FC236}">
                <a16:creationId xmlns:a16="http://schemas.microsoft.com/office/drawing/2014/main" id="{4BA52259-E9BC-4D73-AB88-6F0A4227FEC2}"/>
              </a:ext>
            </a:extLst>
          </p:cNvPr>
          <p:cNvSpPr>
            <a:spLocks noGrp="1"/>
          </p:cNvSpPr>
          <p:nvPr>
            <p:ph sz="quarter" idx="14"/>
          </p:nvPr>
        </p:nvSpPr>
        <p:spPr>
          <a:xfrm>
            <a:off x="7738578" y="3955128"/>
            <a:ext cx="3291840" cy="3185683"/>
          </a:xfrm>
        </p:spPr>
        <p:txBody>
          <a:bodyPr vert="horz" lIns="91440" tIns="45720" rIns="91440" bIns="45720" rtlCol="0" anchor="t">
            <a:noAutofit/>
          </a:bodyPr>
          <a:lstStyle/>
          <a:p>
            <a:pPr marL="0" indent="0" algn="ctr">
              <a:buNone/>
            </a:pPr>
            <a:r>
              <a:rPr lang="en-US" sz="2000" dirty="0">
                <a:ea typeface="+mn-lt"/>
                <a:cs typeface="+mn-lt"/>
              </a:rPr>
              <a:t>UK seen as a leading light on research culture reform</a:t>
            </a:r>
          </a:p>
          <a:p>
            <a:pPr marL="0" indent="0" algn="ctr">
              <a:buNone/>
            </a:pPr>
            <a:r>
              <a:rPr lang="en-US" sz="2000" dirty="0">
                <a:ea typeface="+mn-lt"/>
                <a:cs typeface="+mn-lt"/>
              </a:rPr>
              <a:t>Keen to avoid barriers for researchers moving across different research systems</a:t>
            </a:r>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pic>
        <p:nvPicPr>
          <p:cNvPr id="13" name="Graphic 12" descr="Coins outline">
            <a:extLst>
              <a:ext uri="{FF2B5EF4-FFF2-40B4-BE49-F238E27FC236}">
                <a16:creationId xmlns:a16="http://schemas.microsoft.com/office/drawing/2014/main" id="{D63BC844-D101-DD66-C1C5-3BDBF704FAE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990821" y="2369783"/>
            <a:ext cx="872661" cy="872661"/>
          </a:xfrm>
          <a:prstGeom prst="rect">
            <a:avLst/>
          </a:prstGeom>
        </p:spPr>
      </p:pic>
      <p:pic>
        <p:nvPicPr>
          <p:cNvPr id="17" name="Graphic 16" descr="Graduation cap with solid fill">
            <a:extLst>
              <a:ext uri="{FF2B5EF4-FFF2-40B4-BE49-F238E27FC236}">
                <a16:creationId xmlns:a16="http://schemas.microsoft.com/office/drawing/2014/main" id="{74E19131-0E9B-DC39-2FDA-6266D91C4B6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47984" y="2278614"/>
            <a:ext cx="1076633" cy="1076633"/>
          </a:xfrm>
          <a:prstGeom prst="rect">
            <a:avLst/>
          </a:prstGeom>
        </p:spPr>
      </p:pic>
      <p:pic>
        <p:nvPicPr>
          <p:cNvPr id="19" name="Graphic 18" descr="Globe outline">
            <a:extLst>
              <a:ext uri="{FF2B5EF4-FFF2-40B4-BE49-F238E27FC236}">
                <a16:creationId xmlns:a16="http://schemas.microsoft.com/office/drawing/2014/main" id="{2CF7F116-6B20-1F6A-01A8-99CC11D5ED8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048104" y="2464378"/>
            <a:ext cx="768915" cy="768915"/>
          </a:xfrm>
          <a:prstGeom prst="rect">
            <a:avLst/>
          </a:prstGeom>
        </p:spPr>
      </p:pic>
    </p:spTree>
    <p:extLst>
      <p:ext uri="{BB962C8B-B14F-4D97-AF65-F5344CB8AC3E}">
        <p14:creationId xmlns:p14="http://schemas.microsoft.com/office/powerpoint/2010/main" val="11045688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1E592B2-9304-D368-9011-B39A1845C2C6}"/>
              </a:ext>
            </a:extLst>
          </p:cNvPr>
          <p:cNvSpPr txBox="1">
            <a:spLocks/>
          </p:cNvSpPr>
          <p:nvPr/>
        </p:nvSpPr>
        <p:spPr>
          <a:xfrm>
            <a:off x="691644" y="1995086"/>
            <a:ext cx="3721608" cy="1106424"/>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Thank you</a:t>
            </a:r>
          </a:p>
        </p:txBody>
      </p:sp>
      <p:sp>
        <p:nvSpPr>
          <p:cNvPr id="6" name="Text Placeholder 9">
            <a:extLst>
              <a:ext uri="{FF2B5EF4-FFF2-40B4-BE49-F238E27FC236}">
                <a16:creationId xmlns:a16="http://schemas.microsoft.com/office/drawing/2014/main" id="{860D3B0B-F912-5969-6E9B-5A1096C2197E}"/>
              </a:ext>
            </a:extLst>
          </p:cNvPr>
          <p:cNvSpPr txBox="1">
            <a:spLocks/>
          </p:cNvSpPr>
          <p:nvPr/>
        </p:nvSpPr>
        <p:spPr>
          <a:xfrm>
            <a:off x="1469924" y="3101510"/>
            <a:ext cx="3721100" cy="447675"/>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Ben Bleasdale</a:t>
            </a:r>
            <a:endParaRPr lang="en-GB" sz="1800" dirty="0"/>
          </a:p>
        </p:txBody>
      </p:sp>
      <p:sp>
        <p:nvSpPr>
          <p:cNvPr id="7" name="Text Placeholder 10">
            <a:extLst>
              <a:ext uri="{FF2B5EF4-FFF2-40B4-BE49-F238E27FC236}">
                <a16:creationId xmlns:a16="http://schemas.microsoft.com/office/drawing/2014/main" id="{BFE2C784-9EAF-D81F-D78E-F7ACBB37AB06}"/>
              </a:ext>
            </a:extLst>
          </p:cNvPr>
          <p:cNvSpPr txBox="1">
            <a:spLocks/>
          </p:cNvSpPr>
          <p:nvPr/>
        </p:nvSpPr>
        <p:spPr>
          <a:xfrm>
            <a:off x="1469924" y="4409067"/>
            <a:ext cx="3721100" cy="447675"/>
          </a:xfrm>
          <a:prstGeom prst="rect">
            <a:avLst/>
          </a:prstGeom>
        </p:spPr>
        <p:txBody>
          <a:bodyPr rtlCol="0"/>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dirty="0"/>
              <a:t>www.</a:t>
            </a:r>
            <a:r>
              <a:rPr lang="en-GB" sz="1800" dirty="0"/>
              <a:t>culturebase-consulting</a:t>
            </a:r>
            <a:r>
              <a:rPr lang="en-GB" sz="1600" dirty="0"/>
              <a:t>.co.uk</a:t>
            </a:r>
            <a:endParaRPr lang="en-GB" dirty="0"/>
          </a:p>
        </p:txBody>
      </p:sp>
      <p:pic>
        <p:nvPicPr>
          <p:cNvPr id="8" name="Online Image Placeholder 23" descr="User">
            <a:extLst>
              <a:ext uri="{FF2B5EF4-FFF2-40B4-BE49-F238E27FC236}">
                <a16:creationId xmlns:a16="http://schemas.microsoft.com/office/drawing/2014/main" id="{175CAEF5-C70E-487A-DFAA-1D16F51A97B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848960" y="3065206"/>
            <a:ext cx="457200" cy="457200"/>
          </a:xfrm>
          <a:prstGeom prst="rect">
            <a:avLst/>
          </a:prstGeom>
        </p:spPr>
      </p:pic>
      <p:pic>
        <p:nvPicPr>
          <p:cNvPr id="9" name="Online Image Placeholder 11" descr="Monitor">
            <a:extLst>
              <a:ext uri="{FF2B5EF4-FFF2-40B4-BE49-F238E27FC236}">
                <a16:creationId xmlns:a16="http://schemas.microsoft.com/office/drawing/2014/main" id="{BBDAB17B-5DA6-DD33-8BB4-25624C59B95E}"/>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848960" y="4409067"/>
            <a:ext cx="457200" cy="457200"/>
          </a:xfrm>
          <a:prstGeom prst="rect">
            <a:avLst/>
          </a:prstGeom>
        </p:spPr>
      </p:pic>
      <p:pic>
        <p:nvPicPr>
          <p:cNvPr id="10" name="Picture 9" descr="A black and orange text&#10;&#10;Description automatically generated">
            <a:extLst>
              <a:ext uri="{FF2B5EF4-FFF2-40B4-BE49-F238E27FC236}">
                <a16:creationId xmlns:a16="http://schemas.microsoft.com/office/drawing/2014/main" id="{9AEE3828-5B69-DA46-A6D0-73276A27DAB0}"/>
              </a:ext>
            </a:extLst>
          </p:cNvPr>
          <p:cNvPicPr>
            <a:picLocks noChangeAspect="1"/>
          </p:cNvPicPr>
          <p:nvPr/>
        </p:nvPicPr>
        <p:blipFill>
          <a:blip r:embed="rId6"/>
          <a:stretch>
            <a:fillRect/>
          </a:stretch>
        </p:blipFill>
        <p:spPr>
          <a:xfrm>
            <a:off x="6616701" y="2423085"/>
            <a:ext cx="4559137" cy="1657869"/>
          </a:xfrm>
          <a:prstGeom prst="rect">
            <a:avLst/>
          </a:prstGeom>
        </p:spPr>
      </p:pic>
      <p:sp>
        <p:nvSpPr>
          <p:cNvPr id="11" name="Rectangle 10">
            <a:extLst>
              <a:ext uri="{FF2B5EF4-FFF2-40B4-BE49-F238E27FC236}">
                <a16:creationId xmlns:a16="http://schemas.microsoft.com/office/drawing/2014/main" id="{A4A33260-4D71-D924-A48B-64CE57F02A3A}"/>
              </a:ext>
            </a:extLst>
          </p:cNvPr>
          <p:cNvSpPr/>
          <p:nvPr/>
        </p:nvSpPr>
        <p:spPr>
          <a:xfrm>
            <a:off x="6059228" y="357501"/>
            <a:ext cx="68826" cy="619432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Online Image Placeholder 11" descr="Envelope with solid fill">
            <a:extLst>
              <a:ext uri="{FF2B5EF4-FFF2-40B4-BE49-F238E27FC236}">
                <a16:creationId xmlns:a16="http://schemas.microsoft.com/office/drawing/2014/main" id="{4ABABB18-E173-7FAA-4188-4EF17DFAACE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48960" y="3723967"/>
            <a:ext cx="457200" cy="457200"/>
          </a:xfrm>
          <a:prstGeom prst="rect">
            <a:avLst/>
          </a:prstGeom>
        </p:spPr>
      </p:pic>
      <p:sp>
        <p:nvSpPr>
          <p:cNvPr id="13" name="Text Placeholder 10">
            <a:extLst>
              <a:ext uri="{FF2B5EF4-FFF2-40B4-BE49-F238E27FC236}">
                <a16:creationId xmlns:a16="http://schemas.microsoft.com/office/drawing/2014/main" id="{02D18A7D-74FD-CE9A-BFFD-5B074E4E9594}"/>
              </a:ext>
            </a:extLst>
          </p:cNvPr>
          <p:cNvSpPr txBox="1">
            <a:spLocks/>
          </p:cNvSpPr>
          <p:nvPr/>
        </p:nvSpPr>
        <p:spPr>
          <a:xfrm>
            <a:off x="1469924" y="3760259"/>
            <a:ext cx="3721100" cy="447675"/>
          </a:xfrm>
          <a:prstGeom prst="rect">
            <a:avLst/>
          </a:prstGeom>
        </p:spPr>
        <p:txBody>
          <a:bodyPr rtlCol="0"/>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dirty="0"/>
              <a:t>ben@</a:t>
            </a:r>
            <a:r>
              <a:rPr lang="en-GB" sz="1800" dirty="0"/>
              <a:t>culturebase-consulting</a:t>
            </a:r>
            <a:r>
              <a:rPr lang="en-GB" sz="1600" dirty="0"/>
              <a:t>.co.uk</a:t>
            </a:r>
            <a:endParaRPr lang="en-GB" dirty="0"/>
          </a:p>
        </p:txBody>
      </p:sp>
    </p:spTree>
    <p:extLst>
      <p:ext uri="{BB962C8B-B14F-4D97-AF65-F5344CB8AC3E}">
        <p14:creationId xmlns:p14="http://schemas.microsoft.com/office/powerpoint/2010/main" val="1687489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7B87E8-5DD6-4C7B-A320-3A6C10885424}"/>
              </a:ext>
            </a:extLst>
          </p:cNvPr>
          <p:cNvPicPr>
            <a:picLocks noChangeAspect="1"/>
          </p:cNvPicPr>
          <p:nvPr/>
        </p:nvPicPr>
        <p:blipFill rotWithShape="1">
          <a:blip r:embed="rId2"/>
          <a:srcRect r="19595"/>
          <a:stretch/>
        </p:blipFill>
        <p:spPr>
          <a:xfrm rot="5400000">
            <a:off x="3560248" y="-1059161"/>
            <a:ext cx="5071504" cy="8976321"/>
          </a:xfrm>
          <a:prstGeom prst="rect">
            <a:avLst/>
          </a:prstGeom>
        </p:spPr>
      </p:pic>
    </p:spTree>
    <p:extLst>
      <p:ext uri="{BB962C8B-B14F-4D97-AF65-F5344CB8AC3E}">
        <p14:creationId xmlns:p14="http://schemas.microsoft.com/office/powerpoint/2010/main" val="10298709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D420C82-EEDE-4FD5-B04A-27AA5C3169D4}"/>
              </a:ext>
            </a:extLst>
          </p:cNvPr>
          <p:cNvPicPr>
            <a:picLocks noChangeAspect="1"/>
          </p:cNvPicPr>
          <p:nvPr/>
        </p:nvPicPr>
        <p:blipFill rotWithShape="1">
          <a:blip r:embed="rId2"/>
          <a:srcRect l="83592" t="4657" r="1865" b="74601"/>
          <a:stretch/>
        </p:blipFill>
        <p:spPr>
          <a:xfrm>
            <a:off x="9682943" y="736379"/>
            <a:ext cx="1641153" cy="1296144"/>
          </a:xfrm>
          <a:prstGeom prst="rect">
            <a:avLst/>
          </a:prstGeom>
        </p:spPr>
      </p:pic>
      <p:sp>
        <p:nvSpPr>
          <p:cNvPr id="2" name="TextBox 1">
            <a:extLst>
              <a:ext uri="{FF2B5EF4-FFF2-40B4-BE49-F238E27FC236}">
                <a16:creationId xmlns:a16="http://schemas.microsoft.com/office/drawing/2014/main" id="{858EC198-129F-4B73-8ED7-494D465A8428}"/>
              </a:ext>
            </a:extLst>
          </p:cNvPr>
          <p:cNvSpPr txBox="1"/>
          <p:nvPr/>
        </p:nvSpPr>
        <p:spPr>
          <a:xfrm>
            <a:off x="721311" y="1674492"/>
            <a:ext cx="10127217" cy="4955203"/>
          </a:xfrm>
          <a:prstGeom prst="rect">
            <a:avLst/>
          </a:prstGeom>
          <a:noFill/>
        </p:spPr>
        <p:txBody>
          <a:bodyPr wrap="square" rtlCol="0" anchor="t">
            <a:spAutoFit/>
          </a:bodyPr>
          <a:lstStyle/>
          <a:p>
            <a:r>
              <a:rPr lang="en-GB" sz="2000" dirty="0"/>
              <a:t>Look at the blue and orange prompt cards on the next slide. The orange cards have</a:t>
            </a:r>
          </a:p>
          <a:p>
            <a:r>
              <a:rPr lang="en-GB" sz="2000" dirty="0"/>
              <a:t>quotes from our interviewees and the blue cards feature some of our survey findings. </a:t>
            </a:r>
          </a:p>
          <a:p>
            <a:endParaRPr lang="en-GB" sz="2000" dirty="0"/>
          </a:p>
          <a:p>
            <a:r>
              <a:rPr lang="en-GB" sz="2000" dirty="0"/>
              <a:t>As a group, read out each card and explore how the orange and blue cards might pair with each other. Then try grouping them based on a common theme. How else could you group them? </a:t>
            </a:r>
          </a:p>
          <a:p>
            <a:endParaRPr lang="en-GB" sz="2000" dirty="0"/>
          </a:p>
          <a:p>
            <a:r>
              <a:rPr lang="en-GB" sz="2000" dirty="0"/>
              <a:t>While exploring the cards in turn, consider the following questions as a group:  </a:t>
            </a:r>
          </a:p>
          <a:p>
            <a:endParaRPr lang="en-GB" sz="2000" dirty="0"/>
          </a:p>
          <a:p>
            <a:pPr marL="742950" lvl="1" indent="-285750">
              <a:buFont typeface="Arial" panose="020B0604020202020204" pitchFamily="34" charset="0"/>
              <a:buChar char="•"/>
            </a:pPr>
            <a:r>
              <a:rPr lang="en-GB" sz="2000" b="1" dirty="0"/>
              <a:t>Do any fit your own experiences? </a:t>
            </a:r>
          </a:p>
          <a:p>
            <a:pPr marL="742950" lvl="1" indent="-285750">
              <a:buFont typeface="Arial" panose="020B0604020202020204" pitchFamily="34" charset="0"/>
              <a:buChar char="•"/>
            </a:pPr>
            <a:r>
              <a:rPr lang="en-GB" sz="2000" b="1" dirty="0"/>
              <a:t>Are there any you find surprising? </a:t>
            </a:r>
          </a:p>
          <a:p>
            <a:pPr marL="742950" lvl="1" indent="-285750">
              <a:buFont typeface="Arial" panose="020B0604020202020204" pitchFamily="34" charset="0"/>
              <a:buChar char="•"/>
            </a:pPr>
            <a:r>
              <a:rPr lang="en-GB" sz="2000" b="1" dirty="0"/>
              <a:t>Are there any you disagree with? </a:t>
            </a:r>
          </a:p>
          <a:p>
            <a:pPr marL="742950" lvl="1" indent="-285750">
              <a:buFont typeface="Arial" panose="020B0604020202020204" pitchFamily="34" charset="0"/>
              <a:buChar char="•"/>
            </a:pPr>
            <a:r>
              <a:rPr lang="en-GB" sz="2000" b="1" dirty="0"/>
              <a:t>What other issues have you experienced that are missing from the cards?</a:t>
            </a:r>
          </a:p>
          <a:p>
            <a:pPr marL="285750" lvl="0" indent="-285750">
              <a:buFont typeface="Arial" panose="020B0604020202020204" pitchFamily="34" charset="0"/>
              <a:buChar char="•"/>
            </a:pPr>
            <a:endParaRPr lang="en-GB" sz="2000" dirty="0"/>
          </a:p>
          <a:p>
            <a:pPr lvl="0"/>
            <a:r>
              <a:rPr lang="en-GB" sz="2000" dirty="0"/>
              <a:t>Take a moment here to suggest other issues.</a:t>
            </a:r>
          </a:p>
          <a:p>
            <a:endParaRPr lang="en-GB" sz="1600" dirty="0"/>
          </a:p>
        </p:txBody>
      </p:sp>
      <p:sp>
        <p:nvSpPr>
          <p:cNvPr id="3" name="Rectangle 2">
            <a:extLst>
              <a:ext uri="{FF2B5EF4-FFF2-40B4-BE49-F238E27FC236}">
                <a16:creationId xmlns:a16="http://schemas.microsoft.com/office/drawing/2014/main" id="{2B0D4876-3153-4F7F-A8E9-01EE49A66A7E}"/>
              </a:ext>
            </a:extLst>
          </p:cNvPr>
          <p:cNvSpPr/>
          <p:nvPr/>
        </p:nvSpPr>
        <p:spPr>
          <a:xfrm>
            <a:off x="479376" y="260648"/>
            <a:ext cx="11233248" cy="6264696"/>
          </a:xfrm>
          <a:prstGeom prst="rect">
            <a:avLst/>
          </a:prstGeom>
          <a:noFill/>
          <a:ln w="57150">
            <a:solidFill>
              <a:srgbClr val="D1E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2D9BDCD2-2D61-4883-B3D2-9BB5C72C055A}"/>
              </a:ext>
            </a:extLst>
          </p:cNvPr>
          <p:cNvSpPr txBox="1"/>
          <p:nvPr/>
        </p:nvSpPr>
        <p:spPr>
          <a:xfrm>
            <a:off x="721311" y="536082"/>
            <a:ext cx="7674922" cy="769441"/>
          </a:xfrm>
          <a:prstGeom prst="rect">
            <a:avLst/>
          </a:prstGeom>
          <a:noFill/>
        </p:spPr>
        <p:txBody>
          <a:bodyPr wrap="none" rtlCol="0">
            <a:spAutoFit/>
          </a:bodyPr>
          <a:lstStyle/>
          <a:p>
            <a:r>
              <a:rPr lang="en-GB" sz="4400" dirty="0"/>
              <a:t>Explore the issues (~20 mins)</a:t>
            </a:r>
          </a:p>
        </p:txBody>
      </p:sp>
    </p:spTree>
    <p:extLst>
      <p:ext uri="{BB962C8B-B14F-4D97-AF65-F5344CB8AC3E}">
        <p14:creationId xmlns:p14="http://schemas.microsoft.com/office/powerpoint/2010/main" val="94886525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bject 1">
            <a:extLst>
              <a:ext uri="{FF2B5EF4-FFF2-40B4-BE49-F238E27FC236}">
                <a16:creationId xmlns:a16="http://schemas.microsoft.com/office/drawing/2014/main" id="{0DB38B0D-F80C-4C54-801F-920647A2E6B8}"/>
              </a:ext>
            </a:extLst>
          </p:cNvPr>
          <p:cNvSpPr>
            <a:spLocks noChangeArrowheads="1"/>
          </p:cNvSpPr>
          <p:nvPr/>
        </p:nvSpPr>
        <p:spPr bwMode="auto">
          <a:xfrm>
            <a:off x="6122296" y="227968"/>
            <a:ext cx="1277372" cy="1803349"/>
          </a:xfrm>
          <a:prstGeom prst="rect">
            <a:avLst/>
          </a:prstGeom>
          <a:blipFill dpi="0" rotWithShape="0">
            <a:blip r:embed="rId2"/>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4" name="object 1">
            <a:extLst>
              <a:ext uri="{FF2B5EF4-FFF2-40B4-BE49-F238E27FC236}">
                <a16:creationId xmlns:a16="http://schemas.microsoft.com/office/drawing/2014/main" id="{A49053A2-AE63-4890-9455-6B6BFBAB70A1}"/>
              </a:ext>
            </a:extLst>
          </p:cNvPr>
          <p:cNvSpPr>
            <a:spLocks noChangeArrowheads="1"/>
          </p:cNvSpPr>
          <p:nvPr/>
        </p:nvSpPr>
        <p:spPr bwMode="auto">
          <a:xfrm>
            <a:off x="9195354" y="4851814"/>
            <a:ext cx="1277372" cy="1803349"/>
          </a:xfrm>
          <a:prstGeom prst="rect">
            <a:avLst/>
          </a:prstGeom>
          <a:blipFill dpi="0" rotWithShape="0">
            <a:blip r:embed="rId3"/>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5" name="object 1">
            <a:extLst>
              <a:ext uri="{FF2B5EF4-FFF2-40B4-BE49-F238E27FC236}">
                <a16:creationId xmlns:a16="http://schemas.microsoft.com/office/drawing/2014/main" id="{AB5EC80B-64A2-45FD-930E-6098AE1C4E74}"/>
              </a:ext>
            </a:extLst>
          </p:cNvPr>
          <p:cNvSpPr>
            <a:spLocks noChangeArrowheads="1"/>
          </p:cNvSpPr>
          <p:nvPr/>
        </p:nvSpPr>
        <p:spPr bwMode="auto">
          <a:xfrm>
            <a:off x="10736737" y="4851814"/>
            <a:ext cx="1277372" cy="1803349"/>
          </a:xfrm>
          <a:prstGeom prst="rect">
            <a:avLst/>
          </a:prstGeom>
          <a:blipFill dpi="0" rotWithShape="0">
            <a:blip r:embed="rId4"/>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6" name="object 1">
            <a:extLst>
              <a:ext uri="{FF2B5EF4-FFF2-40B4-BE49-F238E27FC236}">
                <a16:creationId xmlns:a16="http://schemas.microsoft.com/office/drawing/2014/main" id="{21EA7F49-51BE-44EB-A559-4C307F61ADE9}"/>
              </a:ext>
            </a:extLst>
          </p:cNvPr>
          <p:cNvSpPr>
            <a:spLocks noChangeArrowheads="1"/>
          </p:cNvSpPr>
          <p:nvPr/>
        </p:nvSpPr>
        <p:spPr bwMode="auto">
          <a:xfrm>
            <a:off x="7704007" y="4851815"/>
            <a:ext cx="1277372" cy="1803349"/>
          </a:xfrm>
          <a:prstGeom prst="rect">
            <a:avLst/>
          </a:prstGeom>
          <a:blipFill dpi="0" rotWithShape="0">
            <a:blip r:embed="rId5"/>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7" name="object 1">
            <a:extLst>
              <a:ext uri="{FF2B5EF4-FFF2-40B4-BE49-F238E27FC236}">
                <a16:creationId xmlns:a16="http://schemas.microsoft.com/office/drawing/2014/main" id="{84AA2B4F-74E6-476D-BB3E-6DA99D1CF6FF}"/>
              </a:ext>
            </a:extLst>
          </p:cNvPr>
          <p:cNvSpPr>
            <a:spLocks noChangeArrowheads="1"/>
          </p:cNvSpPr>
          <p:nvPr/>
        </p:nvSpPr>
        <p:spPr bwMode="auto">
          <a:xfrm>
            <a:off x="3210686" y="235588"/>
            <a:ext cx="1277372" cy="1803349"/>
          </a:xfrm>
          <a:prstGeom prst="rect">
            <a:avLst/>
          </a:prstGeom>
          <a:blipFill dpi="0" rotWithShape="0">
            <a:blip r:embed="rId6"/>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8" name="object 1">
            <a:extLst>
              <a:ext uri="{FF2B5EF4-FFF2-40B4-BE49-F238E27FC236}">
                <a16:creationId xmlns:a16="http://schemas.microsoft.com/office/drawing/2014/main" id="{E1870B64-5E92-4F41-ADBD-E8E5F36F0223}"/>
              </a:ext>
            </a:extLst>
          </p:cNvPr>
          <p:cNvSpPr>
            <a:spLocks noChangeArrowheads="1"/>
          </p:cNvSpPr>
          <p:nvPr/>
        </p:nvSpPr>
        <p:spPr bwMode="auto">
          <a:xfrm>
            <a:off x="4663164" y="4853269"/>
            <a:ext cx="1277372" cy="1803349"/>
          </a:xfrm>
          <a:prstGeom prst="rect">
            <a:avLst/>
          </a:prstGeom>
          <a:blipFill dpi="0" rotWithShape="0">
            <a:blip r:embed="rId7"/>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29" name="object 1">
            <a:extLst>
              <a:ext uri="{FF2B5EF4-FFF2-40B4-BE49-F238E27FC236}">
                <a16:creationId xmlns:a16="http://schemas.microsoft.com/office/drawing/2014/main" id="{D2A66955-4D70-48DE-92C4-18DB8BF7ED90}"/>
              </a:ext>
            </a:extLst>
          </p:cNvPr>
          <p:cNvSpPr>
            <a:spLocks noChangeArrowheads="1"/>
          </p:cNvSpPr>
          <p:nvPr/>
        </p:nvSpPr>
        <p:spPr bwMode="auto">
          <a:xfrm>
            <a:off x="1587097" y="4853269"/>
            <a:ext cx="1277372" cy="1803349"/>
          </a:xfrm>
          <a:prstGeom prst="rect">
            <a:avLst/>
          </a:prstGeom>
          <a:blipFill dpi="0" rotWithShape="0">
            <a:blip r:embed="rId8"/>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0" name="object 1">
            <a:extLst>
              <a:ext uri="{FF2B5EF4-FFF2-40B4-BE49-F238E27FC236}">
                <a16:creationId xmlns:a16="http://schemas.microsoft.com/office/drawing/2014/main" id="{F02675F5-6C2C-4BEC-B38F-4FE85BEC7C98}"/>
              </a:ext>
            </a:extLst>
          </p:cNvPr>
          <p:cNvSpPr>
            <a:spLocks noChangeArrowheads="1"/>
          </p:cNvSpPr>
          <p:nvPr/>
        </p:nvSpPr>
        <p:spPr bwMode="auto">
          <a:xfrm>
            <a:off x="139087" y="4853269"/>
            <a:ext cx="1277372" cy="1803349"/>
          </a:xfrm>
          <a:prstGeom prst="rect">
            <a:avLst/>
          </a:prstGeom>
          <a:blipFill dpi="0" rotWithShape="0">
            <a:blip r:embed="rId9"/>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1" name="object 1">
            <a:extLst>
              <a:ext uri="{FF2B5EF4-FFF2-40B4-BE49-F238E27FC236}">
                <a16:creationId xmlns:a16="http://schemas.microsoft.com/office/drawing/2014/main" id="{367715B0-391C-4ED7-9321-8A5DF7DAD4CE}"/>
              </a:ext>
            </a:extLst>
          </p:cNvPr>
          <p:cNvSpPr>
            <a:spLocks noChangeArrowheads="1"/>
          </p:cNvSpPr>
          <p:nvPr/>
        </p:nvSpPr>
        <p:spPr bwMode="auto">
          <a:xfrm>
            <a:off x="9025014" y="214104"/>
            <a:ext cx="1277372" cy="1803349"/>
          </a:xfrm>
          <a:prstGeom prst="rect">
            <a:avLst/>
          </a:prstGeom>
          <a:blipFill dpi="0" rotWithShape="0">
            <a:blip r:embed="rId10"/>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2" name="object 1">
            <a:extLst>
              <a:ext uri="{FF2B5EF4-FFF2-40B4-BE49-F238E27FC236}">
                <a16:creationId xmlns:a16="http://schemas.microsoft.com/office/drawing/2014/main" id="{FB3C16D4-2813-4FB8-82B4-795C3834DB7E}"/>
              </a:ext>
            </a:extLst>
          </p:cNvPr>
          <p:cNvSpPr>
            <a:spLocks noChangeArrowheads="1"/>
          </p:cNvSpPr>
          <p:nvPr/>
        </p:nvSpPr>
        <p:spPr bwMode="auto">
          <a:xfrm>
            <a:off x="1617090" y="2843996"/>
            <a:ext cx="1277372" cy="1803349"/>
          </a:xfrm>
          <a:prstGeom prst="rect">
            <a:avLst/>
          </a:prstGeom>
          <a:blipFill dpi="0" rotWithShape="0">
            <a:blip r:embed="rId11"/>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3" name="object 1">
            <a:extLst>
              <a:ext uri="{FF2B5EF4-FFF2-40B4-BE49-F238E27FC236}">
                <a16:creationId xmlns:a16="http://schemas.microsoft.com/office/drawing/2014/main" id="{89B0590D-356C-4CD0-993E-244FE0BD8402}"/>
              </a:ext>
            </a:extLst>
          </p:cNvPr>
          <p:cNvSpPr>
            <a:spLocks noChangeArrowheads="1"/>
          </p:cNvSpPr>
          <p:nvPr/>
        </p:nvSpPr>
        <p:spPr bwMode="auto">
          <a:xfrm>
            <a:off x="10472726" y="198925"/>
            <a:ext cx="1277372" cy="1803349"/>
          </a:xfrm>
          <a:prstGeom prst="rect">
            <a:avLst/>
          </a:prstGeom>
          <a:blipFill dpi="0" rotWithShape="0">
            <a:blip r:embed="rId12"/>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4" name="object 1">
            <a:extLst>
              <a:ext uri="{FF2B5EF4-FFF2-40B4-BE49-F238E27FC236}">
                <a16:creationId xmlns:a16="http://schemas.microsoft.com/office/drawing/2014/main" id="{D44FEAFE-45E2-44E0-AB24-BDABAF90C4EE}"/>
              </a:ext>
            </a:extLst>
          </p:cNvPr>
          <p:cNvSpPr>
            <a:spLocks noChangeArrowheads="1"/>
          </p:cNvSpPr>
          <p:nvPr/>
        </p:nvSpPr>
        <p:spPr bwMode="auto">
          <a:xfrm>
            <a:off x="6212660" y="4826683"/>
            <a:ext cx="1277372" cy="1803349"/>
          </a:xfrm>
          <a:prstGeom prst="rect">
            <a:avLst/>
          </a:prstGeom>
          <a:blipFill dpi="0" rotWithShape="0">
            <a:blip r:embed="rId13"/>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5" name="object 1">
            <a:extLst>
              <a:ext uri="{FF2B5EF4-FFF2-40B4-BE49-F238E27FC236}">
                <a16:creationId xmlns:a16="http://schemas.microsoft.com/office/drawing/2014/main" id="{E7D447C8-CDDA-42A2-888B-F93445B70614}"/>
              </a:ext>
            </a:extLst>
          </p:cNvPr>
          <p:cNvSpPr>
            <a:spLocks noChangeArrowheads="1"/>
          </p:cNvSpPr>
          <p:nvPr/>
        </p:nvSpPr>
        <p:spPr bwMode="auto">
          <a:xfrm>
            <a:off x="1771003" y="248603"/>
            <a:ext cx="1277372" cy="1803349"/>
          </a:xfrm>
          <a:prstGeom prst="rect">
            <a:avLst/>
          </a:prstGeom>
          <a:blipFill dpi="0" rotWithShape="0">
            <a:blip r:embed="rId14"/>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6" name="object 1">
            <a:extLst>
              <a:ext uri="{FF2B5EF4-FFF2-40B4-BE49-F238E27FC236}">
                <a16:creationId xmlns:a16="http://schemas.microsoft.com/office/drawing/2014/main" id="{2C51EA28-4903-4583-BA25-0E644E733520}"/>
              </a:ext>
            </a:extLst>
          </p:cNvPr>
          <p:cNvSpPr>
            <a:spLocks noChangeArrowheads="1"/>
          </p:cNvSpPr>
          <p:nvPr/>
        </p:nvSpPr>
        <p:spPr bwMode="auto">
          <a:xfrm>
            <a:off x="3113668" y="4853269"/>
            <a:ext cx="1277372" cy="1803349"/>
          </a:xfrm>
          <a:prstGeom prst="rect">
            <a:avLst/>
          </a:prstGeom>
          <a:blipFill dpi="0" rotWithShape="0">
            <a:blip r:embed="rId15"/>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7" name="object 1">
            <a:extLst>
              <a:ext uri="{FF2B5EF4-FFF2-40B4-BE49-F238E27FC236}">
                <a16:creationId xmlns:a16="http://schemas.microsoft.com/office/drawing/2014/main" id="{0E139844-F894-464A-9BC1-245E30288A98}"/>
              </a:ext>
            </a:extLst>
          </p:cNvPr>
          <p:cNvSpPr>
            <a:spLocks noChangeArrowheads="1"/>
          </p:cNvSpPr>
          <p:nvPr/>
        </p:nvSpPr>
        <p:spPr bwMode="auto">
          <a:xfrm>
            <a:off x="4663164" y="235588"/>
            <a:ext cx="1277372" cy="1803349"/>
          </a:xfrm>
          <a:prstGeom prst="rect">
            <a:avLst/>
          </a:prstGeom>
          <a:blipFill dpi="0" rotWithShape="0">
            <a:blip r:embed="rId16"/>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8" name="object 1">
            <a:extLst>
              <a:ext uri="{FF2B5EF4-FFF2-40B4-BE49-F238E27FC236}">
                <a16:creationId xmlns:a16="http://schemas.microsoft.com/office/drawing/2014/main" id="{B0725750-2A75-42B7-9FBF-8B1DB4F20DE3}"/>
              </a:ext>
            </a:extLst>
          </p:cNvPr>
          <p:cNvSpPr>
            <a:spLocks noChangeArrowheads="1"/>
          </p:cNvSpPr>
          <p:nvPr/>
        </p:nvSpPr>
        <p:spPr bwMode="auto">
          <a:xfrm>
            <a:off x="4663762" y="2822075"/>
            <a:ext cx="1277372" cy="1803349"/>
          </a:xfrm>
          <a:prstGeom prst="rect">
            <a:avLst/>
          </a:prstGeom>
          <a:blipFill dpi="0" rotWithShape="0">
            <a:blip r:embed="rId17"/>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39" name="object 1">
            <a:extLst>
              <a:ext uri="{FF2B5EF4-FFF2-40B4-BE49-F238E27FC236}">
                <a16:creationId xmlns:a16="http://schemas.microsoft.com/office/drawing/2014/main" id="{8EE859C1-B727-4E21-842B-C62CA84CDEBA}"/>
              </a:ext>
            </a:extLst>
          </p:cNvPr>
          <p:cNvSpPr>
            <a:spLocks noChangeArrowheads="1"/>
          </p:cNvSpPr>
          <p:nvPr/>
        </p:nvSpPr>
        <p:spPr bwMode="auto">
          <a:xfrm>
            <a:off x="7570008" y="221539"/>
            <a:ext cx="1277372" cy="1803349"/>
          </a:xfrm>
          <a:prstGeom prst="rect">
            <a:avLst/>
          </a:prstGeom>
          <a:blipFill dpi="0" rotWithShape="0">
            <a:blip r:embed="rId18"/>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40" name="object 1">
            <a:extLst>
              <a:ext uri="{FF2B5EF4-FFF2-40B4-BE49-F238E27FC236}">
                <a16:creationId xmlns:a16="http://schemas.microsoft.com/office/drawing/2014/main" id="{3C2CD669-F337-4DB7-A70E-995789E1C5CB}"/>
              </a:ext>
            </a:extLst>
          </p:cNvPr>
          <p:cNvSpPr>
            <a:spLocks noChangeArrowheads="1"/>
          </p:cNvSpPr>
          <p:nvPr/>
        </p:nvSpPr>
        <p:spPr bwMode="auto">
          <a:xfrm>
            <a:off x="3143825" y="2824473"/>
            <a:ext cx="1277372" cy="1803349"/>
          </a:xfrm>
          <a:prstGeom prst="rect">
            <a:avLst/>
          </a:prstGeom>
          <a:blipFill dpi="0" rotWithShape="0">
            <a:blip r:embed="rId19"/>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41" name="object 1">
            <a:extLst>
              <a:ext uri="{FF2B5EF4-FFF2-40B4-BE49-F238E27FC236}">
                <a16:creationId xmlns:a16="http://schemas.microsoft.com/office/drawing/2014/main" id="{708FAD3D-FCB8-41FB-8EF5-F141A9C29CE2}"/>
              </a:ext>
            </a:extLst>
          </p:cNvPr>
          <p:cNvSpPr>
            <a:spLocks noChangeArrowheads="1"/>
          </p:cNvSpPr>
          <p:nvPr/>
        </p:nvSpPr>
        <p:spPr bwMode="auto">
          <a:xfrm>
            <a:off x="339718" y="232860"/>
            <a:ext cx="1277372" cy="1803349"/>
          </a:xfrm>
          <a:prstGeom prst="rect">
            <a:avLst/>
          </a:prstGeom>
          <a:blipFill dpi="0" rotWithShape="0">
            <a:blip r:embed="rId20"/>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sp>
        <p:nvSpPr>
          <p:cNvPr id="42" name="object 1">
            <a:extLst>
              <a:ext uri="{FF2B5EF4-FFF2-40B4-BE49-F238E27FC236}">
                <a16:creationId xmlns:a16="http://schemas.microsoft.com/office/drawing/2014/main" id="{6E2396FF-687C-4016-9D76-09F75219468E}"/>
              </a:ext>
            </a:extLst>
          </p:cNvPr>
          <p:cNvSpPr>
            <a:spLocks noChangeArrowheads="1"/>
          </p:cNvSpPr>
          <p:nvPr/>
        </p:nvSpPr>
        <p:spPr bwMode="auto">
          <a:xfrm>
            <a:off x="110572" y="2826332"/>
            <a:ext cx="1277372" cy="1803349"/>
          </a:xfrm>
          <a:prstGeom prst="rect">
            <a:avLst/>
          </a:prstGeom>
          <a:blipFill dpi="0" rotWithShape="0">
            <a:blip r:embed="rId21"/>
            <a:srcRect/>
            <a:stretch>
              <a:fillRect/>
            </a:stretch>
          </a:blipFill>
          <a:ln>
            <a:noFill/>
          </a:ln>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txBody>
          <a:bodyPr lIns="0" tIns="0" rIns="0" bIns="0"/>
          <a:lstStyle/>
          <a:p>
            <a:endParaRPr lang="en-US" altLang="en-US"/>
          </a:p>
        </p:txBody>
      </p:sp>
      <p:pic>
        <p:nvPicPr>
          <p:cNvPr id="2" name="Picture 1">
            <a:extLst>
              <a:ext uri="{FF2B5EF4-FFF2-40B4-BE49-F238E27FC236}">
                <a16:creationId xmlns:a16="http://schemas.microsoft.com/office/drawing/2014/main" id="{EE0B7107-9920-4020-A396-84E60D0EB0C4}"/>
              </a:ext>
            </a:extLst>
          </p:cNvPr>
          <p:cNvPicPr>
            <a:picLocks noChangeAspect="1"/>
          </p:cNvPicPr>
          <p:nvPr/>
        </p:nvPicPr>
        <p:blipFill>
          <a:blip r:embed="rId22"/>
          <a:stretch>
            <a:fillRect/>
          </a:stretch>
        </p:blipFill>
        <p:spPr>
          <a:xfrm>
            <a:off x="10472726" y="2194074"/>
            <a:ext cx="1278000" cy="1805869"/>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8EC198-129F-4B73-8ED7-494D465A8428}"/>
              </a:ext>
            </a:extLst>
          </p:cNvPr>
          <p:cNvSpPr txBox="1"/>
          <p:nvPr/>
        </p:nvSpPr>
        <p:spPr>
          <a:xfrm>
            <a:off x="906414" y="2060848"/>
            <a:ext cx="10127217" cy="3447098"/>
          </a:xfrm>
          <a:prstGeom prst="rect">
            <a:avLst/>
          </a:prstGeom>
          <a:noFill/>
        </p:spPr>
        <p:txBody>
          <a:bodyPr wrap="square" rtlCol="0">
            <a:spAutoFit/>
          </a:bodyPr>
          <a:lstStyle/>
          <a:p>
            <a:r>
              <a:rPr lang="en-GB" sz="2000" dirty="0"/>
              <a:t>Discuss in your group and use the yellow challenge cards on the next slide to capture the problems you think should be addressed to improve research culture.</a:t>
            </a:r>
          </a:p>
          <a:p>
            <a:endParaRPr lang="en-GB" sz="2000" dirty="0"/>
          </a:p>
          <a:p>
            <a:r>
              <a:rPr lang="en-GB" sz="2000" dirty="0"/>
              <a:t>Duplicate the yellow challenge card slide to add more ideas. </a:t>
            </a:r>
          </a:p>
          <a:p>
            <a:endParaRPr lang="en-GB" sz="2000" dirty="0"/>
          </a:p>
          <a:p>
            <a:endParaRPr lang="en-GB" sz="2000" dirty="0"/>
          </a:p>
          <a:p>
            <a:r>
              <a:rPr lang="en-GB" sz="2000" dirty="0"/>
              <a:t>			</a:t>
            </a:r>
            <a:r>
              <a:rPr lang="en-GB" sz="2000" b="1" dirty="0"/>
              <a:t>Pick out your top three challenges. </a:t>
            </a:r>
          </a:p>
          <a:p>
            <a:endParaRPr lang="en-GB" sz="2000" b="1" dirty="0"/>
          </a:p>
          <a:p>
            <a:r>
              <a:rPr lang="en-GB" sz="2000" b="1" dirty="0"/>
              <a:t>			These could be causes of the issues on the prompt cards 			or of other issues you’ve discussed.</a:t>
            </a:r>
          </a:p>
          <a:p>
            <a:endParaRPr lang="en-GB" dirty="0"/>
          </a:p>
        </p:txBody>
      </p:sp>
      <p:sp>
        <p:nvSpPr>
          <p:cNvPr id="3" name="Rectangle 2">
            <a:extLst>
              <a:ext uri="{FF2B5EF4-FFF2-40B4-BE49-F238E27FC236}">
                <a16:creationId xmlns:a16="http://schemas.microsoft.com/office/drawing/2014/main" id="{2B0D4876-3153-4F7F-A8E9-01EE49A66A7E}"/>
              </a:ext>
            </a:extLst>
          </p:cNvPr>
          <p:cNvSpPr/>
          <p:nvPr/>
        </p:nvSpPr>
        <p:spPr>
          <a:xfrm>
            <a:off x="479376" y="260648"/>
            <a:ext cx="11233248" cy="6264696"/>
          </a:xfrm>
          <a:prstGeom prst="rect">
            <a:avLst/>
          </a:prstGeom>
          <a:noFill/>
          <a:ln w="57150">
            <a:solidFill>
              <a:srgbClr val="D1E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2D9BDCD2-2D61-4883-B3D2-9BB5C72C055A}"/>
              </a:ext>
            </a:extLst>
          </p:cNvPr>
          <p:cNvSpPr txBox="1"/>
          <p:nvPr/>
        </p:nvSpPr>
        <p:spPr>
          <a:xfrm>
            <a:off x="847287" y="625217"/>
            <a:ext cx="9087744" cy="707886"/>
          </a:xfrm>
          <a:prstGeom prst="rect">
            <a:avLst/>
          </a:prstGeom>
          <a:noFill/>
        </p:spPr>
        <p:txBody>
          <a:bodyPr wrap="none" rtlCol="0">
            <a:spAutoFit/>
          </a:bodyPr>
          <a:lstStyle/>
          <a:p>
            <a:r>
              <a:rPr lang="en-GB" sz="4000" dirty="0"/>
              <a:t>Understand the challenges (~10 mins)</a:t>
            </a:r>
          </a:p>
        </p:txBody>
      </p:sp>
      <p:pic>
        <p:nvPicPr>
          <p:cNvPr id="5" name="Picture 4">
            <a:extLst>
              <a:ext uri="{FF2B5EF4-FFF2-40B4-BE49-F238E27FC236}">
                <a16:creationId xmlns:a16="http://schemas.microsoft.com/office/drawing/2014/main" id="{AE727905-A029-4E73-B20C-083575C2131F}"/>
              </a:ext>
            </a:extLst>
          </p:cNvPr>
          <p:cNvPicPr>
            <a:picLocks noChangeAspect="1"/>
          </p:cNvPicPr>
          <p:nvPr/>
        </p:nvPicPr>
        <p:blipFill rotWithShape="1">
          <a:blip r:embed="rId2"/>
          <a:srcRect l="39445" t="75579" r="55802" b="18129"/>
          <a:stretch/>
        </p:blipFill>
        <p:spPr>
          <a:xfrm>
            <a:off x="1847528" y="3734389"/>
            <a:ext cx="1610874" cy="1512168"/>
          </a:xfrm>
          <a:prstGeom prst="rect">
            <a:avLst/>
          </a:prstGeom>
        </p:spPr>
      </p:pic>
    </p:spTree>
    <p:extLst>
      <p:ext uri="{BB962C8B-B14F-4D97-AF65-F5344CB8AC3E}">
        <p14:creationId xmlns:p14="http://schemas.microsoft.com/office/powerpoint/2010/main" val="302537665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21246F-18F8-4982-9BAA-2155F5851C73}"/>
              </a:ext>
            </a:extLst>
          </p:cNvPr>
          <p:cNvPicPr>
            <a:picLocks noChangeAspect="1"/>
          </p:cNvPicPr>
          <p:nvPr/>
        </p:nvPicPr>
        <p:blipFill>
          <a:blip r:embed="rId2"/>
          <a:stretch>
            <a:fillRect/>
          </a:stretch>
        </p:blipFill>
        <p:spPr>
          <a:xfrm rot="5400000">
            <a:off x="2877786" y="-1150974"/>
            <a:ext cx="6436427" cy="9159947"/>
          </a:xfrm>
          <a:prstGeom prst="rect">
            <a:avLst/>
          </a:prstGeom>
        </p:spPr>
      </p:pic>
      <p:sp>
        <p:nvSpPr>
          <p:cNvPr id="2" name="TextBox 1">
            <a:extLst>
              <a:ext uri="{FF2B5EF4-FFF2-40B4-BE49-F238E27FC236}">
                <a16:creationId xmlns:a16="http://schemas.microsoft.com/office/drawing/2014/main" id="{6CBE83F2-BB4C-4D6E-BC49-996D247672F4}"/>
              </a:ext>
            </a:extLst>
          </p:cNvPr>
          <p:cNvSpPr txBox="1"/>
          <p:nvPr/>
        </p:nvSpPr>
        <p:spPr>
          <a:xfrm>
            <a:off x="3873500" y="2559050"/>
            <a:ext cx="44704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t>Click to add text</a:t>
            </a:r>
          </a:p>
        </p:txBody>
      </p:sp>
      <p:sp>
        <p:nvSpPr>
          <p:cNvPr id="5" name="TextBox 4">
            <a:extLst>
              <a:ext uri="{FF2B5EF4-FFF2-40B4-BE49-F238E27FC236}">
                <a16:creationId xmlns:a16="http://schemas.microsoft.com/office/drawing/2014/main" id="{07DA0B0E-8440-4152-B20F-28636AE09BF7}"/>
              </a:ext>
            </a:extLst>
          </p:cNvPr>
          <p:cNvSpPr txBox="1"/>
          <p:nvPr/>
        </p:nvSpPr>
        <p:spPr>
          <a:xfrm>
            <a:off x="3829049" y="4781549"/>
            <a:ext cx="45148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a:t>Click to add text</a:t>
            </a:r>
          </a:p>
        </p:txBody>
      </p:sp>
    </p:spTree>
    <p:extLst>
      <p:ext uri="{BB962C8B-B14F-4D97-AF65-F5344CB8AC3E}">
        <p14:creationId xmlns:p14="http://schemas.microsoft.com/office/powerpoint/2010/main" val="25209389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Wellcome’s Reimagine Research initiative</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pic>
        <p:nvPicPr>
          <p:cNvPr id="8" name="Picture 7">
            <a:extLst>
              <a:ext uri="{FF2B5EF4-FFF2-40B4-BE49-F238E27FC236}">
                <a16:creationId xmlns:a16="http://schemas.microsoft.com/office/drawing/2014/main" id="{CBDAA3FF-5887-6909-0E2D-99DDB9BFF2A1}"/>
              </a:ext>
            </a:extLst>
          </p:cNvPr>
          <p:cNvPicPr>
            <a:picLocks noChangeAspect="1"/>
          </p:cNvPicPr>
          <p:nvPr/>
        </p:nvPicPr>
        <p:blipFill>
          <a:blip r:embed="rId3"/>
          <a:stretch>
            <a:fillRect/>
          </a:stretch>
        </p:blipFill>
        <p:spPr>
          <a:xfrm>
            <a:off x="4028735" y="2861408"/>
            <a:ext cx="7606858" cy="2747816"/>
          </a:xfrm>
          <a:prstGeom prst="rect">
            <a:avLst/>
          </a:prstGeom>
        </p:spPr>
      </p:pic>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556407" y="3340848"/>
            <a:ext cx="3291840" cy="1788937"/>
          </a:xfrm>
        </p:spPr>
        <p:txBody>
          <a:bodyPr vert="horz" lIns="91440" tIns="45720" rIns="91440" bIns="45720" rtlCol="0" anchor="t">
            <a:normAutofit/>
          </a:bodyPr>
          <a:lstStyle/>
          <a:p>
            <a:r>
              <a:rPr lang="en-GB" sz="2000" b="1" dirty="0"/>
              <a:t>2019 – 2021</a:t>
            </a:r>
          </a:p>
          <a:p>
            <a:r>
              <a:rPr lang="en-GB" sz="2000" b="1" dirty="0"/>
              <a:t>Internally initiated</a:t>
            </a:r>
          </a:p>
          <a:p>
            <a:r>
              <a:rPr lang="en-GB" sz="2000" b="1" dirty="0"/>
              <a:t>Reform how Wellcome supported researchers</a:t>
            </a:r>
            <a:endParaRPr lang="en-US" sz="2000" b="1" dirty="0"/>
          </a:p>
        </p:txBody>
      </p:sp>
      <p:pic>
        <p:nvPicPr>
          <p:cNvPr id="10" name="Picture 9" descr="A black and orange text&#10;&#10;Description automatically generated">
            <a:extLst>
              <a:ext uri="{FF2B5EF4-FFF2-40B4-BE49-F238E27FC236}">
                <a16:creationId xmlns:a16="http://schemas.microsoft.com/office/drawing/2014/main" id="{62D71F14-A1A5-B108-2DE3-3D0C95BE1BB8}"/>
              </a:ext>
            </a:extLst>
          </p:cNvPr>
          <p:cNvPicPr>
            <a:picLocks noChangeAspect="1"/>
          </p:cNvPicPr>
          <p:nvPr/>
        </p:nvPicPr>
        <p:blipFill>
          <a:blip r:embed="rId4"/>
          <a:stretch>
            <a:fillRect/>
          </a:stretch>
        </p:blipFill>
        <p:spPr>
          <a:xfrm>
            <a:off x="92363" y="6129759"/>
            <a:ext cx="1733931" cy="630521"/>
          </a:xfrm>
          <a:prstGeom prst="rect">
            <a:avLst/>
          </a:prstGeom>
        </p:spPr>
      </p:pic>
    </p:spTree>
    <p:extLst>
      <p:ext uri="{BB962C8B-B14F-4D97-AF65-F5344CB8AC3E}">
        <p14:creationId xmlns:p14="http://schemas.microsoft.com/office/powerpoint/2010/main" val="17759837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8EC198-129F-4B73-8ED7-494D465A8428}"/>
              </a:ext>
            </a:extLst>
          </p:cNvPr>
          <p:cNvSpPr txBox="1"/>
          <p:nvPr/>
        </p:nvSpPr>
        <p:spPr>
          <a:xfrm>
            <a:off x="721311" y="1756562"/>
            <a:ext cx="10781540" cy="4154984"/>
          </a:xfrm>
          <a:prstGeom prst="rect">
            <a:avLst/>
          </a:prstGeom>
          <a:noFill/>
        </p:spPr>
        <p:txBody>
          <a:bodyPr wrap="square" rtlCol="0">
            <a:spAutoFit/>
          </a:bodyPr>
          <a:lstStyle/>
          <a:p>
            <a:r>
              <a:rPr lang="en-GB" sz="2200" dirty="0"/>
              <a:t>Consider your top challenge first – how could it be tackled to create a more positive research culture?</a:t>
            </a:r>
          </a:p>
          <a:p>
            <a:endParaRPr lang="en-GB" sz="2200" dirty="0"/>
          </a:p>
          <a:p>
            <a:r>
              <a:rPr lang="en-GB" sz="2200" dirty="0"/>
              <a:t>Look at the </a:t>
            </a:r>
            <a:r>
              <a:rPr lang="en-GB" sz="2200" b="1" dirty="0"/>
              <a:t>WHO</a:t>
            </a:r>
            <a:r>
              <a:rPr lang="en-GB" sz="2200" dirty="0"/>
              <a:t> and </a:t>
            </a:r>
            <a:r>
              <a:rPr lang="en-GB" sz="2200" b="1" dirty="0"/>
              <a:t>HOW</a:t>
            </a:r>
            <a:r>
              <a:rPr lang="en-GB" sz="2200" dirty="0"/>
              <a:t> tokens on the next slides. What tangible actions could individuals and organisations take to support, require or reward better practices and behaviours? Try to consider ideas for every combination of who and how. </a:t>
            </a:r>
          </a:p>
          <a:p>
            <a:endParaRPr lang="en-GB" sz="2200" dirty="0"/>
          </a:p>
          <a:p>
            <a:r>
              <a:rPr lang="en-GB" sz="2200" dirty="0"/>
              <a:t>Use the orange </a:t>
            </a:r>
            <a:r>
              <a:rPr lang="en-GB" sz="2200" b="1" dirty="0"/>
              <a:t>Idea for change</a:t>
            </a:r>
            <a:r>
              <a:rPr lang="en-GB" sz="2200" dirty="0"/>
              <a:t> cards to write down your ideas, as well as the green </a:t>
            </a:r>
            <a:r>
              <a:rPr lang="en-GB" sz="2200" b="1" dirty="0"/>
              <a:t>Good practice already happening</a:t>
            </a:r>
            <a:r>
              <a:rPr lang="en-GB" sz="2200" dirty="0"/>
              <a:t> cards. </a:t>
            </a:r>
          </a:p>
          <a:p>
            <a:endParaRPr lang="en-GB" sz="2200" dirty="0"/>
          </a:p>
          <a:p>
            <a:r>
              <a:rPr lang="en-GB" sz="2200" b="1" dirty="0"/>
              <a:t>Bonus</a:t>
            </a:r>
            <a:r>
              <a:rPr lang="en-GB" sz="2200" dirty="0"/>
              <a:t>: What is one thing </a:t>
            </a:r>
            <a:r>
              <a:rPr lang="en-GB" sz="2200" i="1" dirty="0"/>
              <a:t>you</a:t>
            </a:r>
            <a:r>
              <a:rPr lang="en-GB" sz="2200" dirty="0"/>
              <a:t> could do tomorrow to support your idea?</a:t>
            </a:r>
          </a:p>
          <a:p>
            <a:endParaRPr lang="en-GB" sz="2200" dirty="0"/>
          </a:p>
        </p:txBody>
      </p:sp>
      <p:sp>
        <p:nvSpPr>
          <p:cNvPr id="3" name="Rectangle 2">
            <a:extLst>
              <a:ext uri="{FF2B5EF4-FFF2-40B4-BE49-F238E27FC236}">
                <a16:creationId xmlns:a16="http://schemas.microsoft.com/office/drawing/2014/main" id="{2B0D4876-3153-4F7F-A8E9-01EE49A66A7E}"/>
              </a:ext>
            </a:extLst>
          </p:cNvPr>
          <p:cNvSpPr/>
          <p:nvPr/>
        </p:nvSpPr>
        <p:spPr>
          <a:xfrm>
            <a:off x="479376" y="260648"/>
            <a:ext cx="11233248" cy="6264696"/>
          </a:xfrm>
          <a:prstGeom prst="rect">
            <a:avLst/>
          </a:prstGeom>
          <a:noFill/>
          <a:ln w="57150">
            <a:solidFill>
              <a:srgbClr val="D1E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2D9BDCD2-2D61-4883-B3D2-9BB5C72C055A}"/>
              </a:ext>
            </a:extLst>
          </p:cNvPr>
          <p:cNvSpPr txBox="1"/>
          <p:nvPr/>
        </p:nvSpPr>
        <p:spPr>
          <a:xfrm>
            <a:off x="721311" y="633489"/>
            <a:ext cx="9626931" cy="584775"/>
          </a:xfrm>
          <a:prstGeom prst="rect">
            <a:avLst/>
          </a:prstGeom>
          <a:noFill/>
        </p:spPr>
        <p:txBody>
          <a:bodyPr wrap="none" rtlCol="0">
            <a:spAutoFit/>
          </a:bodyPr>
          <a:lstStyle/>
          <a:p>
            <a:r>
              <a:rPr lang="en-GB" sz="3200" dirty="0"/>
              <a:t>Decide who can make change and how (~15 mins)</a:t>
            </a:r>
          </a:p>
        </p:txBody>
      </p:sp>
      <p:pic>
        <p:nvPicPr>
          <p:cNvPr id="7" name="Picture 6">
            <a:extLst>
              <a:ext uri="{FF2B5EF4-FFF2-40B4-BE49-F238E27FC236}">
                <a16:creationId xmlns:a16="http://schemas.microsoft.com/office/drawing/2014/main" id="{B57A5CE4-B33F-41FF-A5B3-900C10F742AB}"/>
              </a:ext>
            </a:extLst>
          </p:cNvPr>
          <p:cNvPicPr>
            <a:picLocks noChangeAspect="1"/>
          </p:cNvPicPr>
          <p:nvPr/>
        </p:nvPicPr>
        <p:blipFill rotWithShape="1">
          <a:blip r:embed="rId2"/>
          <a:srcRect r="8482"/>
          <a:stretch/>
        </p:blipFill>
        <p:spPr>
          <a:xfrm>
            <a:off x="10107562" y="5107862"/>
            <a:ext cx="1290430" cy="980891"/>
          </a:xfrm>
          <a:prstGeom prst="rect">
            <a:avLst/>
          </a:prstGeom>
        </p:spPr>
      </p:pic>
    </p:spTree>
    <p:extLst>
      <p:ext uri="{BB962C8B-B14F-4D97-AF65-F5344CB8AC3E}">
        <p14:creationId xmlns:p14="http://schemas.microsoft.com/office/powerpoint/2010/main" val="23755163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466076-4CBD-46A3-A9F3-A85B9841C799}"/>
              </a:ext>
            </a:extLst>
          </p:cNvPr>
          <p:cNvPicPr>
            <a:picLocks noChangeAspect="1"/>
          </p:cNvPicPr>
          <p:nvPr/>
        </p:nvPicPr>
        <p:blipFill>
          <a:blip r:embed="rId2"/>
          <a:stretch>
            <a:fillRect/>
          </a:stretch>
        </p:blipFill>
        <p:spPr>
          <a:xfrm rot="5400000">
            <a:off x="2877600" y="-1072883"/>
            <a:ext cx="6436800" cy="9003766"/>
          </a:xfrm>
          <a:prstGeom prst="rect">
            <a:avLst/>
          </a:prstGeom>
        </p:spPr>
      </p:pic>
      <p:sp>
        <p:nvSpPr>
          <p:cNvPr id="2" name="TextBox 1">
            <a:extLst>
              <a:ext uri="{FF2B5EF4-FFF2-40B4-BE49-F238E27FC236}">
                <a16:creationId xmlns:a16="http://schemas.microsoft.com/office/drawing/2014/main" id="{D93E3035-A6E6-45AF-A163-131B2D395B22}"/>
              </a:ext>
            </a:extLst>
          </p:cNvPr>
          <p:cNvSpPr txBox="1"/>
          <p:nvPr/>
        </p:nvSpPr>
        <p:spPr>
          <a:xfrm>
            <a:off x="3943349" y="2654299"/>
            <a:ext cx="44513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a:t>Click to add text</a:t>
            </a:r>
          </a:p>
        </p:txBody>
      </p:sp>
      <p:pic>
        <p:nvPicPr>
          <p:cNvPr id="5" name="Picture 4">
            <a:extLst>
              <a:ext uri="{FF2B5EF4-FFF2-40B4-BE49-F238E27FC236}">
                <a16:creationId xmlns:a16="http://schemas.microsoft.com/office/drawing/2014/main" id="{4E9BFAC8-1391-4E0D-9A70-44A0ED20159C}"/>
              </a:ext>
            </a:extLst>
          </p:cNvPr>
          <p:cNvPicPr>
            <a:picLocks noChangeAspect="1"/>
          </p:cNvPicPr>
          <p:nvPr/>
        </p:nvPicPr>
        <p:blipFill>
          <a:blip r:embed="rId3"/>
          <a:stretch>
            <a:fillRect/>
          </a:stretch>
        </p:blipFill>
        <p:spPr>
          <a:xfrm>
            <a:off x="60446" y="19066"/>
            <a:ext cx="1473226" cy="1480343"/>
          </a:xfrm>
          <a:prstGeom prst="ellipse">
            <a:avLst/>
          </a:prstGeom>
        </p:spPr>
      </p:pic>
      <p:pic>
        <p:nvPicPr>
          <p:cNvPr id="6" name="Picture 5">
            <a:extLst>
              <a:ext uri="{FF2B5EF4-FFF2-40B4-BE49-F238E27FC236}">
                <a16:creationId xmlns:a16="http://schemas.microsoft.com/office/drawing/2014/main" id="{66795D9F-0815-41E3-91CA-FA3113660701}"/>
              </a:ext>
            </a:extLst>
          </p:cNvPr>
          <p:cNvPicPr>
            <a:picLocks noChangeAspect="1"/>
          </p:cNvPicPr>
          <p:nvPr/>
        </p:nvPicPr>
        <p:blipFill>
          <a:blip r:embed="rId4"/>
          <a:stretch>
            <a:fillRect/>
          </a:stretch>
        </p:blipFill>
        <p:spPr>
          <a:xfrm>
            <a:off x="1295507" y="2488147"/>
            <a:ext cx="1473226" cy="1480343"/>
          </a:xfrm>
          <a:prstGeom prst="ellipse">
            <a:avLst/>
          </a:prstGeom>
        </p:spPr>
      </p:pic>
      <p:pic>
        <p:nvPicPr>
          <p:cNvPr id="7" name="Picture 6">
            <a:extLst>
              <a:ext uri="{FF2B5EF4-FFF2-40B4-BE49-F238E27FC236}">
                <a16:creationId xmlns:a16="http://schemas.microsoft.com/office/drawing/2014/main" id="{3B7FB98F-F8A1-42DF-9675-06C5F72FF19D}"/>
              </a:ext>
            </a:extLst>
          </p:cNvPr>
          <p:cNvPicPr>
            <a:picLocks noChangeAspect="1"/>
          </p:cNvPicPr>
          <p:nvPr/>
        </p:nvPicPr>
        <p:blipFill>
          <a:blip r:embed="rId5"/>
          <a:stretch>
            <a:fillRect/>
          </a:stretch>
        </p:blipFill>
        <p:spPr>
          <a:xfrm>
            <a:off x="44575" y="1546288"/>
            <a:ext cx="1473226" cy="1480343"/>
          </a:xfrm>
          <a:prstGeom prst="ellipse">
            <a:avLst/>
          </a:prstGeom>
        </p:spPr>
      </p:pic>
      <p:pic>
        <p:nvPicPr>
          <p:cNvPr id="8" name="Picture 7">
            <a:extLst>
              <a:ext uri="{FF2B5EF4-FFF2-40B4-BE49-F238E27FC236}">
                <a16:creationId xmlns:a16="http://schemas.microsoft.com/office/drawing/2014/main" id="{63D7E7C1-4DF7-4CA3-92F4-1F95D3103A28}"/>
              </a:ext>
            </a:extLst>
          </p:cNvPr>
          <p:cNvPicPr>
            <a:picLocks noChangeAspect="1"/>
          </p:cNvPicPr>
          <p:nvPr/>
        </p:nvPicPr>
        <p:blipFill>
          <a:blip r:embed="rId6"/>
          <a:stretch>
            <a:fillRect/>
          </a:stretch>
        </p:blipFill>
        <p:spPr>
          <a:xfrm>
            <a:off x="1441485" y="917976"/>
            <a:ext cx="1473226" cy="1480343"/>
          </a:xfrm>
          <a:prstGeom prst="ellipse">
            <a:avLst/>
          </a:prstGeom>
        </p:spPr>
      </p:pic>
      <p:pic>
        <p:nvPicPr>
          <p:cNvPr id="9" name="Picture 8">
            <a:extLst>
              <a:ext uri="{FF2B5EF4-FFF2-40B4-BE49-F238E27FC236}">
                <a16:creationId xmlns:a16="http://schemas.microsoft.com/office/drawing/2014/main" id="{E6C8744B-32D4-4442-985A-98F1388883DD}"/>
              </a:ext>
            </a:extLst>
          </p:cNvPr>
          <p:cNvPicPr>
            <a:picLocks noChangeAspect="1"/>
          </p:cNvPicPr>
          <p:nvPr/>
        </p:nvPicPr>
        <p:blipFill>
          <a:blip r:embed="rId7"/>
          <a:stretch>
            <a:fillRect/>
          </a:stretch>
        </p:blipFill>
        <p:spPr>
          <a:xfrm>
            <a:off x="12562" y="3429000"/>
            <a:ext cx="1473226" cy="1480343"/>
          </a:xfrm>
          <a:prstGeom prst="ellipse">
            <a:avLst/>
          </a:prstGeom>
        </p:spPr>
      </p:pic>
      <p:pic>
        <p:nvPicPr>
          <p:cNvPr id="10" name="Picture 9">
            <a:extLst>
              <a:ext uri="{FF2B5EF4-FFF2-40B4-BE49-F238E27FC236}">
                <a16:creationId xmlns:a16="http://schemas.microsoft.com/office/drawing/2014/main" id="{92883272-2266-4432-80E3-DD937C92488F}"/>
              </a:ext>
            </a:extLst>
          </p:cNvPr>
          <p:cNvPicPr>
            <a:picLocks noChangeAspect="1"/>
          </p:cNvPicPr>
          <p:nvPr/>
        </p:nvPicPr>
        <p:blipFill rotWithShape="1">
          <a:blip r:embed="rId8"/>
          <a:srcRect l="421" t="1336" r="3443" b="1385"/>
          <a:stretch/>
        </p:blipFill>
        <p:spPr>
          <a:xfrm>
            <a:off x="1326204" y="4192642"/>
            <a:ext cx="1442529" cy="1433401"/>
          </a:xfrm>
          <a:prstGeom prst="ellipse">
            <a:avLst/>
          </a:prstGeom>
        </p:spPr>
      </p:pic>
      <p:grpSp>
        <p:nvGrpSpPr>
          <p:cNvPr id="19" name="Group 18">
            <a:extLst>
              <a:ext uri="{FF2B5EF4-FFF2-40B4-BE49-F238E27FC236}">
                <a16:creationId xmlns:a16="http://schemas.microsoft.com/office/drawing/2014/main" id="{6DE23376-64AD-43A4-9BA2-A7C2BE372B87}"/>
              </a:ext>
            </a:extLst>
          </p:cNvPr>
          <p:cNvGrpSpPr/>
          <p:nvPr/>
        </p:nvGrpSpPr>
        <p:grpSpPr>
          <a:xfrm>
            <a:off x="9596540" y="728492"/>
            <a:ext cx="2552320" cy="1472914"/>
            <a:chOff x="9742504" y="566270"/>
            <a:chExt cx="2834215" cy="1635593"/>
          </a:xfrm>
        </p:grpSpPr>
        <p:pic>
          <p:nvPicPr>
            <p:cNvPr id="11" name="Picture 10">
              <a:extLst>
                <a:ext uri="{FF2B5EF4-FFF2-40B4-BE49-F238E27FC236}">
                  <a16:creationId xmlns:a16="http://schemas.microsoft.com/office/drawing/2014/main" id="{41E8EF6D-0D3C-4253-829B-2FE8D369CD9D}"/>
                </a:ext>
              </a:extLst>
            </p:cNvPr>
            <p:cNvPicPr>
              <a:picLocks noChangeAspect="1"/>
            </p:cNvPicPr>
            <p:nvPr/>
          </p:nvPicPr>
          <p:blipFill>
            <a:blip r:embed="rId9"/>
            <a:stretch>
              <a:fillRect/>
            </a:stretch>
          </p:blipFill>
          <p:spPr>
            <a:xfrm>
              <a:off x="9742504" y="592386"/>
              <a:ext cx="1601739" cy="1609477"/>
            </a:xfrm>
            <a:prstGeom prst="ellipse">
              <a:avLst/>
            </a:prstGeom>
          </p:spPr>
        </p:pic>
        <p:pic>
          <p:nvPicPr>
            <p:cNvPr id="12" name="Picture 11">
              <a:extLst>
                <a:ext uri="{FF2B5EF4-FFF2-40B4-BE49-F238E27FC236}">
                  <a16:creationId xmlns:a16="http://schemas.microsoft.com/office/drawing/2014/main" id="{645B966D-5BB5-4169-B2DF-2CF923A9AABA}"/>
                </a:ext>
              </a:extLst>
            </p:cNvPr>
            <p:cNvPicPr>
              <a:picLocks noChangeAspect="1"/>
            </p:cNvPicPr>
            <p:nvPr/>
          </p:nvPicPr>
          <p:blipFill>
            <a:blip r:embed="rId10"/>
            <a:stretch>
              <a:fillRect/>
            </a:stretch>
          </p:blipFill>
          <p:spPr>
            <a:xfrm>
              <a:off x="10974980" y="566270"/>
              <a:ext cx="1601739" cy="1609477"/>
            </a:xfrm>
            <a:prstGeom prst="ellipse">
              <a:avLst/>
            </a:prstGeom>
          </p:spPr>
        </p:pic>
      </p:grpSp>
      <p:grpSp>
        <p:nvGrpSpPr>
          <p:cNvPr id="18" name="Group 17">
            <a:extLst>
              <a:ext uri="{FF2B5EF4-FFF2-40B4-BE49-F238E27FC236}">
                <a16:creationId xmlns:a16="http://schemas.microsoft.com/office/drawing/2014/main" id="{DD67D025-C9FC-49FC-B1FA-1EC1F56FC9EC}"/>
              </a:ext>
            </a:extLst>
          </p:cNvPr>
          <p:cNvGrpSpPr/>
          <p:nvPr/>
        </p:nvGrpSpPr>
        <p:grpSpPr>
          <a:xfrm>
            <a:off x="9598303" y="2647710"/>
            <a:ext cx="2568278" cy="1459892"/>
            <a:chOff x="9701622" y="2177129"/>
            <a:chExt cx="2851936" cy="1621132"/>
          </a:xfrm>
        </p:grpSpPr>
        <p:pic>
          <p:nvPicPr>
            <p:cNvPr id="13" name="Picture 12">
              <a:extLst>
                <a:ext uri="{FF2B5EF4-FFF2-40B4-BE49-F238E27FC236}">
                  <a16:creationId xmlns:a16="http://schemas.microsoft.com/office/drawing/2014/main" id="{DA334C87-B4D2-430C-A8CD-74D692FC33D0}"/>
                </a:ext>
              </a:extLst>
            </p:cNvPr>
            <p:cNvPicPr>
              <a:picLocks noChangeAspect="1"/>
            </p:cNvPicPr>
            <p:nvPr/>
          </p:nvPicPr>
          <p:blipFill>
            <a:blip r:embed="rId11"/>
            <a:stretch>
              <a:fillRect/>
            </a:stretch>
          </p:blipFill>
          <p:spPr>
            <a:xfrm>
              <a:off x="9701622" y="2188784"/>
              <a:ext cx="1601739" cy="1609477"/>
            </a:xfrm>
            <a:prstGeom prst="ellipse">
              <a:avLst/>
            </a:prstGeom>
          </p:spPr>
        </p:pic>
        <p:pic>
          <p:nvPicPr>
            <p:cNvPr id="14" name="Picture 13">
              <a:extLst>
                <a:ext uri="{FF2B5EF4-FFF2-40B4-BE49-F238E27FC236}">
                  <a16:creationId xmlns:a16="http://schemas.microsoft.com/office/drawing/2014/main" id="{F1222D76-C17A-4EDA-8D76-73EBF9457FA0}"/>
                </a:ext>
              </a:extLst>
            </p:cNvPr>
            <p:cNvPicPr>
              <a:picLocks noChangeAspect="1"/>
            </p:cNvPicPr>
            <p:nvPr/>
          </p:nvPicPr>
          <p:blipFill>
            <a:blip r:embed="rId12"/>
            <a:stretch>
              <a:fillRect/>
            </a:stretch>
          </p:blipFill>
          <p:spPr>
            <a:xfrm>
              <a:off x="10951819" y="2177129"/>
              <a:ext cx="1601739" cy="1609477"/>
            </a:xfrm>
            <a:prstGeom prst="ellipse">
              <a:avLst/>
            </a:prstGeom>
          </p:spPr>
        </p:pic>
      </p:grpSp>
      <p:grpSp>
        <p:nvGrpSpPr>
          <p:cNvPr id="17" name="Group 16">
            <a:extLst>
              <a:ext uri="{FF2B5EF4-FFF2-40B4-BE49-F238E27FC236}">
                <a16:creationId xmlns:a16="http://schemas.microsoft.com/office/drawing/2014/main" id="{BE22DAF3-3640-423F-AD0A-FAA879924D55}"/>
              </a:ext>
            </a:extLst>
          </p:cNvPr>
          <p:cNvGrpSpPr/>
          <p:nvPr/>
        </p:nvGrpSpPr>
        <p:grpSpPr>
          <a:xfrm>
            <a:off x="9624391" y="4540813"/>
            <a:ext cx="2567609" cy="1449396"/>
            <a:chOff x="9732319" y="3895039"/>
            <a:chExt cx="2851193" cy="1609477"/>
          </a:xfrm>
        </p:grpSpPr>
        <p:pic>
          <p:nvPicPr>
            <p:cNvPr id="15" name="Picture 14">
              <a:extLst>
                <a:ext uri="{FF2B5EF4-FFF2-40B4-BE49-F238E27FC236}">
                  <a16:creationId xmlns:a16="http://schemas.microsoft.com/office/drawing/2014/main" id="{3CB47A14-B2B6-4D6A-96F2-F573D1B132B3}"/>
                </a:ext>
              </a:extLst>
            </p:cNvPr>
            <p:cNvPicPr>
              <a:picLocks noChangeAspect="1"/>
            </p:cNvPicPr>
            <p:nvPr/>
          </p:nvPicPr>
          <p:blipFill>
            <a:blip r:embed="rId13"/>
            <a:stretch>
              <a:fillRect/>
            </a:stretch>
          </p:blipFill>
          <p:spPr>
            <a:xfrm>
              <a:off x="9732319" y="3895039"/>
              <a:ext cx="1601739" cy="1609477"/>
            </a:xfrm>
            <a:prstGeom prst="ellipse">
              <a:avLst/>
            </a:prstGeom>
          </p:spPr>
        </p:pic>
        <p:pic>
          <p:nvPicPr>
            <p:cNvPr id="16" name="Picture 15">
              <a:extLst>
                <a:ext uri="{FF2B5EF4-FFF2-40B4-BE49-F238E27FC236}">
                  <a16:creationId xmlns:a16="http://schemas.microsoft.com/office/drawing/2014/main" id="{DA950ACA-8177-4352-9049-631CB461D58A}"/>
                </a:ext>
              </a:extLst>
            </p:cNvPr>
            <p:cNvPicPr>
              <a:picLocks noChangeAspect="1"/>
            </p:cNvPicPr>
            <p:nvPr/>
          </p:nvPicPr>
          <p:blipFill>
            <a:blip r:embed="rId14"/>
            <a:stretch>
              <a:fillRect/>
            </a:stretch>
          </p:blipFill>
          <p:spPr>
            <a:xfrm>
              <a:off x="10981773" y="3895039"/>
              <a:ext cx="1601739" cy="1609477"/>
            </a:xfrm>
            <a:prstGeom prst="ellipse">
              <a:avLst/>
            </a:prstGeom>
          </p:spPr>
        </p:pic>
      </p:grpSp>
    </p:spTree>
    <p:extLst>
      <p:ext uri="{BB962C8B-B14F-4D97-AF65-F5344CB8AC3E}">
        <p14:creationId xmlns:p14="http://schemas.microsoft.com/office/powerpoint/2010/main" val="322131807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C2C2A5-E9C6-4D21-BB43-7AD556A94930}"/>
              </a:ext>
            </a:extLst>
          </p:cNvPr>
          <p:cNvPicPr>
            <a:picLocks noChangeAspect="1"/>
          </p:cNvPicPr>
          <p:nvPr/>
        </p:nvPicPr>
        <p:blipFill>
          <a:blip r:embed="rId2"/>
          <a:stretch>
            <a:fillRect/>
          </a:stretch>
        </p:blipFill>
        <p:spPr>
          <a:xfrm rot="5400000">
            <a:off x="2675801" y="-990385"/>
            <a:ext cx="6525342" cy="8838770"/>
          </a:xfrm>
          <a:prstGeom prst="rect">
            <a:avLst/>
          </a:prstGeom>
        </p:spPr>
      </p:pic>
      <p:sp>
        <p:nvSpPr>
          <p:cNvPr id="2" name="TextBox 1">
            <a:extLst>
              <a:ext uri="{FF2B5EF4-FFF2-40B4-BE49-F238E27FC236}">
                <a16:creationId xmlns:a16="http://schemas.microsoft.com/office/drawing/2014/main" id="{B57086AF-E61B-45D6-8F98-970044A4156E}"/>
              </a:ext>
            </a:extLst>
          </p:cNvPr>
          <p:cNvSpPr txBox="1"/>
          <p:nvPr/>
        </p:nvSpPr>
        <p:spPr>
          <a:xfrm>
            <a:off x="3827040" y="2490970"/>
            <a:ext cx="4667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a:t>Click to add text</a:t>
            </a:r>
          </a:p>
        </p:txBody>
      </p:sp>
      <p:pic>
        <p:nvPicPr>
          <p:cNvPr id="5" name="Picture 4">
            <a:extLst>
              <a:ext uri="{FF2B5EF4-FFF2-40B4-BE49-F238E27FC236}">
                <a16:creationId xmlns:a16="http://schemas.microsoft.com/office/drawing/2014/main" id="{9535E04A-50DB-4708-A3C7-153359935DBB}"/>
              </a:ext>
            </a:extLst>
          </p:cNvPr>
          <p:cNvPicPr>
            <a:picLocks noChangeAspect="1"/>
          </p:cNvPicPr>
          <p:nvPr/>
        </p:nvPicPr>
        <p:blipFill>
          <a:blip r:embed="rId3"/>
          <a:stretch>
            <a:fillRect/>
          </a:stretch>
        </p:blipFill>
        <p:spPr>
          <a:xfrm>
            <a:off x="60446" y="19066"/>
            <a:ext cx="1473226" cy="1480343"/>
          </a:xfrm>
          <a:prstGeom prst="ellipse">
            <a:avLst/>
          </a:prstGeom>
        </p:spPr>
      </p:pic>
      <p:pic>
        <p:nvPicPr>
          <p:cNvPr id="6" name="Picture 5">
            <a:extLst>
              <a:ext uri="{FF2B5EF4-FFF2-40B4-BE49-F238E27FC236}">
                <a16:creationId xmlns:a16="http://schemas.microsoft.com/office/drawing/2014/main" id="{66257FE2-F734-43CC-AF51-6895D05F0CAA}"/>
              </a:ext>
            </a:extLst>
          </p:cNvPr>
          <p:cNvPicPr>
            <a:picLocks noChangeAspect="1"/>
          </p:cNvPicPr>
          <p:nvPr/>
        </p:nvPicPr>
        <p:blipFill>
          <a:blip r:embed="rId4"/>
          <a:stretch>
            <a:fillRect/>
          </a:stretch>
        </p:blipFill>
        <p:spPr>
          <a:xfrm>
            <a:off x="1295507" y="2488147"/>
            <a:ext cx="1473226" cy="1480343"/>
          </a:xfrm>
          <a:prstGeom prst="ellipse">
            <a:avLst/>
          </a:prstGeom>
        </p:spPr>
      </p:pic>
      <p:pic>
        <p:nvPicPr>
          <p:cNvPr id="7" name="Picture 6">
            <a:extLst>
              <a:ext uri="{FF2B5EF4-FFF2-40B4-BE49-F238E27FC236}">
                <a16:creationId xmlns:a16="http://schemas.microsoft.com/office/drawing/2014/main" id="{F274D41C-9BEF-437D-966E-573CA273176E}"/>
              </a:ext>
            </a:extLst>
          </p:cNvPr>
          <p:cNvPicPr>
            <a:picLocks noChangeAspect="1"/>
          </p:cNvPicPr>
          <p:nvPr/>
        </p:nvPicPr>
        <p:blipFill>
          <a:blip r:embed="rId5"/>
          <a:stretch>
            <a:fillRect/>
          </a:stretch>
        </p:blipFill>
        <p:spPr>
          <a:xfrm>
            <a:off x="44575" y="1546288"/>
            <a:ext cx="1473226" cy="1480343"/>
          </a:xfrm>
          <a:prstGeom prst="ellipse">
            <a:avLst/>
          </a:prstGeom>
        </p:spPr>
      </p:pic>
      <p:pic>
        <p:nvPicPr>
          <p:cNvPr id="8" name="Picture 7">
            <a:extLst>
              <a:ext uri="{FF2B5EF4-FFF2-40B4-BE49-F238E27FC236}">
                <a16:creationId xmlns:a16="http://schemas.microsoft.com/office/drawing/2014/main" id="{30433DD2-A281-4F93-90DD-893945167C96}"/>
              </a:ext>
            </a:extLst>
          </p:cNvPr>
          <p:cNvPicPr>
            <a:picLocks noChangeAspect="1"/>
          </p:cNvPicPr>
          <p:nvPr/>
        </p:nvPicPr>
        <p:blipFill>
          <a:blip r:embed="rId6"/>
          <a:stretch>
            <a:fillRect/>
          </a:stretch>
        </p:blipFill>
        <p:spPr>
          <a:xfrm>
            <a:off x="1441485" y="917976"/>
            <a:ext cx="1473226" cy="1480343"/>
          </a:xfrm>
          <a:prstGeom prst="ellipse">
            <a:avLst/>
          </a:prstGeom>
        </p:spPr>
      </p:pic>
      <p:pic>
        <p:nvPicPr>
          <p:cNvPr id="9" name="Picture 8">
            <a:extLst>
              <a:ext uri="{FF2B5EF4-FFF2-40B4-BE49-F238E27FC236}">
                <a16:creationId xmlns:a16="http://schemas.microsoft.com/office/drawing/2014/main" id="{7C6900FF-BC96-431E-9BF1-82E6C3BD5BD8}"/>
              </a:ext>
            </a:extLst>
          </p:cNvPr>
          <p:cNvPicPr>
            <a:picLocks noChangeAspect="1"/>
          </p:cNvPicPr>
          <p:nvPr/>
        </p:nvPicPr>
        <p:blipFill>
          <a:blip r:embed="rId7"/>
          <a:stretch>
            <a:fillRect/>
          </a:stretch>
        </p:blipFill>
        <p:spPr>
          <a:xfrm>
            <a:off x="12562" y="3429000"/>
            <a:ext cx="1473226" cy="1480343"/>
          </a:xfrm>
          <a:prstGeom prst="ellipse">
            <a:avLst/>
          </a:prstGeom>
        </p:spPr>
      </p:pic>
      <p:pic>
        <p:nvPicPr>
          <p:cNvPr id="10" name="Picture 9">
            <a:extLst>
              <a:ext uri="{FF2B5EF4-FFF2-40B4-BE49-F238E27FC236}">
                <a16:creationId xmlns:a16="http://schemas.microsoft.com/office/drawing/2014/main" id="{44F3C134-2DA7-4A5E-8431-6D90BE1F8077}"/>
              </a:ext>
            </a:extLst>
          </p:cNvPr>
          <p:cNvPicPr>
            <a:picLocks noChangeAspect="1"/>
          </p:cNvPicPr>
          <p:nvPr/>
        </p:nvPicPr>
        <p:blipFill rotWithShape="1">
          <a:blip r:embed="rId8"/>
          <a:srcRect l="421" t="1336" r="3443" b="1385"/>
          <a:stretch/>
        </p:blipFill>
        <p:spPr>
          <a:xfrm>
            <a:off x="1326204" y="4192642"/>
            <a:ext cx="1442529" cy="1433401"/>
          </a:xfrm>
          <a:prstGeom prst="ellipse">
            <a:avLst/>
          </a:prstGeom>
        </p:spPr>
      </p:pic>
      <p:grpSp>
        <p:nvGrpSpPr>
          <p:cNvPr id="11" name="Group 10">
            <a:extLst>
              <a:ext uri="{FF2B5EF4-FFF2-40B4-BE49-F238E27FC236}">
                <a16:creationId xmlns:a16="http://schemas.microsoft.com/office/drawing/2014/main" id="{7A46AD91-772C-4C96-87F3-6C5C0E289CAB}"/>
              </a:ext>
            </a:extLst>
          </p:cNvPr>
          <p:cNvGrpSpPr/>
          <p:nvPr/>
        </p:nvGrpSpPr>
        <p:grpSpPr>
          <a:xfrm>
            <a:off x="9596540" y="728492"/>
            <a:ext cx="2552320" cy="1472914"/>
            <a:chOff x="9742504" y="566270"/>
            <a:chExt cx="2834215" cy="1635593"/>
          </a:xfrm>
        </p:grpSpPr>
        <p:pic>
          <p:nvPicPr>
            <p:cNvPr id="12" name="Picture 11">
              <a:extLst>
                <a:ext uri="{FF2B5EF4-FFF2-40B4-BE49-F238E27FC236}">
                  <a16:creationId xmlns:a16="http://schemas.microsoft.com/office/drawing/2014/main" id="{99D8C395-9ED4-4E63-AAA2-7C3963B6460E}"/>
                </a:ext>
              </a:extLst>
            </p:cNvPr>
            <p:cNvPicPr>
              <a:picLocks noChangeAspect="1"/>
            </p:cNvPicPr>
            <p:nvPr/>
          </p:nvPicPr>
          <p:blipFill>
            <a:blip r:embed="rId9"/>
            <a:stretch>
              <a:fillRect/>
            </a:stretch>
          </p:blipFill>
          <p:spPr>
            <a:xfrm>
              <a:off x="9742504" y="592386"/>
              <a:ext cx="1601739" cy="1609477"/>
            </a:xfrm>
            <a:prstGeom prst="ellipse">
              <a:avLst/>
            </a:prstGeom>
          </p:spPr>
        </p:pic>
        <p:pic>
          <p:nvPicPr>
            <p:cNvPr id="13" name="Picture 12">
              <a:extLst>
                <a:ext uri="{FF2B5EF4-FFF2-40B4-BE49-F238E27FC236}">
                  <a16:creationId xmlns:a16="http://schemas.microsoft.com/office/drawing/2014/main" id="{A621D04A-9A19-49B1-BAB3-7F2196B459CD}"/>
                </a:ext>
              </a:extLst>
            </p:cNvPr>
            <p:cNvPicPr>
              <a:picLocks noChangeAspect="1"/>
            </p:cNvPicPr>
            <p:nvPr/>
          </p:nvPicPr>
          <p:blipFill>
            <a:blip r:embed="rId10"/>
            <a:stretch>
              <a:fillRect/>
            </a:stretch>
          </p:blipFill>
          <p:spPr>
            <a:xfrm>
              <a:off x="10974980" y="566270"/>
              <a:ext cx="1601739" cy="1609477"/>
            </a:xfrm>
            <a:prstGeom prst="ellipse">
              <a:avLst/>
            </a:prstGeom>
          </p:spPr>
        </p:pic>
      </p:grpSp>
      <p:grpSp>
        <p:nvGrpSpPr>
          <p:cNvPr id="14" name="Group 13">
            <a:extLst>
              <a:ext uri="{FF2B5EF4-FFF2-40B4-BE49-F238E27FC236}">
                <a16:creationId xmlns:a16="http://schemas.microsoft.com/office/drawing/2014/main" id="{B05BAF20-2478-4546-8F14-F69CEAB9B2A0}"/>
              </a:ext>
            </a:extLst>
          </p:cNvPr>
          <p:cNvGrpSpPr/>
          <p:nvPr/>
        </p:nvGrpSpPr>
        <p:grpSpPr>
          <a:xfrm>
            <a:off x="9598303" y="2647710"/>
            <a:ext cx="2568278" cy="1459892"/>
            <a:chOff x="9701622" y="2177129"/>
            <a:chExt cx="2851936" cy="1621132"/>
          </a:xfrm>
        </p:grpSpPr>
        <p:pic>
          <p:nvPicPr>
            <p:cNvPr id="15" name="Picture 14">
              <a:extLst>
                <a:ext uri="{FF2B5EF4-FFF2-40B4-BE49-F238E27FC236}">
                  <a16:creationId xmlns:a16="http://schemas.microsoft.com/office/drawing/2014/main" id="{5A568441-60D7-4238-974B-988E1FBB7197}"/>
                </a:ext>
              </a:extLst>
            </p:cNvPr>
            <p:cNvPicPr>
              <a:picLocks noChangeAspect="1"/>
            </p:cNvPicPr>
            <p:nvPr/>
          </p:nvPicPr>
          <p:blipFill>
            <a:blip r:embed="rId11"/>
            <a:stretch>
              <a:fillRect/>
            </a:stretch>
          </p:blipFill>
          <p:spPr>
            <a:xfrm>
              <a:off x="9701622" y="2188784"/>
              <a:ext cx="1601739" cy="1609477"/>
            </a:xfrm>
            <a:prstGeom prst="ellipse">
              <a:avLst/>
            </a:prstGeom>
          </p:spPr>
        </p:pic>
        <p:pic>
          <p:nvPicPr>
            <p:cNvPr id="16" name="Picture 15">
              <a:extLst>
                <a:ext uri="{FF2B5EF4-FFF2-40B4-BE49-F238E27FC236}">
                  <a16:creationId xmlns:a16="http://schemas.microsoft.com/office/drawing/2014/main" id="{32724650-7D4D-40CE-8652-4149D6DDFA16}"/>
                </a:ext>
              </a:extLst>
            </p:cNvPr>
            <p:cNvPicPr>
              <a:picLocks noChangeAspect="1"/>
            </p:cNvPicPr>
            <p:nvPr/>
          </p:nvPicPr>
          <p:blipFill>
            <a:blip r:embed="rId12"/>
            <a:stretch>
              <a:fillRect/>
            </a:stretch>
          </p:blipFill>
          <p:spPr>
            <a:xfrm>
              <a:off x="10951819" y="2177129"/>
              <a:ext cx="1601739" cy="1609477"/>
            </a:xfrm>
            <a:prstGeom prst="ellipse">
              <a:avLst/>
            </a:prstGeom>
          </p:spPr>
        </p:pic>
      </p:grpSp>
      <p:grpSp>
        <p:nvGrpSpPr>
          <p:cNvPr id="17" name="Group 16">
            <a:extLst>
              <a:ext uri="{FF2B5EF4-FFF2-40B4-BE49-F238E27FC236}">
                <a16:creationId xmlns:a16="http://schemas.microsoft.com/office/drawing/2014/main" id="{07F2F812-7D58-4E2C-9999-C02AD7B0AA62}"/>
              </a:ext>
            </a:extLst>
          </p:cNvPr>
          <p:cNvGrpSpPr/>
          <p:nvPr/>
        </p:nvGrpSpPr>
        <p:grpSpPr>
          <a:xfrm>
            <a:off x="9624391" y="4540813"/>
            <a:ext cx="2567609" cy="1449396"/>
            <a:chOff x="9732319" y="3895039"/>
            <a:chExt cx="2851193" cy="1609477"/>
          </a:xfrm>
        </p:grpSpPr>
        <p:pic>
          <p:nvPicPr>
            <p:cNvPr id="18" name="Picture 17">
              <a:extLst>
                <a:ext uri="{FF2B5EF4-FFF2-40B4-BE49-F238E27FC236}">
                  <a16:creationId xmlns:a16="http://schemas.microsoft.com/office/drawing/2014/main" id="{AD596FD3-F4EA-45D6-A6DF-21FF63EDCAE3}"/>
                </a:ext>
              </a:extLst>
            </p:cNvPr>
            <p:cNvPicPr>
              <a:picLocks noChangeAspect="1"/>
            </p:cNvPicPr>
            <p:nvPr/>
          </p:nvPicPr>
          <p:blipFill>
            <a:blip r:embed="rId13"/>
            <a:stretch>
              <a:fillRect/>
            </a:stretch>
          </p:blipFill>
          <p:spPr>
            <a:xfrm>
              <a:off x="9732319" y="3895039"/>
              <a:ext cx="1601739" cy="1609477"/>
            </a:xfrm>
            <a:prstGeom prst="ellipse">
              <a:avLst/>
            </a:prstGeom>
          </p:spPr>
        </p:pic>
        <p:pic>
          <p:nvPicPr>
            <p:cNvPr id="19" name="Picture 18">
              <a:extLst>
                <a:ext uri="{FF2B5EF4-FFF2-40B4-BE49-F238E27FC236}">
                  <a16:creationId xmlns:a16="http://schemas.microsoft.com/office/drawing/2014/main" id="{F915C29D-53E4-4AF9-911D-F3EC9F3B44AF}"/>
                </a:ext>
              </a:extLst>
            </p:cNvPr>
            <p:cNvPicPr>
              <a:picLocks noChangeAspect="1"/>
            </p:cNvPicPr>
            <p:nvPr/>
          </p:nvPicPr>
          <p:blipFill>
            <a:blip r:embed="rId14"/>
            <a:stretch>
              <a:fillRect/>
            </a:stretch>
          </p:blipFill>
          <p:spPr>
            <a:xfrm>
              <a:off x="10981773" y="3895039"/>
              <a:ext cx="1601739" cy="1609477"/>
            </a:xfrm>
            <a:prstGeom prst="ellipse">
              <a:avLst/>
            </a:prstGeom>
          </p:spPr>
        </p:pic>
      </p:grpSp>
    </p:spTree>
    <p:extLst>
      <p:ext uri="{BB962C8B-B14F-4D97-AF65-F5344CB8AC3E}">
        <p14:creationId xmlns:p14="http://schemas.microsoft.com/office/powerpoint/2010/main" val="200187632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45A1FC6-6AE1-49A2-A17B-718A9B92FD63}"/>
              </a:ext>
            </a:extLst>
          </p:cNvPr>
          <p:cNvPicPr>
            <a:picLocks noChangeAspect="1"/>
          </p:cNvPicPr>
          <p:nvPr/>
        </p:nvPicPr>
        <p:blipFill>
          <a:blip r:embed="rId2"/>
          <a:stretch>
            <a:fillRect/>
          </a:stretch>
        </p:blipFill>
        <p:spPr>
          <a:xfrm rot="5400000">
            <a:off x="2878330" y="-1150200"/>
            <a:ext cx="6435340" cy="9158400"/>
          </a:xfrm>
          <a:prstGeom prst="rect">
            <a:avLst/>
          </a:prstGeom>
        </p:spPr>
      </p:pic>
      <p:sp>
        <p:nvSpPr>
          <p:cNvPr id="2" name="TextBox 1">
            <a:extLst>
              <a:ext uri="{FF2B5EF4-FFF2-40B4-BE49-F238E27FC236}">
                <a16:creationId xmlns:a16="http://schemas.microsoft.com/office/drawing/2014/main" id="{953CBC18-4A32-4350-B2D3-F383253B4FB3}"/>
              </a:ext>
            </a:extLst>
          </p:cNvPr>
          <p:cNvSpPr txBox="1"/>
          <p:nvPr/>
        </p:nvSpPr>
        <p:spPr>
          <a:xfrm>
            <a:off x="3860799" y="2597149"/>
            <a:ext cx="44196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t>Click to add text</a:t>
            </a:r>
          </a:p>
        </p:txBody>
      </p:sp>
    </p:spTree>
    <p:extLst>
      <p:ext uri="{BB962C8B-B14F-4D97-AF65-F5344CB8AC3E}">
        <p14:creationId xmlns:p14="http://schemas.microsoft.com/office/powerpoint/2010/main" val="148179254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8EC198-129F-4B73-8ED7-494D465A8428}"/>
              </a:ext>
            </a:extLst>
          </p:cNvPr>
          <p:cNvSpPr txBox="1"/>
          <p:nvPr/>
        </p:nvSpPr>
        <p:spPr>
          <a:xfrm>
            <a:off x="740732" y="1520999"/>
            <a:ext cx="10991312" cy="3970318"/>
          </a:xfrm>
          <a:prstGeom prst="rect">
            <a:avLst/>
          </a:prstGeom>
          <a:noFill/>
        </p:spPr>
        <p:txBody>
          <a:bodyPr wrap="square" rtlCol="0" anchor="t">
            <a:spAutoFit/>
          </a:bodyPr>
          <a:lstStyle/>
          <a:p>
            <a:r>
              <a:rPr lang="en-GB" sz="2000" dirty="0"/>
              <a:t>Add your top ideas to the online forum:</a:t>
            </a:r>
          </a:p>
          <a:p>
            <a:endParaRPr lang="en-GB" sz="2000" dirty="0"/>
          </a:p>
          <a:p>
            <a:pPr algn="ctr"/>
            <a:r>
              <a:rPr lang="en-GB" sz="2000" dirty="0">
                <a:hlinkClick r:id="rId2"/>
              </a:rPr>
              <a:t>reimagineresearchwellcome.uk.engagementhq.com</a:t>
            </a:r>
            <a:endParaRPr lang="en-GB" sz="2000" dirty="0"/>
          </a:p>
          <a:p>
            <a:endParaRPr lang="en-GB" sz="2000" dirty="0"/>
          </a:p>
          <a:p>
            <a:r>
              <a:rPr lang="en-GB" sz="2000"/>
              <a:t>Take </a:t>
            </a:r>
            <a:r>
              <a:rPr lang="en-GB" sz="2000" dirty="0"/>
              <a:t>a moment as a group to browse through the other ideas being suggested by </a:t>
            </a:r>
            <a:r>
              <a:rPr lang="en-GB" sz="2000"/>
              <a:t>the community, and </a:t>
            </a:r>
            <a:r>
              <a:rPr lang="en-GB" sz="2000" dirty="0"/>
              <a:t>consider using the comment function to highlight any links you spot.</a:t>
            </a:r>
          </a:p>
          <a:p>
            <a:endParaRPr lang="en-GB" sz="4000" dirty="0"/>
          </a:p>
          <a:p>
            <a:endParaRPr lang="en-GB" sz="3200" dirty="0"/>
          </a:p>
          <a:p>
            <a:endParaRPr lang="en-GB" sz="2000" dirty="0"/>
          </a:p>
          <a:p>
            <a:endParaRPr lang="en-GB" sz="2000" dirty="0"/>
          </a:p>
          <a:p>
            <a:r>
              <a:rPr lang="en-GB" sz="2000" dirty="0"/>
              <a:t>If you have time, explore solutions for another of your challenge cards.</a:t>
            </a:r>
          </a:p>
        </p:txBody>
      </p:sp>
      <p:sp>
        <p:nvSpPr>
          <p:cNvPr id="3" name="Rectangle 2">
            <a:extLst>
              <a:ext uri="{FF2B5EF4-FFF2-40B4-BE49-F238E27FC236}">
                <a16:creationId xmlns:a16="http://schemas.microsoft.com/office/drawing/2014/main" id="{2B0D4876-3153-4F7F-A8E9-01EE49A66A7E}"/>
              </a:ext>
            </a:extLst>
          </p:cNvPr>
          <p:cNvSpPr/>
          <p:nvPr/>
        </p:nvSpPr>
        <p:spPr>
          <a:xfrm>
            <a:off x="479376" y="260648"/>
            <a:ext cx="11233248" cy="6264696"/>
          </a:xfrm>
          <a:prstGeom prst="rect">
            <a:avLst/>
          </a:prstGeom>
          <a:noFill/>
          <a:ln w="57150">
            <a:solidFill>
              <a:srgbClr val="D1EA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2D9BDCD2-2D61-4883-B3D2-9BB5C72C055A}"/>
              </a:ext>
            </a:extLst>
          </p:cNvPr>
          <p:cNvSpPr txBox="1"/>
          <p:nvPr/>
        </p:nvSpPr>
        <p:spPr>
          <a:xfrm>
            <a:off x="731063" y="520770"/>
            <a:ext cx="6674135" cy="707886"/>
          </a:xfrm>
          <a:prstGeom prst="rect">
            <a:avLst/>
          </a:prstGeom>
          <a:noFill/>
        </p:spPr>
        <p:txBody>
          <a:bodyPr wrap="none" rtlCol="0">
            <a:spAutoFit/>
          </a:bodyPr>
          <a:lstStyle/>
          <a:p>
            <a:r>
              <a:rPr lang="en-GB" sz="4000" dirty="0"/>
              <a:t>Share your ideas (~10 mins)</a:t>
            </a:r>
          </a:p>
        </p:txBody>
      </p:sp>
      <p:sp>
        <p:nvSpPr>
          <p:cNvPr id="7" name="TextBox 6">
            <a:extLst>
              <a:ext uri="{FF2B5EF4-FFF2-40B4-BE49-F238E27FC236}">
                <a16:creationId xmlns:a16="http://schemas.microsoft.com/office/drawing/2014/main" id="{1900189D-7632-4ADA-B118-606653B8F574}"/>
              </a:ext>
            </a:extLst>
          </p:cNvPr>
          <p:cNvSpPr txBox="1"/>
          <p:nvPr/>
        </p:nvSpPr>
        <p:spPr>
          <a:xfrm>
            <a:off x="740732" y="4077072"/>
            <a:ext cx="5244128" cy="707886"/>
          </a:xfrm>
          <a:prstGeom prst="rect">
            <a:avLst/>
          </a:prstGeom>
          <a:noFill/>
        </p:spPr>
        <p:txBody>
          <a:bodyPr wrap="none" rtlCol="0">
            <a:spAutoFit/>
          </a:bodyPr>
          <a:lstStyle/>
          <a:p>
            <a:r>
              <a:rPr lang="en-GB" sz="4000" dirty="0"/>
              <a:t>Try another challenge</a:t>
            </a:r>
          </a:p>
        </p:txBody>
      </p:sp>
    </p:spTree>
    <p:extLst>
      <p:ext uri="{BB962C8B-B14F-4D97-AF65-F5344CB8AC3E}">
        <p14:creationId xmlns:p14="http://schemas.microsoft.com/office/powerpoint/2010/main" val="257678042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Context – Open Research</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654730" y="3432684"/>
            <a:ext cx="5028316" cy="3151033"/>
          </a:xfrm>
        </p:spPr>
        <p:txBody>
          <a:bodyPr vert="horz" lIns="91440" tIns="45720" rIns="91440" bIns="45720" rtlCol="0" anchor="t">
            <a:normAutofit/>
          </a:bodyPr>
          <a:lstStyle/>
          <a:p>
            <a:r>
              <a:rPr lang="en-US" sz="2000" dirty="0"/>
              <a:t>First research funder to introduce </a:t>
            </a:r>
            <a:r>
              <a:rPr lang="en-US" sz="2000" b="1" dirty="0"/>
              <a:t>mandatory open access policy</a:t>
            </a:r>
            <a:endParaRPr lang="en-GB" sz="2000" b="1" dirty="0"/>
          </a:p>
          <a:p>
            <a:r>
              <a:rPr lang="en-GB" sz="2000" dirty="0"/>
              <a:t>Cover open access </a:t>
            </a:r>
            <a:r>
              <a:rPr lang="en-GB" sz="2000" b="1" dirty="0"/>
              <a:t>publishing costs</a:t>
            </a:r>
          </a:p>
          <a:p>
            <a:r>
              <a:rPr lang="en-GB" sz="2000" dirty="0"/>
              <a:t>Support </a:t>
            </a:r>
            <a:r>
              <a:rPr lang="en-GB" sz="2000" b="1" dirty="0"/>
              <a:t>open access platforms – </a:t>
            </a:r>
            <a:r>
              <a:rPr lang="en-GB" sz="2000" dirty="0"/>
              <a:t>Wellcome Open Research and </a:t>
            </a:r>
            <a:r>
              <a:rPr lang="en-GB" sz="2000" dirty="0" err="1"/>
              <a:t>eLife</a:t>
            </a:r>
            <a:endParaRPr lang="en-GB" sz="2000" dirty="0"/>
          </a:p>
          <a:p>
            <a:r>
              <a:rPr lang="en-GB" sz="2000" dirty="0"/>
              <a:t>But…</a:t>
            </a:r>
            <a:r>
              <a:rPr lang="en-GB" sz="2000" b="1" dirty="0"/>
              <a:t>wider barriers </a:t>
            </a:r>
            <a:r>
              <a:rPr lang="en-GB" sz="2000" dirty="0"/>
              <a:t>hinder progress, ‘first mover disadvantage’</a:t>
            </a:r>
          </a:p>
          <a:p>
            <a:endParaRPr lang="en-GB" sz="2000" b="1" dirty="0"/>
          </a:p>
          <a:p>
            <a:endParaRPr lang="en-US" sz="2000" b="1" dirty="0"/>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dirty="0"/>
              <a:t>Long-standing, active advocate for Open Research</a:t>
            </a:r>
          </a:p>
        </p:txBody>
      </p:sp>
      <p:pic>
        <p:nvPicPr>
          <p:cNvPr id="1026" name="Picture 2" descr="WellcomeOpenResearch (@WellcomeOpenRes) / X">
            <a:extLst>
              <a:ext uri="{FF2B5EF4-FFF2-40B4-BE49-F238E27FC236}">
                <a16:creationId xmlns:a16="http://schemas.microsoft.com/office/drawing/2014/main" id="{84386DB3-F0B2-B43B-913C-2CD3B8B4BA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4593" y="3497179"/>
            <a:ext cx="3065124" cy="160152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Life - Wikipedia">
            <a:extLst>
              <a:ext uri="{FF2B5EF4-FFF2-40B4-BE49-F238E27FC236}">
                <a16:creationId xmlns:a16="http://schemas.microsoft.com/office/drawing/2014/main" id="{19F804A5-A6FB-66D8-958B-FF7F3CB13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9703" y="5241565"/>
            <a:ext cx="2473993" cy="971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203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Context – B&amp;H</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743220" y="3793605"/>
            <a:ext cx="4045090" cy="2095682"/>
          </a:xfrm>
        </p:spPr>
        <p:txBody>
          <a:bodyPr vert="horz" lIns="91440" tIns="45720" rIns="91440" bIns="45720" rtlCol="0" anchor="t">
            <a:normAutofit fontScale="92500"/>
          </a:bodyPr>
          <a:lstStyle/>
          <a:p>
            <a:r>
              <a:rPr lang="en-GB" sz="2000" b="1" dirty="0"/>
              <a:t>Zero tolerance</a:t>
            </a:r>
          </a:p>
          <a:p>
            <a:r>
              <a:rPr lang="en-GB" sz="2000" b="1" dirty="0"/>
              <a:t>Clear consequences</a:t>
            </a:r>
            <a:r>
              <a:rPr lang="en-GB" sz="2000" dirty="0"/>
              <a:t>, with funding withdrawn</a:t>
            </a:r>
          </a:p>
          <a:p>
            <a:r>
              <a:rPr lang="en-GB" sz="2000" dirty="0"/>
              <a:t>But… clear there were </a:t>
            </a:r>
            <a:r>
              <a:rPr lang="en-GB" sz="2000" b="1" dirty="0"/>
              <a:t>limits</a:t>
            </a:r>
            <a:r>
              <a:rPr lang="en-GB" sz="2000" dirty="0"/>
              <a:t> to taking a case-by-case approach</a:t>
            </a:r>
          </a:p>
          <a:p>
            <a:endParaRPr lang="en-GB" sz="2000" b="1" dirty="0"/>
          </a:p>
          <a:p>
            <a:endParaRPr lang="en-US" sz="2000" b="1" dirty="0"/>
          </a:p>
        </p:txBody>
      </p:sp>
      <p:grpSp>
        <p:nvGrpSpPr>
          <p:cNvPr id="6" name="Group 5">
            <a:extLst>
              <a:ext uri="{FF2B5EF4-FFF2-40B4-BE49-F238E27FC236}">
                <a16:creationId xmlns:a16="http://schemas.microsoft.com/office/drawing/2014/main" id="{599430AE-2BF2-3B65-3D90-31E2D5C16AC5}"/>
              </a:ext>
            </a:extLst>
          </p:cNvPr>
          <p:cNvGrpSpPr/>
          <p:nvPr/>
        </p:nvGrpSpPr>
        <p:grpSpPr>
          <a:xfrm>
            <a:off x="5475214" y="3621805"/>
            <a:ext cx="5808482" cy="2687555"/>
            <a:chOff x="5827111" y="2754009"/>
            <a:chExt cx="5808482" cy="2687555"/>
          </a:xfrm>
        </p:grpSpPr>
        <p:pic>
          <p:nvPicPr>
            <p:cNvPr id="3" name="Picture 2">
              <a:extLst>
                <a:ext uri="{FF2B5EF4-FFF2-40B4-BE49-F238E27FC236}">
                  <a16:creationId xmlns:a16="http://schemas.microsoft.com/office/drawing/2014/main" id="{72AC4A31-C151-DB3A-43FE-7A661ADC6061}"/>
                </a:ext>
              </a:extLst>
            </p:cNvPr>
            <p:cNvPicPr>
              <a:picLocks noChangeAspect="1"/>
            </p:cNvPicPr>
            <p:nvPr/>
          </p:nvPicPr>
          <p:blipFill>
            <a:blip r:embed="rId3"/>
            <a:stretch>
              <a:fillRect/>
            </a:stretch>
          </p:blipFill>
          <p:spPr>
            <a:xfrm>
              <a:off x="5859132" y="3345882"/>
              <a:ext cx="5776461" cy="2095682"/>
            </a:xfrm>
            <a:prstGeom prst="rect">
              <a:avLst/>
            </a:prstGeom>
          </p:spPr>
        </p:pic>
        <p:pic>
          <p:nvPicPr>
            <p:cNvPr id="5" name="Picture 4">
              <a:extLst>
                <a:ext uri="{FF2B5EF4-FFF2-40B4-BE49-F238E27FC236}">
                  <a16:creationId xmlns:a16="http://schemas.microsoft.com/office/drawing/2014/main" id="{793F4D29-9ACD-00DC-7428-C7608EDF1B9C}"/>
                </a:ext>
              </a:extLst>
            </p:cNvPr>
            <p:cNvPicPr>
              <a:picLocks noChangeAspect="1"/>
            </p:cNvPicPr>
            <p:nvPr/>
          </p:nvPicPr>
          <p:blipFill>
            <a:blip r:embed="rId4"/>
            <a:stretch>
              <a:fillRect/>
            </a:stretch>
          </p:blipFill>
          <p:spPr>
            <a:xfrm>
              <a:off x="5827111" y="2754009"/>
              <a:ext cx="1887474" cy="603478"/>
            </a:xfrm>
            <a:prstGeom prst="rect">
              <a:avLst/>
            </a:prstGeom>
          </p:spPr>
        </p:pic>
      </p:gr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t>May 2018 </a:t>
            </a:r>
            <a:r>
              <a:rPr lang="en-GB" sz="2600" dirty="0"/>
              <a:t>– Wellcome implements a new bully and harassment policy</a:t>
            </a:r>
          </a:p>
        </p:txBody>
      </p:sp>
    </p:spTree>
    <p:extLst>
      <p:ext uri="{BB962C8B-B14F-4D97-AF65-F5344CB8AC3E}">
        <p14:creationId xmlns:p14="http://schemas.microsoft.com/office/powerpoint/2010/main" val="3241579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 name="Rectangle 13">
            <a:extLst>
              <a:ext uri="{FF2B5EF4-FFF2-40B4-BE49-F238E27FC236}">
                <a16:creationId xmlns:a16="http://schemas.microsoft.com/office/drawing/2014/main" id="{D461C69E-5B66-641A-2E80-5E1B6DA61767}"/>
              </a:ext>
            </a:extLst>
          </p:cNvPr>
          <p:cNvSpPr/>
          <p:nvPr/>
        </p:nvSpPr>
        <p:spPr>
          <a:xfrm>
            <a:off x="6237177" y="3429000"/>
            <a:ext cx="4375354" cy="24098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Google Shape;143;g142638f5665_0_3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a:spcBef>
                <a:spcPts val="0"/>
              </a:spcBef>
            </a:pPr>
            <a:r>
              <a:rPr lang="en-US" dirty="0"/>
              <a:t>Reimagining research culture</a:t>
            </a:r>
          </a:p>
        </p:txBody>
      </p:sp>
      <p:sp>
        <p:nvSpPr>
          <p:cNvPr id="144" name="Google Shape;144;g142638f5665_0_346"/>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sp>
        <p:nvSpPr>
          <p:cNvPr id="9" name="Content Placeholder 3">
            <a:extLst>
              <a:ext uri="{FF2B5EF4-FFF2-40B4-BE49-F238E27FC236}">
                <a16:creationId xmlns:a16="http://schemas.microsoft.com/office/drawing/2014/main" id="{93B447C8-C227-D101-79F6-2CC62D0D93F2}"/>
              </a:ext>
            </a:extLst>
          </p:cNvPr>
          <p:cNvSpPr>
            <a:spLocks noGrp="1"/>
          </p:cNvSpPr>
          <p:nvPr>
            <p:ph sz="half" idx="2"/>
          </p:nvPr>
        </p:nvSpPr>
        <p:spPr>
          <a:xfrm>
            <a:off x="6277931" y="3567306"/>
            <a:ext cx="4213960" cy="2271529"/>
          </a:xfrm>
        </p:spPr>
        <p:txBody>
          <a:bodyPr vert="horz" lIns="91440" tIns="45720" rIns="91440" bIns="45720" rtlCol="0" anchor="t">
            <a:normAutofit/>
          </a:bodyPr>
          <a:lstStyle/>
          <a:p>
            <a:pPr marL="0" indent="0" algn="ctr">
              <a:buNone/>
            </a:pPr>
            <a:r>
              <a:rPr lang="en-GB" sz="2400" b="1" dirty="0">
                <a:solidFill>
                  <a:schemeClr val="bg1"/>
                </a:solidFill>
              </a:rPr>
              <a:t>“Excellence”</a:t>
            </a:r>
          </a:p>
          <a:p>
            <a:pPr marL="0" indent="0" algn="ctr">
              <a:buNone/>
            </a:pPr>
            <a:r>
              <a:rPr lang="en-GB" sz="2400" dirty="0">
                <a:solidFill>
                  <a:schemeClr val="bg1"/>
                </a:solidFill>
              </a:rPr>
              <a:t>…should encompass not just ideas and the outputs of research, but also </a:t>
            </a:r>
            <a:r>
              <a:rPr lang="en-GB" sz="2400" i="1" dirty="0">
                <a:solidFill>
                  <a:schemeClr val="bg1"/>
                </a:solidFill>
              </a:rPr>
              <a:t>how</a:t>
            </a:r>
            <a:r>
              <a:rPr lang="en-GB" sz="2400" dirty="0">
                <a:solidFill>
                  <a:schemeClr val="bg1"/>
                </a:solidFill>
              </a:rPr>
              <a:t> research is done</a:t>
            </a:r>
            <a:endParaRPr lang="en-US" sz="2400" dirty="0">
              <a:solidFill>
                <a:schemeClr val="bg1"/>
              </a:solidFill>
            </a:endParaRPr>
          </a:p>
        </p:txBody>
      </p:sp>
      <p:sp>
        <p:nvSpPr>
          <p:cNvPr id="7" name="Content Placeholder 3">
            <a:extLst>
              <a:ext uri="{FF2B5EF4-FFF2-40B4-BE49-F238E27FC236}">
                <a16:creationId xmlns:a16="http://schemas.microsoft.com/office/drawing/2014/main" id="{ABED5497-2AA4-222F-32C2-92DC1F437C09}"/>
              </a:ext>
            </a:extLst>
          </p:cNvPr>
          <p:cNvSpPr txBox="1">
            <a:spLocks/>
          </p:cNvSpPr>
          <p:nvPr/>
        </p:nvSpPr>
        <p:spPr>
          <a:xfrm>
            <a:off x="555128" y="2462016"/>
            <a:ext cx="11096098" cy="1788937"/>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600" b="1" dirty="0"/>
              <a:t>2019 </a:t>
            </a:r>
            <a:r>
              <a:rPr lang="en-GB" sz="2600" dirty="0"/>
              <a:t>– Develop strategy to tackle wider issues in research culture</a:t>
            </a:r>
          </a:p>
        </p:txBody>
      </p:sp>
      <p:pic>
        <p:nvPicPr>
          <p:cNvPr id="4" name="Picture 3">
            <a:extLst>
              <a:ext uri="{FF2B5EF4-FFF2-40B4-BE49-F238E27FC236}">
                <a16:creationId xmlns:a16="http://schemas.microsoft.com/office/drawing/2014/main" id="{83688786-901C-825C-9022-0A933744C734}"/>
              </a:ext>
            </a:extLst>
          </p:cNvPr>
          <p:cNvPicPr>
            <a:picLocks noChangeAspect="1"/>
          </p:cNvPicPr>
          <p:nvPr/>
        </p:nvPicPr>
        <p:blipFill>
          <a:blip r:embed="rId3"/>
          <a:stretch>
            <a:fillRect/>
          </a:stretch>
        </p:blipFill>
        <p:spPr>
          <a:xfrm>
            <a:off x="871153" y="3290651"/>
            <a:ext cx="2895995" cy="2084337"/>
          </a:xfrm>
          <a:prstGeom prst="rect">
            <a:avLst/>
          </a:prstGeom>
        </p:spPr>
      </p:pic>
      <p:pic>
        <p:nvPicPr>
          <p:cNvPr id="10" name="Picture 9">
            <a:extLst>
              <a:ext uri="{FF2B5EF4-FFF2-40B4-BE49-F238E27FC236}">
                <a16:creationId xmlns:a16="http://schemas.microsoft.com/office/drawing/2014/main" id="{ED6AF2A7-DDD2-F8CE-6073-3E49C7C035AD}"/>
              </a:ext>
            </a:extLst>
          </p:cNvPr>
          <p:cNvPicPr>
            <a:picLocks noChangeAspect="1"/>
          </p:cNvPicPr>
          <p:nvPr/>
        </p:nvPicPr>
        <p:blipFill>
          <a:blip r:embed="rId4"/>
          <a:stretch>
            <a:fillRect/>
          </a:stretch>
        </p:blipFill>
        <p:spPr>
          <a:xfrm>
            <a:off x="2848832" y="4856567"/>
            <a:ext cx="2446232" cy="1386960"/>
          </a:xfrm>
          <a:prstGeom prst="rect">
            <a:avLst/>
          </a:prstGeom>
        </p:spPr>
      </p:pic>
      <p:sp>
        <p:nvSpPr>
          <p:cNvPr id="11" name="Content Placeholder 3">
            <a:extLst>
              <a:ext uri="{FF2B5EF4-FFF2-40B4-BE49-F238E27FC236}">
                <a16:creationId xmlns:a16="http://schemas.microsoft.com/office/drawing/2014/main" id="{13F663F5-1C22-1C83-9651-AADE5B3CDBA2}"/>
              </a:ext>
            </a:extLst>
          </p:cNvPr>
          <p:cNvSpPr txBox="1">
            <a:spLocks/>
          </p:cNvSpPr>
          <p:nvPr/>
        </p:nvSpPr>
        <p:spPr>
          <a:xfrm>
            <a:off x="1219971" y="5484214"/>
            <a:ext cx="1628861" cy="759313"/>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i="1" dirty="0"/>
              <a:t>Resume for Researchers</a:t>
            </a:r>
            <a:endParaRPr lang="en-US" sz="2000" i="1" dirty="0"/>
          </a:p>
        </p:txBody>
      </p:sp>
    </p:spTree>
    <p:extLst>
      <p:ext uri="{BB962C8B-B14F-4D97-AF65-F5344CB8AC3E}">
        <p14:creationId xmlns:p14="http://schemas.microsoft.com/office/powerpoint/2010/main" val="3239826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6EA5-1EEF-4F8D-A202-227127F37230}"/>
              </a:ext>
            </a:extLst>
          </p:cNvPr>
          <p:cNvSpPr>
            <a:spLocks noGrp="1"/>
          </p:cNvSpPr>
          <p:nvPr>
            <p:ph type="title"/>
          </p:nvPr>
        </p:nvSpPr>
        <p:spPr/>
        <p:txBody>
          <a:bodyPr rtlCol="0">
            <a:normAutofit/>
          </a:bodyPr>
          <a:lstStyle/>
          <a:p>
            <a:r>
              <a:rPr lang="en-US" dirty="0"/>
              <a:t>Securing a change</a:t>
            </a:r>
            <a:endParaRPr lang="en-GB" dirty="0"/>
          </a:p>
        </p:txBody>
      </p:sp>
      <p:sp>
        <p:nvSpPr>
          <p:cNvPr id="3" name="Text Placeholder 2">
            <a:extLst>
              <a:ext uri="{FF2B5EF4-FFF2-40B4-BE49-F238E27FC236}">
                <a16:creationId xmlns:a16="http://schemas.microsoft.com/office/drawing/2014/main" id="{CE93E06A-806F-4CD1-9674-3E912429875F}"/>
              </a:ext>
            </a:extLst>
          </p:cNvPr>
          <p:cNvSpPr>
            <a:spLocks noGrp="1"/>
          </p:cNvSpPr>
          <p:nvPr>
            <p:ph type="body" idx="1"/>
          </p:nvPr>
        </p:nvSpPr>
        <p:spPr>
          <a:xfrm>
            <a:off x="576072" y="2298990"/>
            <a:ext cx="3291840" cy="823912"/>
          </a:xfrm>
        </p:spPr>
        <p:txBody>
          <a:bodyPr rtlCol="0"/>
          <a:lstStyle/>
          <a:p>
            <a:pPr rtl="0"/>
            <a:r>
              <a:rPr lang="en-GB" dirty="0"/>
              <a:t>Understand</a:t>
            </a:r>
            <a:endParaRPr lang="en-GB" sz="2400" b="1" dirty="0"/>
          </a:p>
        </p:txBody>
      </p:sp>
      <p:sp>
        <p:nvSpPr>
          <p:cNvPr id="4" name="Content Placeholder 3">
            <a:extLst>
              <a:ext uri="{FF2B5EF4-FFF2-40B4-BE49-F238E27FC236}">
                <a16:creationId xmlns:a16="http://schemas.microsoft.com/office/drawing/2014/main" id="{56E2AD97-6712-4E23-9D09-2FCFC43DE6FA}"/>
              </a:ext>
            </a:extLst>
          </p:cNvPr>
          <p:cNvSpPr>
            <a:spLocks noGrp="1"/>
          </p:cNvSpPr>
          <p:nvPr>
            <p:ph sz="half" idx="2"/>
          </p:nvPr>
        </p:nvSpPr>
        <p:spPr>
          <a:xfrm>
            <a:off x="576072" y="3340848"/>
            <a:ext cx="3291840" cy="2968512"/>
          </a:xfrm>
        </p:spPr>
        <p:txBody>
          <a:bodyPr vert="horz" lIns="91440" tIns="45720" rIns="91440" bIns="45720" rtlCol="0" anchor="t">
            <a:normAutofit/>
          </a:bodyPr>
          <a:lstStyle/>
          <a:p>
            <a:pPr marL="0" indent="0">
              <a:buNone/>
            </a:pPr>
            <a:r>
              <a:rPr lang="en-US" sz="2000" dirty="0"/>
              <a:t>C</a:t>
            </a:r>
            <a:r>
              <a:rPr lang="en-GB" sz="2000" dirty="0" err="1"/>
              <a:t>ollect</a:t>
            </a:r>
            <a:r>
              <a:rPr lang="en-GB" sz="2000" dirty="0"/>
              <a:t> data to map the experience of those working in research</a:t>
            </a:r>
          </a:p>
          <a:p>
            <a:pPr marL="0" indent="0">
              <a:buNone/>
            </a:pPr>
            <a:r>
              <a:rPr lang="en-GB" sz="2000" dirty="0"/>
              <a:t>Provide spaces for the research community to tell us what wasn’t working</a:t>
            </a:r>
            <a:endParaRPr lang="en-US" sz="2000" dirty="0"/>
          </a:p>
        </p:txBody>
      </p:sp>
      <p:sp>
        <p:nvSpPr>
          <p:cNvPr id="5" name="Text Placeholder 4">
            <a:extLst>
              <a:ext uri="{FF2B5EF4-FFF2-40B4-BE49-F238E27FC236}">
                <a16:creationId xmlns:a16="http://schemas.microsoft.com/office/drawing/2014/main" id="{EBB54FB5-947C-443A-A471-5A92DDDE7E78}"/>
              </a:ext>
            </a:extLst>
          </p:cNvPr>
          <p:cNvSpPr>
            <a:spLocks noGrp="1"/>
          </p:cNvSpPr>
          <p:nvPr>
            <p:ph type="body" sz="quarter" idx="3"/>
          </p:nvPr>
        </p:nvSpPr>
        <p:spPr>
          <a:xfrm>
            <a:off x="4507992" y="2298990"/>
            <a:ext cx="3291840" cy="823912"/>
          </a:xfrm>
        </p:spPr>
        <p:txBody>
          <a:bodyPr rtlCol="0"/>
          <a:lstStyle/>
          <a:p>
            <a:pPr rtl="0"/>
            <a:r>
              <a:rPr lang="en-GB" dirty="0"/>
              <a:t>Engage</a:t>
            </a:r>
            <a:endParaRPr lang="en-GB" sz="2400" b="1" dirty="0"/>
          </a:p>
        </p:txBody>
      </p:sp>
      <p:sp>
        <p:nvSpPr>
          <p:cNvPr id="6" name="Content Placeholder 5">
            <a:extLst>
              <a:ext uri="{FF2B5EF4-FFF2-40B4-BE49-F238E27FC236}">
                <a16:creationId xmlns:a16="http://schemas.microsoft.com/office/drawing/2014/main" id="{7B86909A-6871-4C18-9DB4-D10F772A4EC0}"/>
              </a:ext>
            </a:extLst>
          </p:cNvPr>
          <p:cNvSpPr>
            <a:spLocks noGrp="1"/>
          </p:cNvSpPr>
          <p:nvPr>
            <p:ph sz="quarter" idx="4"/>
          </p:nvPr>
        </p:nvSpPr>
        <p:spPr>
          <a:xfrm>
            <a:off x="4507992" y="3340848"/>
            <a:ext cx="3291840" cy="2968511"/>
          </a:xfrm>
        </p:spPr>
        <p:txBody>
          <a:bodyPr vert="horz" lIns="91440" tIns="45720" rIns="91440" bIns="45720" rtlCol="0" anchor="t">
            <a:normAutofit/>
          </a:bodyPr>
          <a:lstStyle/>
          <a:p>
            <a:pPr marL="0" indent="0">
              <a:buNone/>
            </a:pPr>
            <a:r>
              <a:rPr lang="en-GB" sz="2000" dirty="0">
                <a:ea typeface="+mn-lt"/>
                <a:cs typeface="+mn-lt"/>
              </a:rPr>
              <a:t>Make universities partners, not targets, for changing research culture</a:t>
            </a:r>
          </a:p>
          <a:p>
            <a:pPr marL="0" indent="0">
              <a:buNone/>
            </a:pPr>
            <a:r>
              <a:rPr lang="en-US" sz="2000" dirty="0">
                <a:ea typeface="+mn-lt"/>
                <a:cs typeface="+mn-lt"/>
              </a:rPr>
              <a:t>Engage with other funding organisations to create a wider shift in practices</a:t>
            </a:r>
            <a:endParaRPr lang="en-GB" sz="2000" dirty="0">
              <a:ea typeface="+mn-lt"/>
              <a:cs typeface="+mn-lt"/>
            </a:endParaRPr>
          </a:p>
        </p:txBody>
      </p:sp>
      <p:sp>
        <p:nvSpPr>
          <p:cNvPr id="9" name="Slide Number Placeholder 8">
            <a:extLst>
              <a:ext uri="{FF2B5EF4-FFF2-40B4-BE49-F238E27FC236}">
                <a16:creationId xmlns:a16="http://schemas.microsoft.com/office/drawing/2014/main" id="{BB08890F-0304-4336-8A5F-BCCA24EADE2D}"/>
              </a:ext>
            </a:extLst>
          </p:cNvPr>
          <p:cNvSpPr>
            <a:spLocks noGrp="1"/>
          </p:cNvSpPr>
          <p:nvPr>
            <p:ph type="sldNum" sz="quarter" idx="12"/>
          </p:nvPr>
        </p:nvSpPr>
        <p:spPr/>
        <p:txBody>
          <a:bodyPr rtlCol="0"/>
          <a:lstStyle/>
          <a:p>
            <a:pPr rtl="0"/>
            <a:fld id="{A65A5C87-DF58-40C8-B092-1DE63DB4547E}" type="slidenum">
              <a:rPr lang="en-GB" smtClean="0"/>
              <a:t>8</a:t>
            </a:fld>
            <a:endParaRPr lang="en-GB"/>
          </a:p>
        </p:txBody>
      </p:sp>
      <p:sp>
        <p:nvSpPr>
          <p:cNvPr id="10" name="Text Placeholder 9">
            <a:extLst>
              <a:ext uri="{FF2B5EF4-FFF2-40B4-BE49-F238E27FC236}">
                <a16:creationId xmlns:a16="http://schemas.microsoft.com/office/drawing/2014/main" id="{9A4A6380-3B85-4062-912A-4E390EC98130}"/>
              </a:ext>
            </a:extLst>
          </p:cNvPr>
          <p:cNvSpPr>
            <a:spLocks noGrp="1"/>
          </p:cNvSpPr>
          <p:nvPr>
            <p:ph type="body" sz="quarter" idx="13"/>
          </p:nvPr>
        </p:nvSpPr>
        <p:spPr>
          <a:xfrm>
            <a:off x="8439912" y="2298990"/>
            <a:ext cx="3291840" cy="823912"/>
          </a:xfrm>
        </p:spPr>
        <p:txBody>
          <a:bodyPr rtlCol="0"/>
          <a:lstStyle/>
          <a:p>
            <a:pPr rtl="0"/>
            <a:r>
              <a:rPr lang="en-GB" dirty="0"/>
              <a:t>Change</a:t>
            </a:r>
            <a:endParaRPr lang="en-GB" sz="2400" b="1" dirty="0"/>
          </a:p>
        </p:txBody>
      </p:sp>
      <p:sp>
        <p:nvSpPr>
          <p:cNvPr id="11" name="Content Placeholder 10">
            <a:extLst>
              <a:ext uri="{FF2B5EF4-FFF2-40B4-BE49-F238E27FC236}">
                <a16:creationId xmlns:a16="http://schemas.microsoft.com/office/drawing/2014/main" id="{4BA52259-E9BC-4D73-AB88-6F0A4227FEC2}"/>
              </a:ext>
            </a:extLst>
          </p:cNvPr>
          <p:cNvSpPr>
            <a:spLocks noGrp="1"/>
          </p:cNvSpPr>
          <p:nvPr>
            <p:ph sz="quarter" idx="14"/>
          </p:nvPr>
        </p:nvSpPr>
        <p:spPr>
          <a:xfrm>
            <a:off x="8439912" y="3303808"/>
            <a:ext cx="3291840" cy="3185683"/>
          </a:xfrm>
        </p:spPr>
        <p:txBody>
          <a:bodyPr vert="horz" lIns="91440" tIns="45720" rIns="91440" bIns="45720" rtlCol="0" anchor="t">
            <a:noAutofit/>
          </a:bodyPr>
          <a:lstStyle/>
          <a:p>
            <a:pPr marL="0" indent="0">
              <a:buNone/>
            </a:pPr>
            <a:r>
              <a:rPr lang="en-US" sz="2000" dirty="0">
                <a:ea typeface="+mn-lt"/>
                <a:cs typeface="+mn-lt"/>
              </a:rPr>
              <a:t>Enact genuine, evidence-led changes within Wellcome and commit to refining them over time</a:t>
            </a:r>
          </a:p>
          <a:p>
            <a:pPr marL="0" indent="0">
              <a:buNone/>
            </a:pPr>
            <a:r>
              <a:rPr lang="en-US" sz="2000" dirty="0">
                <a:ea typeface="+mn-lt"/>
                <a:cs typeface="+mn-lt"/>
              </a:rPr>
              <a:t>Influence other important levers in the system  </a:t>
            </a:r>
          </a:p>
        </p:txBody>
      </p:sp>
      <p:pic>
        <p:nvPicPr>
          <p:cNvPr id="12" name="Picture 11" descr="A black and orange text&#10;&#10;Description automatically generated">
            <a:extLst>
              <a:ext uri="{FF2B5EF4-FFF2-40B4-BE49-F238E27FC236}">
                <a16:creationId xmlns:a16="http://schemas.microsoft.com/office/drawing/2014/main" id="{F173B517-2F54-4F3A-89AF-A376E3708F54}"/>
              </a:ext>
            </a:extLst>
          </p:cNvPr>
          <p:cNvPicPr>
            <a:picLocks noChangeAspect="1"/>
          </p:cNvPicPr>
          <p:nvPr/>
        </p:nvPicPr>
        <p:blipFill>
          <a:blip r:embed="rId3"/>
          <a:stretch>
            <a:fillRect/>
          </a:stretch>
        </p:blipFill>
        <p:spPr>
          <a:xfrm>
            <a:off x="92363" y="6129759"/>
            <a:ext cx="1733931" cy="630521"/>
          </a:xfrm>
          <a:prstGeom prst="rect">
            <a:avLst/>
          </a:prstGeom>
        </p:spPr>
      </p:pic>
      <p:pic>
        <p:nvPicPr>
          <p:cNvPr id="8" name="Picture 7" descr="Research with solid fill">
            <a:extLst>
              <a:ext uri="{FF2B5EF4-FFF2-40B4-BE49-F238E27FC236}">
                <a16:creationId xmlns:a16="http://schemas.microsoft.com/office/drawing/2014/main" id="{ED7D6278-E9DE-A2F1-AB44-DD53927E2C1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586406" y="2582698"/>
            <a:ext cx="614460" cy="614460"/>
          </a:xfrm>
          <a:prstGeom prst="rect">
            <a:avLst/>
          </a:prstGeom>
        </p:spPr>
      </p:pic>
      <p:pic>
        <p:nvPicPr>
          <p:cNvPr id="14" name="Picture 13" descr="Handshake with solid fill">
            <a:extLst>
              <a:ext uri="{FF2B5EF4-FFF2-40B4-BE49-F238E27FC236}">
                <a16:creationId xmlns:a16="http://schemas.microsoft.com/office/drawing/2014/main" id="{A63E5CD7-3B34-E1F8-F40F-8252EA042F9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893337" y="2617415"/>
            <a:ext cx="614460" cy="614460"/>
          </a:xfrm>
          <a:prstGeom prst="rect">
            <a:avLst/>
          </a:prstGeom>
        </p:spPr>
      </p:pic>
      <p:pic>
        <p:nvPicPr>
          <p:cNvPr id="16" name="Picture 15" descr="Lightbulb with solid fill">
            <a:extLst>
              <a:ext uri="{FF2B5EF4-FFF2-40B4-BE49-F238E27FC236}">
                <a16:creationId xmlns:a16="http://schemas.microsoft.com/office/drawing/2014/main" id="{6E9CFB31-DC94-6A15-B0C7-3069CB9B17D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778602" y="2573456"/>
            <a:ext cx="614460" cy="614460"/>
          </a:xfrm>
          <a:prstGeom prst="rect">
            <a:avLst/>
          </a:prstGeom>
        </p:spPr>
      </p:pic>
    </p:spTree>
    <p:extLst>
      <p:ext uri="{BB962C8B-B14F-4D97-AF65-F5344CB8AC3E}">
        <p14:creationId xmlns:p14="http://schemas.microsoft.com/office/powerpoint/2010/main" val="95548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D3A99-BC9D-4DC2-BE1B-9E2C93EDD294}"/>
              </a:ext>
            </a:extLst>
          </p:cNvPr>
          <p:cNvSpPr>
            <a:spLocks noGrp="1"/>
          </p:cNvSpPr>
          <p:nvPr>
            <p:ph type="title"/>
          </p:nvPr>
        </p:nvSpPr>
        <p:spPr>
          <a:xfrm>
            <a:off x="1078992" y="1938528"/>
            <a:ext cx="7241058" cy="2990088"/>
          </a:xfrm>
        </p:spPr>
        <p:txBody>
          <a:bodyPr rtlCol="0">
            <a:noAutofit/>
          </a:bodyPr>
          <a:lstStyle/>
          <a:p>
            <a:r>
              <a:rPr lang="en-GB" sz="6600" dirty="0"/>
              <a:t>Understand</a:t>
            </a:r>
            <a:endParaRPr lang="en-GB" sz="6000" i="1" dirty="0"/>
          </a:p>
        </p:txBody>
      </p:sp>
      <p:sp>
        <p:nvSpPr>
          <p:cNvPr id="3" name="Text Placeholder 2">
            <a:extLst>
              <a:ext uri="{FF2B5EF4-FFF2-40B4-BE49-F238E27FC236}">
                <a16:creationId xmlns:a16="http://schemas.microsoft.com/office/drawing/2014/main" id="{817D061C-023A-4DD9-8847-DD7718553EA4}"/>
              </a:ext>
            </a:extLst>
          </p:cNvPr>
          <p:cNvSpPr>
            <a:spLocks noGrp="1"/>
          </p:cNvSpPr>
          <p:nvPr>
            <p:ph type="body" idx="1"/>
          </p:nvPr>
        </p:nvSpPr>
        <p:spPr/>
        <p:txBody>
          <a:bodyPr rtlCol="0"/>
          <a:lstStyle/>
          <a:p>
            <a:pPr algn="ctr"/>
            <a:r>
              <a:rPr lang="en-US" b="1" dirty="0"/>
              <a:t>Step 1</a:t>
            </a:r>
            <a:endParaRPr lang="en-GB" b="1" dirty="0"/>
          </a:p>
        </p:txBody>
      </p:sp>
    </p:spTree>
    <p:extLst>
      <p:ext uri="{BB962C8B-B14F-4D97-AF65-F5344CB8AC3E}">
        <p14:creationId xmlns:p14="http://schemas.microsoft.com/office/powerpoint/2010/main" val="299144979"/>
      </p:ext>
    </p:extLst>
  </p:cSld>
  <p:clrMapOvr>
    <a:masterClrMapping/>
  </p:clrMapOvr>
</p:sld>
</file>

<file path=ppt/theme/theme1.xml><?xml version="1.0" encoding="utf-8"?>
<a:theme xmlns:a="http://schemas.openxmlformats.org/drawingml/2006/main" name="AccentBoxVTI">
  <a:themeElements>
    <a:clrScheme name="Custom 1">
      <a:dk1>
        <a:srgbClr val="000000"/>
      </a:dk1>
      <a:lt1>
        <a:sysClr val="window" lastClr="FFFFFF"/>
      </a:lt1>
      <a:dk2>
        <a:srgbClr val="262626"/>
      </a:dk2>
      <a:lt2>
        <a:srgbClr val="FFFFFF"/>
      </a:lt2>
      <a:accent1>
        <a:srgbClr val="EA5F2D"/>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8400019_TF89213316_Win32" id="{45F241BC-223D-4F5F-AC9A-E0655C72715D}" vid="{EC004725-127C-4437-BBCB-7A248926F7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848BE6E29C2C4C9DE2CC31CFCA438B" ma:contentTypeVersion="17" ma:contentTypeDescription="Create a new document." ma:contentTypeScope="" ma:versionID="82c2943a56216a1024ecb83ea1186350">
  <xsd:schema xmlns:xsd="http://www.w3.org/2001/XMLSchema" xmlns:xs="http://www.w3.org/2001/XMLSchema" xmlns:p="http://schemas.microsoft.com/office/2006/metadata/properties" xmlns:ns2="b976134f-9d78-4dbf-b132-18e76711157a" xmlns:ns3="9f82b4a4-79e2-4023-8e0e-141192a79318" targetNamespace="http://schemas.microsoft.com/office/2006/metadata/properties" ma:root="true" ma:fieldsID="b6aff2ec5268b0cf92c99a0e88ae4306" ns2:_="" ns3:_="">
    <xsd:import namespace="b976134f-9d78-4dbf-b132-18e76711157a"/>
    <xsd:import namespace="9f82b4a4-79e2-4023-8e0e-141192a79318"/>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lcf76f155ced4ddcb4097134ff3c332f" minOccurs="0"/>
                <xsd:element ref="ns3:TaxCatchAll"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76134f-9d78-4dbf-b132-18e7671115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82b4a4-79e2-4023-8e0e-141192a7931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6c1492b-5f2f-42c1-b0a4-49006a265303}" ma:internalName="TaxCatchAll" ma:showField="CatchAllData" ma:web="9f82b4a4-79e2-4023-8e0e-141192a793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76134f-9d78-4dbf-b132-18e76711157a">
      <Terms xmlns="http://schemas.microsoft.com/office/infopath/2007/PartnerControls"/>
    </lcf76f155ced4ddcb4097134ff3c332f>
    <TaxCatchAll xmlns="9f82b4a4-79e2-4023-8e0e-141192a79318" xsi:nil="true"/>
  </documentManagement>
</p:properties>
</file>

<file path=customXml/itemProps1.xml><?xml version="1.0" encoding="utf-8"?>
<ds:datastoreItem xmlns:ds="http://schemas.openxmlformats.org/officeDocument/2006/customXml" ds:itemID="{4C4585F8-1534-4B2E-9963-CD53C7AAA53A}"/>
</file>

<file path=customXml/itemProps2.xml><?xml version="1.0" encoding="utf-8"?>
<ds:datastoreItem xmlns:ds="http://schemas.openxmlformats.org/officeDocument/2006/customXml" ds:itemID="{B927DC71-2909-427C-BDB0-3E47E2101517}">
  <ds:schemaRefs>
    <ds:schemaRef ds:uri="http://schemas.microsoft.com/sharepoint/v3/contenttype/forms"/>
  </ds:schemaRefs>
</ds:datastoreItem>
</file>

<file path=customXml/itemProps3.xml><?xml version="1.0" encoding="utf-8"?>
<ds:datastoreItem xmlns:ds="http://schemas.openxmlformats.org/officeDocument/2006/customXml" ds:itemID="{290D7697-8E53-4EA8-8CBB-9C19575257BF}">
  <ds:schemaRefs>
    <ds:schemaRef ds:uri="71af3243-3dd4-4a8d-8c0d-dd76da1f02a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364</TotalTime>
  <Words>1846</Words>
  <Application>Microsoft Office PowerPoint</Application>
  <PresentationFormat>Widescreen</PresentationFormat>
  <Paragraphs>314</Paragraphs>
  <Slides>44</Slides>
  <Notes>33</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AccentBoxVTI</vt:lpstr>
      <vt:lpstr>Lessons from reimagining Research Culture</vt:lpstr>
      <vt:lpstr>About us</vt:lpstr>
      <vt:lpstr>Outline</vt:lpstr>
      <vt:lpstr>Wellcome’s Reimagine Research initiative</vt:lpstr>
      <vt:lpstr>Context – Open Research</vt:lpstr>
      <vt:lpstr>Context – B&amp;H</vt:lpstr>
      <vt:lpstr>Reimagining research culture</vt:lpstr>
      <vt:lpstr>Securing a change</vt:lpstr>
      <vt:lpstr>Understand</vt:lpstr>
      <vt:lpstr>Survey</vt:lpstr>
      <vt:lpstr>84% of people are proud to work in research   but only  29% feel secure in pursuing this career</vt:lpstr>
      <vt:lpstr>Poor research culture is leading to unhealthy competition, bullying and harassment, and mental health issues</vt:lpstr>
      <vt:lpstr>Women and minority groups often more disadvantaged</vt:lpstr>
      <vt:lpstr>The system can favour quantity over quality, and creativity is often stifled</vt:lpstr>
      <vt:lpstr>Excellence isn’t translating through into good management practices</vt:lpstr>
      <vt:lpstr>Survey – the reaction</vt:lpstr>
      <vt:lpstr>Townhalls</vt:lpstr>
      <vt:lpstr>Townhalls - outcomes</vt:lpstr>
      <vt:lpstr>Townhalls - outcomes</vt:lpstr>
      <vt:lpstr>Café Culture kits</vt:lpstr>
      <vt:lpstr>Ideas Hub</vt:lpstr>
      <vt:lpstr>Engage</vt:lpstr>
      <vt:lpstr>From Day 1: open and honest</vt:lpstr>
      <vt:lpstr>Build partnerships</vt:lpstr>
      <vt:lpstr>Provide a platform</vt:lpstr>
      <vt:lpstr>Change</vt:lpstr>
      <vt:lpstr>Securing a change</vt:lpstr>
      <vt:lpstr>Internal progress</vt:lpstr>
      <vt:lpstr>Build a community</vt:lpstr>
      <vt:lpstr>Engage politically</vt:lpstr>
      <vt:lpstr>Reflections</vt:lpstr>
      <vt:lpstr>Lessons I’ve taken away</vt:lpstr>
      <vt:lpstr>What’s next for Research Culture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AccentBox</dc:title>
  <dc:creator>Ben Bleasdale</dc:creator>
  <cp:lastModifiedBy>Ben Bleasdale</cp:lastModifiedBy>
  <cp:revision>49</cp:revision>
  <dcterms:created xsi:type="dcterms:W3CDTF">2023-08-09T17:52:33Z</dcterms:created>
  <dcterms:modified xsi:type="dcterms:W3CDTF">2023-12-05T09:47:17Z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0x01010065848BE6E29C2C4C9DE2CC31CFCA438B</vt:lpwstr>
  </property>
</Properties>
</file>