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291" r:id="rId4"/>
    <p:sldId id="282" r:id="rId5"/>
    <p:sldId id="283" r:id="rId6"/>
    <p:sldId id="280" r:id="rId7"/>
    <p:sldId id="330" r:id="rId8"/>
    <p:sldId id="338" r:id="rId9"/>
    <p:sldId id="279" r:id="rId10"/>
    <p:sldId id="336" r:id="rId11"/>
    <p:sldId id="337" r:id="rId12"/>
    <p:sldId id="339" r:id="rId13"/>
    <p:sldId id="302" r:id="rId14"/>
    <p:sldId id="300" r:id="rId15"/>
    <p:sldId id="303" r:id="rId16"/>
    <p:sldId id="340" r:id="rId17"/>
    <p:sldId id="289" r:id="rId18"/>
    <p:sldId id="287" r:id="rId19"/>
    <p:sldId id="298" r:id="rId20"/>
    <p:sldId id="259" r:id="rId21"/>
    <p:sldId id="260" r:id="rId22"/>
    <p:sldId id="258" r:id="rId23"/>
    <p:sldId id="286" r:id="rId24"/>
    <p:sldId id="331" r:id="rId25"/>
    <p:sldId id="332" r:id="rId26"/>
    <p:sldId id="293" r:id="rId27"/>
    <p:sldId id="325" r:id="rId28"/>
    <p:sldId id="295" r:id="rId29"/>
    <p:sldId id="329" r:id="rId30"/>
    <p:sldId id="297" r:id="rId31"/>
    <p:sldId id="301" r:id="rId32"/>
    <p:sldId id="264" r:id="rId33"/>
    <p:sldId id="267" r:id="rId34"/>
    <p:sldId id="268" r:id="rId35"/>
    <p:sldId id="269" r:id="rId36"/>
    <p:sldId id="274" r:id="rId37"/>
    <p:sldId id="290" r:id="rId38"/>
    <p:sldId id="292" r:id="rId39"/>
    <p:sldId id="294" r:id="rId40"/>
    <p:sldId id="327" r:id="rId41"/>
    <p:sldId id="271" r:id="rId42"/>
    <p:sldId id="285" r:id="rId43"/>
    <p:sldId id="333" r:id="rId44"/>
    <p:sldId id="335" r:id="rId45"/>
    <p:sldId id="296" r:id="rId46"/>
    <p:sldId id="328" r:id="rId47"/>
    <p:sldId id="273" r:id="rId4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93147"/>
  </p:normalViewPr>
  <p:slideViewPr>
    <p:cSldViewPr snapToGrid="0" snapToObjects="1">
      <p:cViewPr varScale="1">
        <p:scale>
          <a:sx n="60" d="100"/>
          <a:sy n="60" d="100"/>
        </p:scale>
        <p:origin x="35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acas.org.uk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s://www.acas.org.uk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75CDA5-74EB-428A-9717-9BC6824BAA0F}" type="doc">
      <dgm:prSet loTypeId="urn:microsoft.com/office/officeart/2016/7/layout/VerticalHollowAction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A4F694-E43D-4121-A110-21FB06B3DBAF}">
      <dgm:prSet/>
      <dgm:spPr/>
      <dgm:t>
        <a:bodyPr/>
        <a:lstStyle/>
        <a:p>
          <a:r>
            <a:rPr lang="en-US" dirty="0"/>
            <a:t>Talk</a:t>
          </a:r>
        </a:p>
      </dgm:t>
    </dgm:pt>
    <dgm:pt modelId="{850F20DF-4AB4-4A96-90E9-C1EA71EE3915}" type="parTrans" cxnId="{BA4ABC40-A68D-4693-9AAC-A79CBF25F88F}">
      <dgm:prSet/>
      <dgm:spPr/>
      <dgm:t>
        <a:bodyPr/>
        <a:lstStyle/>
        <a:p>
          <a:endParaRPr lang="en-US"/>
        </a:p>
      </dgm:t>
    </dgm:pt>
    <dgm:pt modelId="{9DA4D7F4-790E-4EB9-A806-9C7743821410}" type="sibTrans" cxnId="{BA4ABC40-A68D-4693-9AAC-A79CBF25F88F}">
      <dgm:prSet/>
      <dgm:spPr/>
      <dgm:t>
        <a:bodyPr/>
        <a:lstStyle/>
        <a:p>
          <a:endParaRPr lang="en-US"/>
        </a:p>
      </dgm:t>
    </dgm:pt>
    <dgm:pt modelId="{9BC3C41E-99F9-4D28-A287-E3A688EEB6C5}">
      <dgm:prSet/>
      <dgm:spPr/>
      <dgm:t>
        <a:bodyPr/>
        <a:lstStyle/>
        <a:p>
          <a:r>
            <a:rPr lang="en-US" dirty="0"/>
            <a:t>Talk to your trade union rep; </a:t>
          </a:r>
          <a:r>
            <a:rPr lang="en-US" b="1" dirty="0"/>
            <a:t>make notes of events with dates</a:t>
          </a:r>
        </a:p>
      </dgm:t>
    </dgm:pt>
    <dgm:pt modelId="{3131E498-09DE-455B-A589-A6B35A303ED7}" type="parTrans" cxnId="{6D0A327D-36A4-418F-B199-BE54DEE7D164}">
      <dgm:prSet/>
      <dgm:spPr/>
      <dgm:t>
        <a:bodyPr/>
        <a:lstStyle/>
        <a:p>
          <a:endParaRPr lang="en-US"/>
        </a:p>
      </dgm:t>
    </dgm:pt>
    <dgm:pt modelId="{A51A34C9-9BC6-482B-A733-B35CA6D8C0C4}" type="sibTrans" cxnId="{6D0A327D-36A4-418F-B199-BE54DEE7D164}">
      <dgm:prSet/>
      <dgm:spPr/>
      <dgm:t>
        <a:bodyPr/>
        <a:lstStyle/>
        <a:p>
          <a:endParaRPr lang="en-US"/>
        </a:p>
      </dgm:t>
    </dgm:pt>
    <dgm:pt modelId="{CFB910B5-4DA0-491F-B37E-AAF28C7779D3}">
      <dgm:prSet/>
      <dgm:spPr/>
      <dgm:t>
        <a:bodyPr/>
        <a:lstStyle/>
        <a:p>
          <a:r>
            <a:rPr lang="en-US"/>
            <a:t>Speak</a:t>
          </a:r>
        </a:p>
      </dgm:t>
    </dgm:pt>
    <dgm:pt modelId="{9FA97DF6-C617-4877-849A-FC2FAB6C96E1}" type="parTrans" cxnId="{ADFE1DE6-0396-40C3-AFBF-B522F6EC23EB}">
      <dgm:prSet/>
      <dgm:spPr/>
      <dgm:t>
        <a:bodyPr/>
        <a:lstStyle/>
        <a:p>
          <a:endParaRPr lang="en-US"/>
        </a:p>
      </dgm:t>
    </dgm:pt>
    <dgm:pt modelId="{9FA495F7-9D2F-4216-8272-C162F9EBCDDE}" type="sibTrans" cxnId="{ADFE1DE6-0396-40C3-AFBF-B522F6EC23EB}">
      <dgm:prSet/>
      <dgm:spPr/>
      <dgm:t>
        <a:bodyPr/>
        <a:lstStyle/>
        <a:p>
          <a:endParaRPr lang="en-US"/>
        </a:p>
      </dgm:t>
    </dgm:pt>
    <dgm:pt modelId="{DC5DB5EA-BC74-453E-A9D2-E72B65F8E6D8}">
      <dgm:prSet/>
      <dgm:spPr/>
      <dgm:t>
        <a:bodyPr/>
        <a:lstStyle/>
        <a:p>
          <a:r>
            <a:rPr lang="en-US"/>
            <a:t>Speak to trusted colleagues</a:t>
          </a:r>
        </a:p>
      </dgm:t>
    </dgm:pt>
    <dgm:pt modelId="{69A12937-8171-4D15-A0A9-0EA3DAC6C214}" type="parTrans" cxnId="{EB274FE4-0265-43B7-8764-FB6203B70E64}">
      <dgm:prSet/>
      <dgm:spPr/>
      <dgm:t>
        <a:bodyPr/>
        <a:lstStyle/>
        <a:p>
          <a:endParaRPr lang="en-US"/>
        </a:p>
      </dgm:t>
    </dgm:pt>
    <dgm:pt modelId="{316576FA-01BA-49FA-9130-D9C078557D7A}" type="sibTrans" cxnId="{EB274FE4-0265-43B7-8764-FB6203B70E64}">
      <dgm:prSet/>
      <dgm:spPr/>
      <dgm:t>
        <a:bodyPr/>
        <a:lstStyle/>
        <a:p>
          <a:endParaRPr lang="en-US"/>
        </a:p>
      </dgm:t>
    </dgm:pt>
    <dgm:pt modelId="{A4197644-AB52-4574-B34B-408133374402}">
      <dgm:prSet/>
      <dgm:spPr/>
      <dgm:t>
        <a:bodyPr/>
        <a:lstStyle/>
        <a:p>
          <a:r>
            <a:rPr lang="en-US" dirty="0"/>
            <a:t>Advice</a:t>
          </a:r>
        </a:p>
      </dgm:t>
    </dgm:pt>
    <dgm:pt modelId="{BC0A46A4-D18A-4367-BFFC-628D68496C43}" type="parTrans" cxnId="{41A56C5E-998A-44BA-927E-29E306DB48DC}">
      <dgm:prSet/>
      <dgm:spPr/>
      <dgm:t>
        <a:bodyPr/>
        <a:lstStyle/>
        <a:p>
          <a:endParaRPr lang="en-US"/>
        </a:p>
      </dgm:t>
    </dgm:pt>
    <dgm:pt modelId="{DC98AE7B-BB62-4A7B-A1E7-D085C392169E}" type="sibTrans" cxnId="{41A56C5E-998A-44BA-927E-29E306DB48DC}">
      <dgm:prSet/>
      <dgm:spPr/>
      <dgm:t>
        <a:bodyPr/>
        <a:lstStyle/>
        <a:p>
          <a:endParaRPr lang="en-US"/>
        </a:p>
      </dgm:t>
    </dgm:pt>
    <dgm:pt modelId="{F041A0B9-536F-40FC-818B-48990A7925A3}">
      <dgm:prSet/>
      <dgm:spPr/>
      <dgm:t>
        <a:bodyPr/>
        <a:lstStyle/>
        <a:p>
          <a:r>
            <a:rPr lang="en-US"/>
            <a:t>Take Legal advice</a:t>
          </a:r>
        </a:p>
      </dgm:t>
    </dgm:pt>
    <dgm:pt modelId="{4309A6DE-32CC-4C94-A34A-87E87C942E15}" type="parTrans" cxnId="{31C4CBD2-8ECE-4A5C-B4C2-BEE09D9248C3}">
      <dgm:prSet/>
      <dgm:spPr/>
      <dgm:t>
        <a:bodyPr/>
        <a:lstStyle/>
        <a:p>
          <a:endParaRPr lang="en-US"/>
        </a:p>
      </dgm:t>
    </dgm:pt>
    <dgm:pt modelId="{E97232CE-4BA7-4DC7-B024-D65BA4C88EBD}" type="sibTrans" cxnId="{31C4CBD2-8ECE-4A5C-B4C2-BEE09D9248C3}">
      <dgm:prSet/>
      <dgm:spPr/>
      <dgm:t>
        <a:bodyPr/>
        <a:lstStyle/>
        <a:p>
          <a:endParaRPr lang="en-US"/>
        </a:p>
      </dgm:t>
    </dgm:pt>
    <dgm:pt modelId="{00BBFAF6-C042-4DBD-BC7A-9E7C7E86D81D}">
      <dgm:prSet/>
      <dgm:spPr/>
      <dgm:t>
        <a:bodyPr/>
        <a:lstStyle/>
        <a:p>
          <a:r>
            <a:rPr lang="en-US" dirty="0"/>
            <a:t>Arbitration</a:t>
          </a:r>
        </a:p>
      </dgm:t>
    </dgm:pt>
    <dgm:pt modelId="{76F9B2C9-F623-434E-8805-FE3C7BD8AEDE}" type="parTrans" cxnId="{99494483-2125-4A9B-82B6-8B77F89E7E8D}">
      <dgm:prSet/>
      <dgm:spPr/>
      <dgm:t>
        <a:bodyPr/>
        <a:lstStyle/>
        <a:p>
          <a:endParaRPr lang="en-US"/>
        </a:p>
      </dgm:t>
    </dgm:pt>
    <dgm:pt modelId="{6B737B9D-18FF-4FBD-9722-E60A9433A904}" type="sibTrans" cxnId="{99494483-2125-4A9B-82B6-8B77F89E7E8D}">
      <dgm:prSet/>
      <dgm:spPr/>
      <dgm:t>
        <a:bodyPr/>
        <a:lstStyle/>
        <a:p>
          <a:endParaRPr lang="en-US"/>
        </a:p>
      </dgm:t>
    </dgm:pt>
    <dgm:pt modelId="{D6C6178D-D517-4ADB-A3F6-375396F5D6C7}">
      <dgm:prSet/>
      <dgm:spPr/>
      <dgm:t>
        <a:bodyPr/>
        <a:lstStyle/>
        <a:p>
          <a:r>
            <a:rPr lang="en-US" dirty="0"/>
            <a:t>Get support from </a:t>
          </a:r>
          <a:r>
            <a:rPr lang="en-US" dirty="0">
              <a:hlinkClick xmlns:r="http://schemas.openxmlformats.org/officeDocument/2006/relationships" r:id="rId1"/>
            </a:rPr>
            <a:t>ACAS</a:t>
          </a:r>
          <a:endParaRPr lang="en-US" dirty="0"/>
        </a:p>
      </dgm:t>
    </dgm:pt>
    <dgm:pt modelId="{0396A050-EA8C-4710-B811-49C7D3492484}" type="parTrans" cxnId="{1D12735A-991D-43CF-BEAA-53B9581619AC}">
      <dgm:prSet/>
      <dgm:spPr/>
      <dgm:t>
        <a:bodyPr/>
        <a:lstStyle/>
        <a:p>
          <a:endParaRPr lang="en-US"/>
        </a:p>
      </dgm:t>
    </dgm:pt>
    <dgm:pt modelId="{FC20DAE8-0446-483E-84F5-A6FAB68171B7}" type="sibTrans" cxnId="{1D12735A-991D-43CF-BEAA-53B9581619AC}">
      <dgm:prSet/>
      <dgm:spPr/>
      <dgm:t>
        <a:bodyPr/>
        <a:lstStyle/>
        <a:p>
          <a:endParaRPr lang="en-US"/>
        </a:p>
      </dgm:t>
    </dgm:pt>
    <dgm:pt modelId="{E0FA48CE-3029-45A3-944A-435ED4D03E82}">
      <dgm:prSet/>
      <dgm:spPr/>
      <dgm:t>
        <a:bodyPr/>
        <a:lstStyle/>
        <a:p>
          <a:r>
            <a:rPr lang="en-US" dirty="0"/>
            <a:t>Police</a:t>
          </a:r>
        </a:p>
      </dgm:t>
    </dgm:pt>
    <dgm:pt modelId="{590ABBB3-58A5-4B2D-898B-6318916CA75E}" type="parTrans" cxnId="{23B8BD63-83A3-4B31-BC1F-F1F2CE47EB59}">
      <dgm:prSet/>
      <dgm:spPr/>
      <dgm:t>
        <a:bodyPr/>
        <a:lstStyle/>
        <a:p>
          <a:endParaRPr lang="en-US"/>
        </a:p>
      </dgm:t>
    </dgm:pt>
    <dgm:pt modelId="{44302240-D995-4E6C-9492-D99BAD89F577}" type="sibTrans" cxnId="{23B8BD63-83A3-4B31-BC1F-F1F2CE47EB59}">
      <dgm:prSet/>
      <dgm:spPr/>
      <dgm:t>
        <a:bodyPr/>
        <a:lstStyle/>
        <a:p>
          <a:endParaRPr lang="en-US"/>
        </a:p>
      </dgm:t>
    </dgm:pt>
    <dgm:pt modelId="{4A5B701C-5C52-47BB-9CC8-6DBC7F86E117}">
      <dgm:prSet/>
      <dgm:spPr/>
      <dgm:t>
        <a:bodyPr/>
        <a:lstStyle/>
        <a:p>
          <a:r>
            <a:rPr lang="en-US" dirty="0"/>
            <a:t>For criminal activity, contact the police </a:t>
          </a:r>
        </a:p>
      </dgm:t>
    </dgm:pt>
    <dgm:pt modelId="{C72D552A-330F-465B-B78B-FC4979116626}" type="parTrans" cxnId="{67F4A18B-CE25-45AA-94D2-E85574C5000B}">
      <dgm:prSet/>
      <dgm:spPr/>
      <dgm:t>
        <a:bodyPr/>
        <a:lstStyle/>
        <a:p>
          <a:endParaRPr lang="en-US"/>
        </a:p>
      </dgm:t>
    </dgm:pt>
    <dgm:pt modelId="{140ED62E-9820-451C-9258-E43C382A4EE9}" type="sibTrans" cxnId="{67F4A18B-CE25-45AA-94D2-E85574C5000B}">
      <dgm:prSet/>
      <dgm:spPr/>
      <dgm:t>
        <a:bodyPr/>
        <a:lstStyle/>
        <a:p>
          <a:endParaRPr lang="en-US"/>
        </a:p>
      </dgm:t>
    </dgm:pt>
    <dgm:pt modelId="{C93F6C0C-B883-BE48-B60A-689B1D302960}" type="pres">
      <dgm:prSet presAssocID="{5E75CDA5-74EB-428A-9717-9BC6824BAA0F}" presName="Name0" presStyleCnt="0">
        <dgm:presLayoutVars>
          <dgm:dir/>
          <dgm:animLvl val="lvl"/>
          <dgm:resizeHandles val="exact"/>
        </dgm:presLayoutVars>
      </dgm:prSet>
      <dgm:spPr/>
    </dgm:pt>
    <dgm:pt modelId="{22A670F8-EFF1-134A-B41A-C88F4E3094BF}" type="pres">
      <dgm:prSet presAssocID="{F3A4F694-E43D-4121-A110-21FB06B3DBAF}" presName="linNode" presStyleCnt="0"/>
      <dgm:spPr/>
    </dgm:pt>
    <dgm:pt modelId="{20F82D4A-59B2-7D4B-B073-993B4D9C50DE}" type="pres">
      <dgm:prSet presAssocID="{F3A4F694-E43D-4121-A110-21FB06B3DBAF}" presName="parentText" presStyleLbl="solidFgAcc1" presStyleIdx="0" presStyleCnt="5">
        <dgm:presLayoutVars>
          <dgm:chMax val="1"/>
          <dgm:bulletEnabled/>
        </dgm:presLayoutVars>
      </dgm:prSet>
      <dgm:spPr/>
    </dgm:pt>
    <dgm:pt modelId="{3440FA2B-219D-5C4B-9265-0FEB7F37D24D}" type="pres">
      <dgm:prSet presAssocID="{F3A4F694-E43D-4121-A110-21FB06B3DBAF}" presName="descendantText" presStyleLbl="alignNode1" presStyleIdx="0" presStyleCnt="5">
        <dgm:presLayoutVars>
          <dgm:bulletEnabled/>
        </dgm:presLayoutVars>
      </dgm:prSet>
      <dgm:spPr/>
    </dgm:pt>
    <dgm:pt modelId="{6D2C0BE5-99D2-9642-83B3-A70AD6A6991B}" type="pres">
      <dgm:prSet presAssocID="{9DA4D7F4-790E-4EB9-A806-9C7743821410}" presName="sp" presStyleCnt="0"/>
      <dgm:spPr/>
    </dgm:pt>
    <dgm:pt modelId="{90C1FB7B-993C-3A4E-9070-A1E443CDAC93}" type="pres">
      <dgm:prSet presAssocID="{CFB910B5-4DA0-491F-B37E-AAF28C7779D3}" presName="linNode" presStyleCnt="0"/>
      <dgm:spPr/>
    </dgm:pt>
    <dgm:pt modelId="{AC4560F0-7E50-F442-8C7D-9218A1B27F1F}" type="pres">
      <dgm:prSet presAssocID="{CFB910B5-4DA0-491F-B37E-AAF28C7779D3}" presName="parentText" presStyleLbl="solidFgAcc1" presStyleIdx="1" presStyleCnt="5">
        <dgm:presLayoutVars>
          <dgm:chMax val="1"/>
          <dgm:bulletEnabled/>
        </dgm:presLayoutVars>
      </dgm:prSet>
      <dgm:spPr/>
    </dgm:pt>
    <dgm:pt modelId="{3CCEB4E4-DB4B-1D4A-8B45-218E694EC204}" type="pres">
      <dgm:prSet presAssocID="{CFB910B5-4DA0-491F-B37E-AAF28C7779D3}" presName="descendantText" presStyleLbl="alignNode1" presStyleIdx="1" presStyleCnt="5">
        <dgm:presLayoutVars>
          <dgm:bulletEnabled/>
        </dgm:presLayoutVars>
      </dgm:prSet>
      <dgm:spPr/>
    </dgm:pt>
    <dgm:pt modelId="{8C0913C6-ADF8-0A43-B271-8A71F7A2A48E}" type="pres">
      <dgm:prSet presAssocID="{9FA495F7-9D2F-4216-8272-C162F9EBCDDE}" presName="sp" presStyleCnt="0"/>
      <dgm:spPr/>
    </dgm:pt>
    <dgm:pt modelId="{F8D9A662-B433-6249-8B32-779DCA7832D2}" type="pres">
      <dgm:prSet presAssocID="{A4197644-AB52-4574-B34B-408133374402}" presName="linNode" presStyleCnt="0"/>
      <dgm:spPr/>
    </dgm:pt>
    <dgm:pt modelId="{DC8338F9-8488-1F44-A1A0-1AECCD2C354D}" type="pres">
      <dgm:prSet presAssocID="{A4197644-AB52-4574-B34B-408133374402}" presName="parentText" presStyleLbl="solidFgAcc1" presStyleIdx="2" presStyleCnt="5">
        <dgm:presLayoutVars>
          <dgm:chMax val="1"/>
          <dgm:bulletEnabled/>
        </dgm:presLayoutVars>
      </dgm:prSet>
      <dgm:spPr/>
    </dgm:pt>
    <dgm:pt modelId="{DB6C8E03-D5A0-0A4C-B180-604C74381211}" type="pres">
      <dgm:prSet presAssocID="{A4197644-AB52-4574-B34B-408133374402}" presName="descendantText" presStyleLbl="alignNode1" presStyleIdx="2" presStyleCnt="5">
        <dgm:presLayoutVars>
          <dgm:bulletEnabled/>
        </dgm:presLayoutVars>
      </dgm:prSet>
      <dgm:spPr/>
    </dgm:pt>
    <dgm:pt modelId="{1D2CD85D-89E9-4148-AECA-D4126F35A6C5}" type="pres">
      <dgm:prSet presAssocID="{DC98AE7B-BB62-4A7B-A1E7-D085C392169E}" presName="sp" presStyleCnt="0"/>
      <dgm:spPr/>
    </dgm:pt>
    <dgm:pt modelId="{CC6A7227-D415-404E-97C1-9748265DF91D}" type="pres">
      <dgm:prSet presAssocID="{00BBFAF6-C042-4DBD-BC7A-9E7C7E86D81D}" presName="linNode" presStyleCnt="0"/>
      <dgm:spPr/>
    </dgm:pt>
    <dgm:pt modelId="{FC5F9E1C-A4A4-0C4F-B6A5-E03C17A0CB85}" type="pres">
      <dgm:prSet presAssocID="{00BBFAF6-C042-4DBD-BC7A-9E7C7E86D81D}" presName="parentText" presStyleLbl="solidFgAcc1" presStyleIdx="3" presStyleCnt="5">
        <dgm:presLayoutVars>
          <dgm:chMax val="1"/>
          <dgm:bulletEnabled/>
        </dgm:presLayoutVars>
      </dgm:prSet>
      <dgm:spPr/>
    </dgm:pt>
    <dgm:pt modelId="{46815DD6-37FC-824A-8E13-AA9BABD34A47}" type="pres">
      <dgm:prSet presAssocID="{00BBFAF6-C042-4DBD-BC7A-9E7C7E86D81D}" presName="descendantText" presStyleLbl="alignNode1" presStyleIdx="3" presStyleCnt="5">
        <dgm:presLayoutVars>
          <dgm:bulletEnabled/>
        </dgm:presLayoutVars>
      </dgm:prSet>
      <dgm:spPr/>
    </dgm:pt>
    <dgm:pt modelId="{909BE079-C8FD-A940-9EB1-756180F7E8EA}" type="pres">
      <dgm:prSet presAssocID="{6B737B9D-18FF-4FBD-9722-E60A9433A904}" presName="sp" presStyleCnt="0"/>
      <dgm:spPr/>
    </dgm:pt>
    <dgm:pt modelId="{21D4DEF3-8A63-C34A-96B9-08FBD408E3F8}" type="pres">
      <dgm:prSet presAssocID="{E0FA48CE-3029-45A3-944A-435ED4D03E82}" presName="linNode" presStyleCnt="0"/>
      <dgm:spPr/>
    </dgm:pt>
    <dgm:pt modelId="{121E0710-4398-1848-9E6E-08231311CB3B}" type="pres">
      <dgm:prSet presAssocID="{E0FA48CE-3029-45A3-944A-435ED4D03E82}" presName="parentText" presStyleLbl="solidFgAcc1" presStyleIdx="4" presStyleCnt="5">
        <dgm:presLayoutVars>
          <dgm:chMax val="1"/>
          <dgm:bulletEnabled/>
        </dgm:presLayoutVars>
      </dgm:prSet>
      <dgm:spPr/>
    </dgm:pt>
    <dgm:pt modelId="{8F6D8E82-0C8D-F949-90BF-4292FCD4567B}" type="pres">
      <dgm:prSet presAssocID="{E0FA48CE-3029-45A3-944A-435ED4D03E82}" presName="descendantText" presStyleLbl="alignNode1" presStyleIdx="4" presStyleCnt="5">
        <dgm:presLayoutVars>
          <dgm:bulletEnabled/>
        </dgm:presLayoutVars>
      </dgm:prSet>
      <dgm:spPr/>
    </dgm:pt>
  </dgm:ptLst>
  <dgm:cxnLst>
    <dgm:cxn modelId="{E06A2C0A-1D2D-A045-A656-662E9B025376}" type="presOf" srcId="{E0FA48CE-3029-45A3-944A-435ED4D03E82}" destId="{121E0710-4398-1848-9E6E-08231311CB3B}" srcOrd="0" destOrd="0" presId="urn:microsoft.com/office/officeart/2016/7/layout/VerticalHollowActionList"/>
    <dgm:cxn modelId="{FBDC3112-AB95-A640-9C29-D94E091CEF25}" type="presOf" srcId="{00BBFAF6-C042-4DBD-BC7A-9E7C7E86D81D}" destId="{FC5F9E1C-A4A4-0C4F-B6A5-E03C17A0CB85}" srcOrd="0" destOrd="0" presId="urn:microsoft.com/office/officeart/2016/7/layout/VerticalHollowActionList"/>
    <dgm:cxn modelId="{1EB70320-FF9E-DE45-A1F4-B4EEB283F129}" type="presOf" srcId="{F3A4F694-E43D-4121-A110-21FB06B3DBAF}" destId="{20F82D4A-59B2-7D4B-B073-993B4D9C50DE}" srcOrd="0" destOrd="0" presId="urn:microsoft.com/office/officeart/2016/7/layout/VerticalHollowActionList"/>
    <dgm:cxn modelId="{0B1F7E20-E845-E84F-9819-C1F41431E108}" type="presOf" srcId="{F041A0B9-536F-40FC-818B-48990A7925A3}" destId="{DB6C8E03-D5A0-0A4C-B180-604C74381211}" srcOrd="0" destOrd="0" presId="urn:microsoft.com/office/officeart/2016/7/layout/VerticalHollowActionList"/>
    <dgm:cxn modelId="{BA4ABC40-A68D-4693-9AAC-A79CBF25F88F}" srcId="{5E75CDA5-74EB-428A-9717-9BC6824BAA0F}" destId="{F3A4F694-E43D-4121-A110-21FB06B3DBAF}" srcOrd="0" destOrd="0" parTransId="{850F20DF-4AB4-4A96-90E9-C1EA71EE3915}" sibTransId="{9DA4D7F4-790E-4EB9-A806-9C7743821410}"/>
    <dgm:cxn modelId="{2542EE43-03F8-114F-ACED-13996866E2AB}" type="presOf" srcId="{CFB910B5-4DA0-491F-B37E-AAF28C7779D3}" destId="{AC4560F0-7E50-F442-8C7D-9218A1B27F1F}" srcOrd="0" destOrd="0" presId="urn:microsoft.com/office/officeart/2016/7/layout/VerticalHollowActionList"/>
    <dgm:cxn modelId="{A4D2A054-E8BC-B849-84E0-70B5C7E7F61A}" type="presOf" srcId="{5E75CDA5-74EB-428A-9717-9BC6824BAA0F}" destId="{C93F6C0C-B883-BE48-B60A-689B1D302960}" srcOrd="0" destOrd="0" presId="urn:microsoft.com/office/officeart/2016/7/layout/VerticalHollowActionList"/>
    <dgm:cxn modelId="{1D12735A-991D-43CF-BEAA-53B9581619AC}" srcId="{00BBFAF6-C042-4DBD-BC7A-9E7C7E86D81D}" destId="{D6C6178D-D517-4ADB-A3F6-375396F5D6C7}" srcOrd="0" destOrd="0" parTransId="{0396A050-EA8C-4710-B811-49C7D3492484}" sibTransId="{FC20DAE8-0446-483E-84F5-A6FAB68171B7}"/>
    <dgm:cxn modelId="{41A56C5E-998A-44BA-927E-29E306DB48DC}" srcId="{5E75CDA5-74EB-428A-9717-9BC6824BAA0F}" destId="{A4197644-AB52-4574-B34B-408133374402}" srcOrd="2" destOrd="0" parTransId="{BC0A46A4-D18A-4367-BFFC-628D68496C43}" sibTransId="{DC98AE7B-BB62-4A7B-A1E7-D085C392169E}"/>
    <dgm:cxn modelId="{23B8BD63-83A3-4B31-BC1F-F1F2CE47EB59}" srcId="{5E75CDA5-74EB-428A-9717-9BC6824BAA0F}" destId="{E0FA48CE-3029-45A3-944A-435ED4D03E82}" srcOrd="4" destOrd="0" parTransId="{590ABBB3-58A5-4B2D-898B-6318916CA75E}" sibTransId="{44302240-D995-4E6C-9492-D99BAD89F577}"/>
    <dgm:cxn modelId="{6D0A327D-36A4-418F-B199-BE54DEE7D164}" srcId="{F3A4F694-E43D-4121-A110-21FB06B3DBAF}" destId="{9BC3C41E-99F9-4D28-A287-E3A688EEB6C5}" srcOrd="0" destOrd="0" parTransId="{3131E498-09DE-455B-A589-A6B35A303ED7}" sibTransId="{A51A34C9-9BC6-482B-A733-B35CA6D8C0C4}"/>
    <dgm:cxn modelId="{4500537F-C6CA-5145-AC17-95309378F9B2}" type="presOf" srcId="{4A5B701C-5C52-47BB-9CC8-6DBC7F86E117}" destId="{8F6D8E82-0C8D-F949-90BF-4292FCD4567B}" srcOrd="0" destOrd="0" presId="urn:microsoft.com/office/officeart/2016/7/layout/VerticalHollowActionList"/>
    <dgm:cxn modelId="{99494483-2125-4A9B-82B6-8B77F89E7E8D}" srcId="{5E75CDA5-74EB-428A-9717-9BC6824BAA0F}" destId="{00BBFAF6-C042-4DBD-BC7A-9E7C7E86D81D}" srcOrd="3" destOrd="0" parTransId="{76F9B2C9-F623-434E-8805-FE3C7BD8AEDE}" sibTransId="{6B737B9D-18FF-4FBD-9722-E60A9433A904}"/>
    <dgm:cxn modelId="{5D93D583-CA2C-3449-8065-3A07372410FE}" type="presOf" srcId="{DC5DB5EA-BC74-453E-A9D2-E72B65F8E6D8}" destId="{3CCEB4E4-DB4B-1D4A-8B45-218E694EC204}" srcOrd="0" destOrd="0" presId="urn:microsoft.com/office/officeart/2016/7/layout/VerticalHollowActionList"/>
    <dgm:cxn modelId="{67F4A18B-CE25-45AA-94D2-E85574C5000B}" srcId="{E0FA48CE-3029-45A3-944A-435ED4D03E82}" destId="{4A5B701C-5C52-47BB-9CC8-6DBC7F86E117}" srcOrd="0" destOrd="0" parTransId="{C72D552A-330F-465B-B78B-FC4979116626}" sibTransId="{140ED62E-9820-451C-9258-E43C382A4EE9}"/>
    <dgm:cxn modelId="{31C4CBD2-8ECE-4A5C-B4C2-BEE09D9248C3}" srcId="{A4197644-AB52-4574-B34B-408133374402}" destId="{F041A0B9-536F-40FC-818B-48990A7925A3}" srcOrd="0" destOrd="0" parTransId="{4309A6DE-32CC-4C94-A34A-87E87C942E15}" sibTransId="{E97232CE-4BA7-4DC7-B024-D65BA4C88EBD}"/>
    <dgm:cxn modelId="{61CA07D3-BBA4-574E-ADCD-BE362C61B390}" type="presOf" srcId="{A4197644-AB52-4574-B34B-408133374402}" destId="{DC8338F9-8488-1F44-A1A0-1AECCD2C354D}" srcOrd="0" destOrd="0" presId="urn:microsoft.com/office/officeart/2016/7/layout/VerticalHollowActionList"/>
    <dgm:cxn modelId="{7E9CA4DF-8DB3-4B45-A97A-954981220542}" type="presOf" srcId="{D6C6178D-D517-4ADB-A3F6-375396F5D6C7}" destId="{46815DD6-37FC-824A-8E13-AA9BABD34A47}" srcOrd="0" destOrd="0" presId="urn:microsoft.com/office/officeart/2016/7/layout/VerticalHollowActionList"/>
    <dgm:cxn modelId="{EB274FE4-0265-43B7-8764-FB6203B70E64}" srcId="{CFB910B5-4DA0-491F-B37E-AAF28C7779D3}" destId="{DC5DB5EA-BC74-453E-A9D2-E72B65F8E6D8}" srcOrd="0" destOrd="0" parTransId="{69A12937-8171-4D15-A0A9-0EA3DAC6C214}" sibTransId="{316576FA-01BA-49FA-9130-D9C078557D7A}"/>
    <dgm:cxn modelId="{ADFE1DE6-0396-40C3-AFBF-B522F6EC23EB}" srcId="{5E75CDA5-74EB-428A-9717-9BC6824BAA0F}" destId="{CFB910B5-4DA0-491F-B37E-AAF28C7779D3}" srcOrd="1" destOrd="0" parTransId="{9FA97DF6-C617-4877-849A-FC2FAB6C96E1}" sibTransId="{9FA495F7-9D2F-4216-8272-C162F9EBCDDE}"/>
    <dgm:cxn modelId="{140848ED-F5C6-2048-B001-28E506CD4199}" type="presOf" srcId="{9BC3C41E-99F9-4D28-A287-E3A688EEB6C5}" destId="{3440FA2B-219D-5C4B-9265-0FEB7F37D24D}" srcOrd="0" destOrd="0" presId="urn:microsoft.com/office/officeart/2016/7/layout/VerticalHollowActionList"/>
    <dgm:cxn modelId="{3B7239E2-9ABE-034E-8CA6-C0E62A9E0DEB}" type="presParOf" srcId="{C93F6C0C-B883-BE48-B60A-689B1D302960}" destId="{22A670F8-EFF1-134A-B41A-C88F4E3094BF}" srcOrd="0" destOrd="0" presId="urn:microsoft.com/office/officeart/2016/7/layout/VerticalHollowActionList"/>
    <dgm:cxn modelId="{FC0C3767-A163-D04F-A1F9-01FFFA81C07D}" type="presParOf" srcId="{22A670F8-EFF1-134A-B41A-C88F4E3094BF}" destId="{20F82D4A-59B2-7D4B-B073-993B4D9C50DE}" srcOrd="0" destOrd="0" presId="urn:microsoft.com/office/officeart/2016/7/layout/VerticalHollowActionList"/>
    <dgm:cxn modelId="{25E01322-D142-EA4D-9997-3ADB90D1CE44}" type="presParOf" srcId="{22A670F8-EFF1-134A-B41A-C88F4E3094BF}" destId="{3440FA2B-219D-5C4B-9265-0FEB7F37D24D}" srcOrd="1" destOrd="0" presId="urn:microsoft.com/office/officeart/2016/7/layout/VerticalHollowActionList"/>
    <dgm:cxn modelId="{FF04C7EC-4012-E04D-A9B6-9B693EA35628}" type="presParOf" srcId="{C93F6C0C-B883-BE48-B60A-689B1D302960}" destId="{6D2C0BE5-99D2-9642-83B3-A70AD6A6991B}" srcOrd="1" destOrd="0" presId="urn:microsoft.com/office/officeart/2016/7/layout/VerticalHollowActionList"/>
    <dgm:cxn modelId="{19243A92-6B5B-BC45-A1B4-D3A17DF014B4}" type="presParOf" srcId="{C93F6C0C-B883-BE48-B60A-689B1D302960}" destId="{90C1FB7B-993C-3A4E-9070-A1E443CDAC93}" srcOrd="2" destOrd="0" presId="urn:microsoft.com/office/officeart/2016/7/layout/VerticalHollowActionList"/>
    <dgm:cxn modelId="{8871061D-1086-B944-9F0B-CCFB3161F662}" type="presParOf" srcId="{90C1FB7B-993C-3A4E-9070-A1E443CDAC93}" destId="{AC4560F0-7E50-F442-8C7D-9218A1B27F1F}" srcOrd="0" destOrd="0" presId="urn:microsoft.com/office/officeart/2016/7/layout/VerticalHollowActionList"/>
    <dgm:cxn modelId="{EB9C477A-17E1-E84F-A9D3-BAD682D5B434}" type="presParOf" srcId="{90C1FB7B-993C-3A4E-9070-A1E443CDAC93}" destId="{3CCEB4E4-DB4B-1D4A-8B45-218E694EC204}" srcOrd="1" destOrd="0" presId="urn:microsoft.com/office/officeart/2016/7/layout/VerticalHollowActionList"/>
    <dgm:cxn modelId="{7751272A-9F87-6249-81B4-A137E2173FC4}" type="presParOf" srcId="{C93F6C0C-B883-BE48-B60A-689B1D302960}" destId="{8C0913C6-ADF8-0A43-B271-8A71F7A2A48E}" srcOrd="3" destOrd="0" presId="urn:microsoft.com/office/officeart/2016/7/layout/VerticalHollowActionList"/>
    <dgm:cxn modelId="{4953311D-0F8D-C64A-A40A-5574C2B8E423}" type="presParOf" srcId="{C93F6C0C-B883-BE48-B60A-689B1D302960}" destId="{F8D9A662-B433-6249-8B32-779DCA7832D2}" srcOrd="4" destOrd="0" presId="urn:microsoft.com/office/officeart/2016/7/layout/VerticalHollowActionList"/>
    <dgm:cxn modelId="{67276CE2-028F-BF48-A0D5-9513C7CE5099}" type="presParOf" srcId="{F8D9A662-B433-6249-8B32-779DCA7832D2}" destId="{DC8338F9-8488-1F44-A1A0-1AECCD2C354D}" srcOrd="0" destOrd="0" presId="urn:microsoft.com/office/officeart/2016/7/layout/VerticalHollowActionList"/>
    <dgm:cxn modelId="{1B8379D9-AEF6-F242-AB83-5135E7E7658A}" type="presParOf" srcId="{F8D9A662-B433-6249-8B32-779DCA7832D2}" destId="{DB6C8E03-D5A0-0A4C-B180-604C74381211}" srcOrd="1" destOrd="0" presId="urn:microsoft.com/office/officeart/2016/7/layout/VerticalHollowActionList"/>
    <dgm:cxn modelId="{E9AED9C9-78D9-3646-A7CB-9264F469DA5F}" type="presParOf" srcId="{C93F6C0C-B883-BE48-B60A-689B1D302960}" destId="{1D2CD85D-89E9-4148-AECA-D4126F35A6C5}" srcOrd="5" destOrd="0" presId="urn:microsoft.com/office/officeart/2016/7/layout/VerticalHollowActionList"/>
    <dgm:cxn modelId="{BD4EBF76-4A6F-E24E-9481-32A2071EF788}" type="presParOf" srcId="{C93F6C0C-B883-BE48-B60A-689B1D302960}" destId="{CC6A7227-D415-404E-97C1-9748265DF91D}" srcOrd="6" destOrd="0" presId="urn:microsoft.com/office/officeart/2016/7/layout/VerticalHollowActionList"/>
    <dgm:cxn modelId="{5F50FD81-2C6E-BE4B-9DF3-100795D9196A}" type="presParOf" srcId="{CC6A7227-D415-404E-97C1-9748265DF91D}" destId="{FC5F9E1C-A4A4-0C4F-B6A5-E03C17A0CB85}" srcOrd="0" destOrd="0" presId="urn:microsoft.com/office/officeart/2016/7/layout/VerticalHollowActionList"/>
    <dgm:cxn modelId="{07EAED7E-D0BC-B042-BBE7-3E2D1EAF8F72}" type="presParOf" srcId="{CC6A7227-D415-404E-97C1-9748265DF91D}" destId="{46815DD6-37FC-824A-8E13-AA9BABD34A47}" srcOrd="1" destOrd="0" presId="urn:microsoft.com/office/officeart/2016/7/layout/VerticalHollowActionList"/>
    <dgm:cxn modelId="{9D50FC41-1572-424A-8DEB-0D5BF6322450}" type="presParOf" srcId="{C93F6C0C-B883-BE48-B60A-689B1D302960}" destId="{909BE079-C8FD-A940-9EB1-756180F7E8EA}" srcOrd="7" destOrd="0" presId="urn:microsoft.com/office/officeart/2016/7/layout/VerticalHollowActionList"/>
    <dgm:cxn modelId="{4616C0B5-5444-F24B-AEB9-DA0CCAF50F86}" type="presParOf" srcId="{C93F6C0C-B883-BE48-B60A-689B1D302960}" destId="{21D4DEF3-8A63-C34A-96B9-08FBD408E3F8}" srcOrd="8" destOrd="0" presId="urn:microsoft.com/office/officeart/2016/7/layout/VerticalHollowActionList"/>
    <dgm:cxn modelId="{AF58D125-28C0-D844-90E7-51D3B662B7F0}" type="presParOf" srcId="{21D4DEF3-8A63-C34A-96B9-08FBD408E3F8}" destId="{121E0710-4398-1848-9E6E-08231311CB3B}" srcOrd="0" destOrd="0" presId="urn:microsoft.com/office/officeart/2016/7/layout/VerticalHollowActionList"/>
    <dgm:cxn modelId="{2E542815-B52A-434A-92F4-3FDC2FD6C4CE}" type="presParOf" srcId="{21D4DEF3-8A63-C34A-96B9-08FBD408E3F8}" destId="{8F6D8E82-0C8D-F949-90BF-4292FCD4567B}" srcOrd="1" destOrd="0" presId="urn:microsoft.com/office/officeart/2016/7/layout/VerticalHollow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40FA2B-219D-5C4B-9265-0FEB7F37D24D}">
      <dsp:nvSpPr>
        <dsp:cNvPr id="0" name=""/>
        <dsp:cNvSpPr/>
      </dsp:nvSpPr>
      <dsp:spPr>
        <a:xfrm>
          <a:off x="1645920" y="1966"/>
          <a:ext cx="6583680" cy="862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742" tIns="219198" rIns="127742" bIns="21919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Talk to your trade union rep; </a:t>
          </a:r>
          <a:r>
            <a:rPr lang="en-US" sz="1900" b="1" kern="1200" dirty="0"/>
            <a:t>make notes of events with dates</a:t>
          </a:r>
        </a:p>
      </dsp:txBody>
      <dsp:txXfrm>
        <a:off x="1645920" y="1966"/>
        <a:ext cx="6583680" cy="862982"/>
      </dsp:txXfrm>
    </dsp:sp>
    <dsp:sp modelId="{20F82D4A-59B2-7D4B-B073-993B4D9C50DE}">
      <dsp:nvSpPr>
        <dsp:cNvPr id="0" name=""/>
        <dsp:cNvSpPr/>
      </dsp:nvSpPr>
      <dsp:spPr>
        <a:xfrm>
          <a:off x="0" y="1966"/>
          <a:ext cx="1645920" cy="8629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97" tIns="85244" rIns="87097" bIns="8524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Talk</a:t>
          </a:r>
        </a:p>
      </dsp:txBody>
      <dsp:txXfrm>
        <a:off x="0" y="1966"/>
        <a:ext cx="1645920" cy="862982"/>
      </dsp:txXfrm>
    </dsp:sp>
    <dsp:sp modelId="{3CCEB4E4-DB4B-1D4A-8B45-218E694EC204}">
      <dsp:nvSpPr>
        <dsp:cNvPr id="0" name=""/>
        <dsp:cNvSpPr/>
      </dsp:nvSpPr>
      <dsp:spPr>
        <a:xfrm>
          <a:off x="1645920" y="916728"/>
          <a:ext cx="6583680" cy="862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742" tIns="219198" rIns="127742" bIns="21919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Speak to trusted colleagues</a:t>
          </a:r>
        </a:p>
      </dsp:txBody>
      <dsp:txXfrm>
        <a:off x="1645920" y="916728"/>
        <a:ext cx="6583680" cy="862982"/>
      </dsp:txXfrm>
    </dsp:sp>
    <dsp:sp modelId="{AC4560F0-7E50-F442-8C7D-9218A1B27F1F}">
      <dsp:nvSpPr>
        <dsp:cNvPr id="0" name=""/>
        <dsp:cNvSpPr/>
      </dsp:nvSpPr>
      <dsp:spPr>
        <a:xfrm>
          <a:off x="0" y="916728"/>
          <a:ext cx="1645920" cy="8629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97" tIns="85244" rIns="87097" bIns="8524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Speak</a:t>
          </a:r>
        </a:p>
      </dsp:txBody>
      <dsp:txXfrm>
        <a:off x="0" y="916728"/>
        <a:ext cx="1645920" cy="862982"/>
      </dsp:txXfrm>
    </dsp:sp>
    <dsp:sp modelId="{DB6C8E03-D5A0-0A4C-B180-604C74381211}">
      <dsp:nvSpPr>
        <dsp:cNvPr id="0" name=""/>
        <dsp:cNvSpPr/>
      </dsp:nvSpPr>
      <dsp:spPr>
        <a:xfrm>
          <a:off x="1645920" y="1831490"/>
          <a:ext cx="6583680" cy="862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742" tIns="219198" rIns="127742" bIns="21919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Take Legal advice</a:t>
          </a:r>
        </a:p>
      </dsp:txBody>
      <dsp:txXfrm>
        <a:off x="1645920" y="1831490"/>
        <a:ext cx="6583680" cy="862982"/>
      </dsp:txXfrm>
    </dsp:sp>
    <dsp:sp modelId="{DC8338F9-8488-1F44-A1A0-1AECCD2C354D}">
      <dsp:nvSpPr>
        <dsp:cNvPr id="0" name=""/>
        <dsp:cNvSpPr/>
      </dsp:nvSpPr>
      <dsp:spPr>
        <a:xfrm>
          <a:off x="0" y="1831490"/>
          <a:ext cx="1645920" cy="8629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97" tIns="85244" rIns="87097" bIns="8524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Advice</a:t>
          </a:r>
        </a:p>
      </dsp:txBody>
      <dsp:txXfrm>
        <a:off x="0" y="1831490"/>
        <a:ext cx="1645920" cy="862982"/>
      </dsp:txXfrm>
    </dsp:sp>
    <dsp:sp modelId="{46815DD6-37FC-824A-8E13-AA9BABD34A47}">
      <dsp:nvSpPr>
        <dsp:cNvPr id="0" name=""/>
        <dsp:cNvSpPr/>
      </dsp:nvSpPr>
      <dsp:spPr>
        <a:xfrm>
          <a:off x="1645920" y="2746251"/>
          <a:ext cx="6583680" cy="862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742" tIns="219198" rIns="127742" bIns="21919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Get support from </a:t>
          </a:r>
          <a:r>
            <a:rPr lang="en-US" sz="1900" kern="1200" dirty="0">
              <a:hlinkClick xmlns:r="http://schemas.openxmlformats.org/officeDocument/2006/relationships" r:id="rId1"/>
            </a:rPr>
            <a:t>ACAS</a:t>
          </a:r>
          <a:endParaRPr lang="en-US" sz="1900" kern="1200" dirty="0"/>
        </a:p>
      </dsp:txBody>
      <dsp:txXfrm>
        <a:off x="1645920" y="2746251"/>
        <a:ext cx="6583680" cy="862982"/>
      </dsp:txXfrm>
    </dsp:sp>
    <dsp:sp modelId="{FC5F9E1C-A4A4-0C4F-B6A5-E03C17A0CB85}">
      <dsp:nvSpPr>
        <dsp:cNvPr id="0" name=""/>
        <dsp:cNvSpPr/>
      </dsp:nvSpPr>
      <dsp:spPr>
        <a:xfrm>
          <a:off x="0" y="2746251"/>
          <a:ext cx="1645920" cy="8629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97" tIns="85244" rIns="87097" bIns="8524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Arbitration</a:t>
          </a:r>
        </a:p>
      </dsp:txBody>
      <dsp:txXfrm>
        <a:off x="0" y="2746251"/>
        <a:ext cx="1645920" cy="862982"/>
      </dsp:txXfrm>
    </dsp:sp>
    <dsp:sp modelId="{8F6D8E82-0C8D-F949-90BF-4292FCD4567B}">
      <dsp:nvSpPr>
        <dsp:cNvPr id="0" name=""/>
        <dsp:cNvSpPr/>
      </dsp:nvSpPr>
      <dsp:spPr>
        <a:xfrm>
          <a:off x="1645920" y="3661013"/>
          <a:ext cx="6583680" cy="8629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742" tIns="219198" rIns="127742" bIns="21919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 criminal activity, contact the police </a:t>
          </a:r>
        </a:p>
      </dsp:txBody>
      <dsp:txXfrm>
        <a:off x="1645920" y="3661013"/>
        <a:ext cx="6583680" cy="862982"/>
      </dsp:txXfrm>
    </dsp:sp>
    <dsp:sp modelId="{121E0710-4398-1848-9E6E-08231311CB3B}">
      <dsp:nvSpPr>
        <dsp:cNvPr id="0" name=""/>
        <dsp:cNvSpPr/>
      </dsp:nvSpPr>
      <dsp:spPr>
        <a:xfrm>
          <a:off x="0" y="3661013"/>
          <a:ext cx="1645920" cy="8629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97" tIns="85244" rIns="87097" bIns="8524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Police</a:t>
          </a:r>
        </a:p>
      </dsp:txBody>
      <dsp:txXfrm>
        <a:off x="0" y="3661013"/>
        <a:ext cx="1645920" cy="8629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VerticalHollowActionList">
  <dgm:title val="Vertical Hollow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solidFgAcc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43619-24CE-0C48-A512-3512560DB3D2}" type="datetimeFigureOut">
              <a:rPr lang="en-GB" smtClean="0"/>
              <a:t>19/01/2024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B02685-5611-B645-A8A9-D5AE78368B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707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1811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04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239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04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11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58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5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7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48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734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88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065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C8119-353F-3F40-8094-2EE01BDD35A3}" type="datetimeFigureOut">
              <a:rPr lang="en-US" smtClean="0"/>
              <a:t>1/19/24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113A4-5D81-A348-984F-DD7D0B1DB7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5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son.org.uk/news/press-release/2016/02/female-police-staff-more-likely-to-be-bullied-at-work-than-male-colleagues-says-unison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news/uk-england-cornwall-46608708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theguardian.com/commentisfree/2021/nov/07/social-media-fuels-narcissists-worst-desires-making-reasoned-debate-near-impossibl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dapt.org.uk/support/knowledge-base/instagram-tinder-to-snapchat-a-teachers-guide-to-staying-safe-on-social-media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go.gale.com/ps/i.do?id=GALE%7CA546649047&amp;sid=googleScholar&amp;v=2.1&amp;it=r&amp;linkaccess=abs&amp;issn=1053816X&amp;p=AONE&amp;sw=w&amp;userGroupName=anon%7E8ac2925a" TargetMode="External"/><Relationship Id="rId2" Type="http://schemas.openxmlformats.org/officeDocument/2006/relationships/hyperlink" Target="https://journals.plos.org/plosone/article?id=10.1371/journal.pone.0135225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3075/ijomeh.1896.0094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ullyonline.org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acas.org.uk/if-youre-treated-unfairly-at-work/being-bullied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8446B12-7391-4711-8B31-112A0B896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49" y="4810504"/>
            <a:ext cx="4607719" cy="1017896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b">
            <a:normAutofit/>
          </a:bodyPr>
          <a:lstStyle/>
          <a:p>
            <a:r>
              <a:rPr lang="en-US" sz="4900" b="1" i="1" dirty="0">
                <a:solidFill>
                  <a:schemeClr val="bg1"/>
                </a:solidFill>
              </a:rPr>
              <a:t>Et Tu Brute</a:t>
            </a:r>
            <a:r>
              <a:rPr lang="en-US" sz="49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94784" y="4716472"/>
            <a:ext cx="2620566" cy="1017896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200" b="1" dirty="0">
                <a:solidFill>
                  <a:schemeClr val="bg1"/>
                </a:solidFill>
              </a:rPr>
              <a:t>Office politics in schools and colleges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-1"/>
            <a:ext cx="9143980" cy="3984912"/>
          </a:xfrm>
          <a:custGeom>
            <a:avLst/>
            <a:gdLst/>
            <a:ahLst/>
            <a:cxnLst/>
            <a:rect l="l" t="t" r="r" b="b"/>
            <a:pathLst>
              <a:path w="12192000" h="3984912">
                <a:moveTo>
                  <a:pt x="0" y="0"/>
                </a:moveTo>
                <a:lnTo>
                  <a:pt x="12192000" y="0"/>
                </a:lnTo>
                <a:lnTo>
                  <a:pt x="12192000" y="566059"/>
                </a:lnTo>
                <a:lnTo>
                  <a:pt x="12192000" y="794037"/>
                </a:lnTo>
                <a:lnTo>
                  <a:pt x="12192000" y="2336800"/>
                </a:lnTo>
                <a:lnTo>
                  <a:pt x="12192000" y="2631227"/>
                </a:lnTo>
                <a:lnTo>
                  <a:pt x="12192000" y="3908712"/>
                </a:lnTo>
                <a:lnTo>
                  <a:pt x="9439275" y="3984912"/>
                </a:lnTo>
                <a:lnTo>
                  <a:pt x="5572127" y="3737262"/>
                </a:lnTo>
                <a:lnTo>
                  <a:pt x="0" y="3908712"/>
                </a:lnTo>
                <a:lnTo>
                  <a:pt x="0" y="2631227"/>
                </a:lnTo>
                <a:lnTo>
                  <a:pt x="0" y="2336800"/>
                </a:lnTo>
                <a:lnTo>
                  <a:pt x="0" y="794037"/>
                </a:lnTo>
                <a:lnTo>
                  <a:pt x="0" y="566059"/>
                </a:ln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C0B7807-0C83-4963-821A-69B172722E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528992"/>
            <a:ext cx="9144000" cy="757168"/>
            <a:chOff x="0" y="2959818"/>
            <a:chExt cx="12192000" cy="757168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B027EC7-3252-48A2-A7A4-1741F72E47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EBC51E4-7477-4290-BBD0-18AD942C36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3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7485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44CAD-5A8A-E0D1-E485-9CBF7C79532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Perpetrators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A41E1B-3252-728D-0F8D-190E22D1F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886200"/>
          </a:xfrm>
        </p:spPr>
        <p:txBody>
          <a:bodyPr>
            <a:noAutofit/>
          </a:bodyPr>
          <a:lstStyle/>
          <a:p>
            <a:r>
              <a:rPr lang="en-GB" sz="2600" dirty="0"/>
              <a:t>Perpetrators exhibit common, typically negative, personality traits such as narcissism (Penney &amp; Spector, 2002), trait anger (</a:t>
            </a:r>
            <a:r>
              <a:rPr lang="en-GB" sz="2600" dirty="0" err="1"/>
              <a:t>Hershcovis</a:t>
            </a:r>
            <a:r>
              <a:rPr lang="en-GB" sz="2600" dirty="0"/>
              <a:t> et al., 2007), vengefulness (Douglas &amp; </a:t>
            </a:r>
            <a:r>
              <a:rPr lang="en-GB" sz="2600" dirty="0" err="1"/>
              <a:t>Martinko</a:t>
            </a:r>
            <a:r>
              <a:rPr lang="en-GB" sz="2600" dirty="0"/>
              <a:t>, 2001), and trait anxiety (Fox &amp; Spector, 1999)</a:t>
            </a:r>
          </a:p>
          <a:p>
            <a:r>
              <a:rPr lang="en-GB" sz="2600" dirty="0"/>
              <a:t>Also more likely to have a history of being targeted with bullying (e.g., Hauge, </a:t>
            </a:r>
            <a:r>
              <a:rPr lang="en-GB" sz="2600" dirty="0" err="1"/>
              <a:t>Skogstad</a:t>
            </a:r>
            <a:r>
              <a:rPr lang="en-GB" sz="2600" dirty="0"/>
              <a:t>, &amp; </a:t>
            </a:r>
            <a:r>
              <a:rPr lang="en-GB" sz="2600" dirty="0" err="1"/>
              <a:t>Einarsen</a:t>
            </a:r>
            <a:r>
              <a:rPr lang="en-GB" sz="2600" dirty="0"/>
              <a:t>, 2009)</a:t>
            </a:r>
          </a:p>
          <a:p>
            <a:r>
              <a:rPr lang="en-GB" sz="2600" dirty="0"/>
              <a:t>Lower organisation-based self-esteem (Ferris, Spence, Brown, &amp; Heller, 2012).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25CCDD-95BB-92F8-4421-32A3FEC88D71}"/>
              </a:ext>
            </a:extLst>
          </p:cNvPr>
          <p:cNvSpPr txBox="1"/>
          <p:nvPr/>
        </p:nvSpPr>
        <p:spPr>
          <a:xfrm>
            <a:off x="346841" y="5708592"/>
            <a:ext cx="8450317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800" b="1" dirty="0" err="1">
                <a:effectLst/>
                <a:latin typeface="Arial" panose="020B0604020202020204" pitchFamily="34" charset="0"/>
              </a:rPr>
              <a:t>Hershcovis</a:t>
            </a:r>
            <a:r>
              <a:rPr lang="en-GB" sz="1800" b="1" dirty="0">
                <a:effectLst/>
                <a:latin typeface="Arial" panose="020B0604020202020204" pitchFamily="34" charset="0"/>
              </a:rPr>
              <a:t>, M. Sandy, Reich, Tara C. and Niven, Karen (2015) </a:t>
            </a:r>
            <a:r>
              <a:rPr lang="en-GB" sz="1800" i="1" dirty="0">
                <a:effectLst/>
                <a:latin typeface="Arial" panose="020B0604020202020204" pitchFamily="34" charset="0"/>
              </a:rPr>
              <a:t>Workplace bullying: causes, consequences, and intervention strategies.</a:t>
            </a:r>
            <a:r>
              <a:rPr lang="en-GB" sz="1800" dirty="0">
                <a:effectLst/>
                <a:latin typeface="Arial" panose="020B0604020202020204" pitchFamily="34" charset="0"/>
              </a:rPr>
              <a:t> SIOP White Paper Series, Society for Industrial and Organizational Psychology, UK, London </a:t>
            </a: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1932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785B4-AA2A-B3DB-ED64-AC2ADA33B48C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Targets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EC2B48-007A-1963-5A72-872F2B75A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GB" sz="3100" dirty="0"/>
              <a:t>targets exhibit many of the same traits as perpetrators (</a:t>
            </a:r>
            <a:r>
              <a:rPr lang="en-GB" sz="3100" dirty="0" err="1"/>
              <a:t>Hershcovis</a:t>
            </a:r>
            <a:r>
              <a:rPr lang="en-GB" sz="3100" dirty="0"/>
              <a:t> &amp; Reich, 2013).</a:t>
            </a:r>
          </a:p>
          <a:p>
            <a:r>
              <a:rPr lang="en-GB" sz="3100" dirty="0"/>
              <a:t>targets of workplace bullying are both higher in cognitive ability (Kim &amp; </a:t>
            </a:r>
            <a:r>
              <a:rPr lang="en-GB" sz="3100" dirty="0" err="1"/>
              <a:t>Glomb</a:t>
            </a:r>
            <a:r>
              <a:rPr lang="en-GB" sz="3100" dirty="0"/>
              <a:t>, 2010) and conscientiousness (Lind, </a:t>
            </a:r>
            <a:r>
              <a:rPr lang="en-GB" sz="3100" dirty="0" err="1"/>
              <a:t>Glasø</a:t>
            </a:r>
            <a:r>
              <a:rPr lang="en-GB" sz="3100" dirty="0"/>
              <a:t> , </a:t>
            </a:r>
            <a:r>
              <a:rPr lang="en-GB" sz="3100" dirty="0" err="1"/>
              <a:t>Pallesen</a:t>
            </a:r>
            <a:r>
              <a:rPr lang="en-GB" sz="3100" dirty="0"/>
              <a:t>, &amp; </a:t>
            </a:r>
            <a:r>
              <a:rPr lang="en-GB" sz="3100" dirty="0" err="1"/>
              <a:t>Einarsen</a:t>
            </a:r>
            <a:r>
              <a:rPr lang="en-GB" sz="3100" dirty="0"/>
              <a:t>, 2009)</a:t>
            </a:r>
          </a:p>
          <a:p>
            <a:r>
              <a:rPr lang="en-GB" sz="3100" dirty="0"/>
              <a:t>employees may punish overperforming </a:t>
            </a:r>
            <a:r>
              <a:rPr lang="en-GB" sz="3100" dirty="0" err="1"/>
              <a:t>coworkers</a:t>
            </a:r>
            <a:r>
              <a:rPr lang="en-GB" sz="3100" dirty="0"/>
              <a:t> in an effort to force them into lowering the bar.</a:t>
            </a:r>
          </a:p>
          <a:p>
            <a:r>
              <a:rPr lang="en-GB" sz="3100" dirty="0"/>
              <a:t>Tepper, Moss, and Duffy (2011) found that when supervisors perceive that subordinates are different from themselves, those differences lead to higher levels of relationship conflict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75149B-A15F-B72C-925A-EAE1DA73E6BF}"/>
              </a:ext>
            </a:extLst>
          </p:cNvPr>
          <p:cNvSpPr txBox="1"/>
          <p:nvPr/>
        </p:nvSpPr>
        <p:spPr>
          <a:xfrm>
            <a:off x="346841" y="5664498"/>
            <a:ext cx="8450317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800" b="1" dirty="0" err="1">
                <a:effectLst/>
                <a:latin typeface="Arial" panose="020B0604020202020204" pitchFamily="34" charset="0"/>
              </a:rPr>
              <a:t>Hershcovis</a:t>
            </a:r>
            <a:r>
              <a:rPr lang="en-GB" sz="1800" b="1" dirty="0">
                <a:effectLst/>
                <a:latin typeface="Arial" panose="020B0604020202020204" pitchFamily="34" charset="0"/>
              </a:rPr>
              <a:t>, M. Sandy, Reich, Tara C. and Niven, Karen (2015) </a:t>
            </a:r>
            <a:r>
              <a:rPr lang="en-GB" sz="1800" i="1" dirty="0">
                <a:effectLst/>
                <a:latin typeface="Arial" panose="020B0604020202020204" pitchFamily="34" charset="0"/>
              </a:rPr>
              <a:t>Workplace bullying: causes, consequences, and intervention strategies.</a:t>
            </a:r>
            <a:r>
              <a:rPr lang="en-GB" sz="1800" dirty="0">
                <a:effectLst/>
                <a:latin typeface="Arial" panose="020B0604020202020204" pitchFamily="34" charset="0"/>
              </a:rPr>
              <a:t> SIOP White Paper Series, Society for Industrial and Organizational Psychology, UK, London </a:t>
            </a: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5212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54EE4-6BD6-ED5A-5B58-3F2BE09A933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Workplace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B3B02-BF67-97F0-946B-30D170EAC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31676"/>
          </a:xfrm>
        </p:spPr>
        <p:txBody>
          <a:bodyPr>
            <a:noAutofit/>
          </a:bodyPr>
          <a:lstStyle/>
          <a:p>
            <a:r>
              <a:rPr lang="en-GB" sz="2400" dirty="0"/>
              <a:t>Job insecurity (De </a:t>
            </a:r>
            <a:r>
              <a:rPr lang="en-GB" sz="2400" dirty="0" err="1"/>
              <a:t>Cuyper</a:t>
            </a:r>
            <a:r>
              <a:rPr lang="en-GB" sz="2400" dirty="0"/>
              <a:t>, </a:t>
            </a:r>
            <a:r>
              <a:rPr lang="en-GB" sz="2400" dirty="0" err="1"/>
              <a:t>Baillien</a:t>
            </a:r>
            <a:r>
              <a:rPr lang="en-GB" sz="2400" dirty="0"/>
              <a:t>, &amp; De Witte, 2009) and role stressors such as low job autonomy and high workload (</a:t>
            </a:r>
            <a:r>
              <a:rPr lang="en-GB" sz="2400" dirty="0" err="1"/>
              <a:t>Baillien</a:t>
            </a:r>
            <a:r>
              <a:rPr lang="en-GB" sz="2400" dirty="0"/>
              <a:t>, De </a:t>
            </a:r>
            <a:r>
              <a:rPr lang="en-GB" sz="2400" dirty="0" err="1"/>
              <a:t>Cuyper</a:t>
            </a:r>
            <a:r>
              <a:rPr lang="en-GB" sz="2400" dirty="0"/>
              <a:t>, &amp; De Witte, 2011) are associated with being both a perpetrator and a target</a:t>
            </a:r>
          </a:p>
          <a:p>
            <a:r>
              <a:rPr lang="en-GB" sz="2400" dirty="0"/>
              <a:t>role conflict, role ambiguity, low autonomy, and high work constraints (Bowling &amp; </a:t>
            </a:r>
            <a:r>
              <a:rPr lang="en-GB" sz="2400" dirty="0" err="1"/>
              <a:t>Beehr</a:t>
            </a:r>
            <a:r>
              <a:rPr lang="en-GB" sz="2400" dirty="0"/>
              <a:t>, 2006) are higher among targets than nontargets of workplace aggression</a:t>
            </a:r>
          </a:p>
          <a:p>
            <a:r>
              <a:rPr lang="en-GB" sz="2400" dirty="0"/>
              <a:t>Noncontingent punishment and tyrannical and laissez-faire leadership styles have also been found to relate to perceptions of bullying</a:t>
            </a:r>
          </a:p>
          <a:p>
            <a:r>
              <a:rPr lang="en-GB" sz="2400" dirty="0"/>
              <a:t>Interpersonal justice refers to the quality of the interpersonal treatment people receive when supervisors make decisions and implement procedures (</a:t>
            </a:r>
            <a:r>
              <a:rPr lang="en-GB" sz="2400" dirty="0" err="1"/>
              <a:t>Bies</a:t>
            </a:r>
            <a:r>
              <a:rPr lang="en-GB" sz="2400" dirty="0"/>
              <a:t> &amp; </a:t>
            </a:r>
            <a:r>
              <a:rPr lang="en-GB" sz="2400" dirty="0" err="1"/>
              <a:t>Moag</a:t>
            </a:r>
            <a:r>
              <a:rPr lang="en-GB" sz="2400" dirty="0"/>
              <a:t>, 1986)</a:t>
            </a:r>
          </a:p>
        </p:txBody>
      </p:sp>
    </p:spTree>
    <p:extLst>
      <p:ext uri="{BB962C8B-B14F-4D97-AF65-F5344CB8AC3E}">
        <p14:creationId xmlns:p14="http://schemas.microsoft.com/office/powerpoint/2010/main" val="1608237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1C71B-2374-5B46-97AF-FC9A5E65DF23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Bullying of teachers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F9F61-2192-C64A-900A-1C930F0514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3162"/>
          </a:xfrm>
        </p:spPr>
        <p:txBody>
          <a:bodyPr>
            <a:noAutofit/>
          </a:bodyPr>
          <a:lstStyle/>
          <a:p>
            <a:r>
              <a:rPr lang="en-GB" sz="2400" dirty="0"/>
              <a:t>workplaces with hierarchical structures may have greater incidences of workplace bullying (Cleary, Hunt, &amp; Horsfall, 2010)</a:t>
            </a:r>
          </a:p>
          <a:p>
            <a:r>
              <a:rPr lang="en-GB" sz="2400" dirty="0"/>
              <a:t>workplace cultures with ineffective leaders, a highly demanding workplace, and low resources may be more prone to bullying</a:t>
            </a:r>
          </a:p>
          <a:p>
            <a:r>
              <a:rPr lang="en-GB" sz="2400" b="1" dirty="0">
                <a:solidFill>
                  <a:srgbClr val="FF0000"/>
                </a:solidFill>
              </a:rPr>
              <a:t>Teachers may also be targeted if they are highly respected by their colleagues and parents</a:t>
            </a:r>
            <a:r>
              <a:rPr lang="en-GB" sz="2400" dirty="0"/>
              <a:t>; managers may feel threatened if teachers turn to another teacher for advice and guidance</a:t>
            </a:r>
          </a:p>
          <a:p>
            <a:r>
              <a:rPr lang="en-GB" sz="2400" dirty="0"/>
              <a:t>Teachers who were bullied felt this was because of jealousy, power or that they were hired by a previous manager (Orange, 2018)</a:t>
            </a:r>
          </a:p>
        </p:txBody>
      </p:sp>
    </p:spTree>
    <p:extLst>
      <p:ext uri="{BB962C8B-B14F-4D97-AF65-F5344CB8AC3E}">
        <p14:creationId xmlns:p14="http://schemas.microsoft.com/office/powerpoint/2010/main" val="90379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C2D90-8606-8B48-A2F3-3FB4EC2BA219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Wider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78728-E5A1-0F4D-ACAF-59E22C3FA0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Half of adults report being bullied in the workplace; 70% of managers take no steps when this is reported (</a:t>
            </a:r>
            <a:r>
              <a:rPr lang="en-GB" dirty="0" err="1"/>
              <a:t>Namie</a:t>
            </a:r>
            <a:r>
              <a:rPr lang="en-GB" dirty="0"/>
              <a:t> &amp; </a:t>
            </a:r>
            <a:r>
              <a:rPr lang="en-GB" dirty="0" err="1"/>
              <a:t>Lutgen</a:t>
            </a:r>
            <a:r>
              <a:rPr lang="en-GB" dirty="0"/>
              <a:t>-Sandvik, 2010)</a:t>
            </a:r>
          </a:p>
          <a:p>
            <a:r>
              <a:rPr lang="en-GB" dirty="0"/>
              <a:t>Victims sometimes those who do not fit in socially (De Wet, 2014)</a:t>
            </a:r>
          </a:p>
          <a:p>
            <a:r>
              <a:rPr lang="en-GB" dirty="0"/>
              <a:t>Queen Bee syndrome- women in the workplace who treat colleagues in a demoralizing, undermining, or bullying manner. Prevent other women from advancing (Harvey, 2018)</a:t>
            </a:r>
          </a:p>
        </p:txBody>
      </p:sp>
    </p:spTree>
    <p:extLst>
      <p:ext uri="{BB962C8B-B14F-4D97-AF65-F5344CB8AC3E}">
        <p14:creationId xmlns:p14="http://schemas.microsoft.com/office/powerpoint/2010/main" val="209667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757" y="448055"/>
            <a:ext cx="6885811" cy="5952745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zeem Rafiq apologises for antisemitic messages sent to another player in  2011 | Azeem Rafiq | The Guardian">
            <a:extLst>
              <a:ext uri="{FF2B5EF4-FFF2-40B4-BE49-F238E27FC236}">
                <a16:creationId xmlns:a16="http://schemas.microsoft.com/office/drawing/2014/main" id="{12F7513D-17EE-6246-9610-EF0227D7FC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5767" y="731673"/>
            <a:ext cx="6466006" cy="539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59553" y="448055"/>
            <a:ext cx="1440254" cy="3801257"/>
          </a:xfrm>
          <a:prstGeom prst="rect">
            <a:avLst/>
          </a:prstGeom>
          <a:solidFill>
            <a:srgbClr val="393B4E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59555" y="4419227"/>
            <a:ext cx="1440253" cy="1979852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60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86E07A-6213-8D3C-ECD8-CF13623B71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040" y="581153"/>
            <a:ext cx="8309919" cy="460687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C3B0A5-0BDC-7850-6FB5-566077E36C17}"/>
              </a:ext>
            </a:extLst>
          </p:cNvPr>
          <p:cNvSpPr txBox="1"/>
          <p:nvPr/>
        </p:nvSpPr>
        <p:spPr>
          <a:xfrm>
            <a:off x="314655" y="5630516"/>
            <a:ext cx="85146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https://www.unison.org.uk/news/press-release/2016/02/female-police-staff-more-likely-to-be-bullied-at-work-than-male-colleagues-says-unison/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9066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person&#13;&#10;&#13;&#10;Description automatically generated">
            <a:extLst>
              <a:ext uri="{FF2B5EF4-FFF2-40B4-BE49-F238E27FC236}">
                <a16:creationId xmlns:a16="http://schemas.microsoft.com/office/drawing/2014/main" id="{9E9D3E75-9E1E-EC45-8902-951B95FB5C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035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377" y="4334175"/>
            <a:ext cx="7602317" cy="11592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3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Quick task: Case Studies</a:t>
            </a:r>
          </a:p>
        </p:txBody>
      </p:sp>
      <p:pic>
        <p:nvPicPr>
          <p:cNvPr id="2050" name="Picture 2" descr="What are the signs of bullying in the workplace? | What To Do &amp; Reporting">
            <a:extLst>
              <a:ext uri="{FF2B5EF4-FFF2-40B4-BE49-F238E27FC236}">
                <a16:creationId xmlns:a16="http://schemas.microsoft.com/office/drawing/2014/main" id="{DDF226B1-1478-6644-A259-23DAF7E85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58378" y="1313185"/>
            <a:ext cx="7602316" cy="221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2723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DA498B-D343-7445-B6B7-B38BC8052D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101" y="296024"/>
            <a:ext cx="6633797" cy="57835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4772CC2-EB54-2743-9E74-235AD70DD1AC}"/>
              </a:ext>
            </a:extLst>
          </p:cNvPr>
          <p:cNvSpPr/>
          <p:nvPr/>
        </p:nvSpPr>
        <p:spPr>
          <a:xfrm>
            <a:off x="1428749" y="6192644"/>
            <a:ext cx="6286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https://www.bbc.co.uk/news/uk-england-cornwall-46608708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9145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125" y="1153572"/>
            <a:ext cx="2400300" cy="4461163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Contents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5481" y="319088"/>
            <a:ext cx="5179868" cy="5857875"/>
          </a:xfrm>
        </p:spPr>
        <p:txBody>
          <a:bodyPr anchor="ctr">
            <a:normAutofit/>
          </a:bodyPr>
          <a:lstStyle/>
          <a:p>
            <a:r>
              <a:rPr lang="en-US" dirty="0"/>
              <a:t>What are ‘office politics’?</a:t>
            </a:r>
          </a:p>
          <a:p>
            <a:r>
              <a:rPr lang="en-US" dirty="0"/>
              <a:t>Status seeking</a:t>
            </a:r>
          </a:p>
          <a:p>
            <a:r>
              <a:rPr lang="en-US" dirty="0"/>
              <a:t>Bullying and harassment</a:t>
            </a:r>
          </a:p>
          <a:p>
            <a:r>
              <a:rPr lang="en-US" dirty="0"/>
              <a:t>Research on teacher bullying</a:t>
            </a:r>
          </a:p>
          <a:p>
            <a:r>
              <a:rPr lang="en-US" dirty="0"/>
              <a:t>Types of toxic personality [Oliver James]</a:t>
            </a:r>
          </a:p>
          <a:p>
            <a:r>
              <a:rPr lang="en-US" dirty="0"/>
              <a:t>How to work in such environments</a:t>
            </a:r>
          </a:p>
        </p:txBody>
      </p:sp>
    </p:spTree>
    <p:extLst>
      <p:ext uri="{BB962C8B-B14F-4D97-AF65-F5344CB8AC3E}">
        <p14:creationId xmlns:p14="http://schemas.microsoft.com/office/powerpoint/2010/main" val="33343488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889000"/>
            <a:ext cx="635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701" y="457200"/>
            <a:ext cx="478459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12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146" y="860489"/>
            <a:ext cx="7903708" cy="442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763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7" y="1425353"/>
            <a:ext cx="8383836" cy="374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91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The Power of Misinformation | Qlik Blog">
            <a:extLst>
              <a:ext uri="{FF2B5EF4-FFF2-40B4-BE49-F238E27FC236}">
                <a16:creationId xmlns:a16="http://schemas.microsoft.com/office/drawing/2014/main" id="{2A573085-0800-1335-F7D3-11C53ED6E8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922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Cancel Culture: How Social Media Has Become Its Leading Cause – The Gallery">
            <a:extLst>
              <a:ext uri="{FF2B5EF4-FFF2-40B4-BE49-F238E27FC236}">
                <a16:creationId xmlns:a16="http://schemas.microsoft.com/office/drawing/2014/main" id="{17EF97D1-786C-4A8C-8A6E-BC26B15145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7553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8" name="Rectangle 7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9" name="Rectangle 72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1142713" y="-1142284"/>
            <a:ext cx="6858000" cy="9143425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1733" y="0"/>
            <a:ext cx="6803134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125298" y="-161647"/>
            <a:ext cx="4894564" cy="914516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Change Talk Blog">
            <a:extLst>
              <a:ext uri="{FF2B5EF4-FFF2-40B4-BE49-F238E27FC236}">
                <a16:creationId xmlns:a16="http://schemas.microsoft.com/office/drawing/2014/main" id="{1CAF82EE-14BF-5748-A959-0735E5768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42900" y="1557623"/>
            <a:ext cx="8458200" cy="374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0352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960E45-9002-474D-97A0-E203E5B79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999" y="165779"/>
            <a:ext cx="6392855" cy="631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962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Top 9 Benefits of Social Media for Your Business">
            <a:extLst>
              <a:ext uri="{FF2B5EF4-FFF2-40B4-BE49-F238E27FC236}">
                <a16:creationId xmlns:a16="http://schemas.microsoft.com/office/drawing/2014/main" id="{2AA0F462-380B-6048-9112-F409AE09B6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3496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ou can't run with the hare and hunt with the hounds Meaning - YouTube">
            <a:extLst>
              <a:ext uri="{FF2B5EF4-FFF2-40B4-BE49-F238E27FC236}">
                <a16:creationId xmlns:a16="http://schemas.microsoft.com/office/drawing/2014/main" id="{280A097B-A36F-0219-93B0-988EC649E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750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CCF337-3D7F-504F-817C-B08A99290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721226"/>
            <a:ext cx="8229600" cy="138368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GB" b="1" dirty="0"/>
              <a:t>TASK: </a:t>
            </a:r>
            <a:r>
              <a:rPr lang="en-GB" dirty="0"/>
              <a:t>Who is the most difficult person you have had to work with?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1094A3-7463-AE4B-AD69-BC6EA678CCBD}"/>
              </a:ext>
            </a:extLst>
          </p:cNvPr>
          <p:cNvSpPr txBox="1"/>
          <p:nvPr/>
        </p:nvSpPr>
        <p:spPr>
          <a:xfrm>
            <a:off x="689672" y="3060502"/>
            <a:ext cx="7764651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4000" b="1" dirty="0"/>
              <a:t>TASK 2</a:t>
            </a:r>
            <a:r>
              <a:rPr lang="en-GB" sz="4000" dirty="0"/>
              <a:t>: Who is the worst boss you’ve had?</a:t>
            </a:r>
          </a:p>
        </p:txBody>
      </p:sp>
    </p:spTree>
    <p:extLst>
      <p:ext uri="{BB962C8B-B14F-4D97-AF65-F5344CB8AC3E}">
        <p14:creationId xmlns:p14="http://schemas.microsoft.com/office/powerpoint/2010/main" val="175042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BBD4F-345A-2440-83F8-5A20D8C5A6D2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Social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E5A3F-EA76-3244-8B56-98FFF1FFCC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rise of Narcissism online (</a:t>
            </a:r>
            <a:r>
              <a:rPr lang="en-GB" dirty="0">
                <a:hlinkClick r:id="rId2"/>
              </a:rPr>
              <a:t>Sonia </a:t>
            </a:r>
            <a:r>
              <a:rPr lang="en-GB" dirty="0" err="1">
                <a:hlinkClick r:id="rId2"/>
              </a:rPr>
              <a:t>Sodha</a:t>
            </a:r>
            <a:r>
              <a:rPr lang="en-GB" dirty="0">
                <a:hlinkClick r:id="rId2"/>
              </a:rPr>
              <a:t>, The Guardian</a:t>
            </a:r>
            <a:r>
              <a:rPr lang="en-GB" dirty="0"/>
              <a:t>)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9F2357-D617-2B90-AC81-E17F4C4CB9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501" y="2767643"/>
            <a:ext cx="6118998" cy="29868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46BADC-92A8-555F-0C05-301DDBBE1C1C}"/>
              </a:ext>
            </a:extLst>
          </p:cNvPr>
          <p:cNvSpPr txBox="1"/>
          <p:nvPr/>
        </p:nvSpPr>
        <p:spPr>
          <a:xfrm>
            <a:off x="1035050" y="5937031"/>
            <a:ext cx="7073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Source</a:t>
            </a:r>
            <a:r>
              <a:rPr lang="en-US" dirty="0"/>
              <a:t>: </a:t>
            </a:r>
            <a:r>
              <a:rPr lang="en-GB" dirty="0">
                <a:hlinkClick r:id="rId4"/>
              </a:rPr>
              <a:t>https://www.edapt.org.uk/support/knowledge-base/instagram-tinder-to-snapchat-a-teachers-guide-to-staying-safe-on-social-media/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1312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174E1-BF10-2A41-A789-46EE3FF98EBA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6FBA2F-6DB0-0D4C-92F5-BFF489BD3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Occasional and severe bullying were strong predictors for psychological distress (</a:t>
            </a:r>
            <a:r>
              <a:rPr lang="en-GB" dirty="0" err="1"/>
              <a:t>Bernotaite</a:t>
            </a:r>
            <a:r>
              <a:rPr lang="en-GB" dirty="0"/>
              <a:t> &amp; </a:t>
            </a:r>
            <a:r>
              <a:rPr lang="en-GB" dirty="0" err="1"/>
              <a:t>Malinauskiene</a:t>
            </a:r>
            <a:r>
              <a:rPr lang="en-GB" dirty="0"/>
              <a:t>, 2017)</a:t>
            </a:r>
          </a:p>
          <a:p>
            <a:r>
              <a:rPr lang="en-GB" dirty="0"/>
              <a:t>Teachers bullied experienced less loyalty to their employers, job burnout, apathy, and withdrew from professional activities (</a:t>
            </a:r>
            <a:r>
              <a:rPr lang="en-GB" dirty="0" err="1"/>
              <a:t>Blasè</a:t>
            </a:r>
            <a:r>
              <a:rPr lang="en-GB" dirty="0"/>
              <a:t> et al., 2008).</a:t>
            </a:r>
          </a:p>
          <a:p>
            <a:r>
              <a:rPr lang="en-GB" dirty="0"/>
              <a:t>Workplace bullying has a linear relationship with poor mental health (</a:t>
            </a:r>
            <a:r>
              <a:rPr lang="en-GB" dirty="0">
                <a:hlinkClick r:id="rId2"/>
              </a:rPr>
              <a:t>Verkuil et al, 2015</a:t>
            </a:r>
            <a:r>
              <a:rPr lang="en-GB" dirty="0"/>
              <a:t>)</a:t>
            </a:r>
          </a:p>
          <a:p>
            <a:r>
              <a:rPr lang="en-GB" dirty="0"/>
              <a:t>Bullying in the NHS leads to more errors, staff turnover, lower patient satisfaction scores. </a:t>
            </a:r>
            <a:r>
              <a:rPr lang="en-GB" dirty="0">
                <a:solidFill>
                  <a:srgbClr val="FF0000"/>
                </a:solidFill>
              </a:rPr>
              <a:t>Nurses who use Emotional Intelligence often provide situational awareness and stability when emotions flare</a:t>
            </a:r>
            <a:r>
              <a:rPr lang="en-GB" dirty="0"/>
              <a:t>. They can also role model professional </a:t>
            </a:r>
            <a:r>
              <a:rPr lang="en-GB" dirty="0" err="1"/>
              <a:t>behaviors</a:t>
            </a:r>
            <a:r>
              <a:rPr lang="en-GB" dirty="0"/>
              <a:t> necessary for a healthy and harmonious work environment. (</a:t>
            </a:r>
            <a:r>
              <a:rPr lang="en-GB" dirty="0">
                <a:hlinkClick r:id="rId3"/>
              </a:rPr>
              <a:t>Meires, 2018</a:t>
            </a:r>
            <a:r>
              <a:rPr lang="en-GB" dirty="0"/>
              <a:t>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4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99" y="2494161"/>
            <a:ext cx="8229600" cy="1143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/>
              <a:t>Personality types</a:t>
            </a:r>
          </a:p>
        </p:txBody>
      </p:sp>
    </p:spTree>
    <p:extLst>
      <p:ext uri="{BB962C8B-B14F-4D97-AF65-F5344CB8AC3E}">
        <p14:creationId xmlns:p14="http://schemas.microsoft.com/office/powerpoint/2010/main" val="2233699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/>
              <a:t>Machiavellian tendencies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6448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Aim is for power and control</a:t>
            </a:r>
          </a:p>
          <a:p>
            <a:r>
              <a:rPr lang="en-US" dirty="0"/>
              <a:t>Through manipulation…</a:t>
            </a:r>
          </a:p>
          <a:p>
            <a:r>
              <a:rPr lang="en-US" dirty="0"/>
              <a:t>Lack emotional intelligence and empathy</a:t>
            </a:r>
          </a:p>
          <a:p>
            <a:r>
              <a:rPr lang="en-US" dirty="0"/>
              <a:t>2006 study noted a sharp increase in the number of Machiavellis in UK workplaces between 1980 and 2006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C078F2-DF64-B166-2CD2-F028DFD2B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1680" y="1600200"/>
            <a:ext cx="3122218" cy="470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6585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325369"/>
            <a:ext cx="3276451" cy="1956841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b">
            <a:normAutofit/>
          </a:bodyPr>
          <a:lstStyle/>
          <a:p>
            <a:r>
              <a:rPr lang="en-US" sz="4700" b="1"/>
              <a:t>Psychopaths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2586994"/>
            <a:ext cx="2606040" cy="18288"/>
          </a:xfrm>
          <a:custGeom>
            <a:avLst/>
            <a:gdLst>
              <a:gd name="connsiteX0" fmla="*/ 0 w 2606040"/>
              <a:gd name="connsiteY0" fmla="*/ 0 h 18288"/>
              <a:gd name="connsiteX1" fmla="*/ 625450 w 2606040"/>
              <a:gd name="connsiteY1" fmla="*/ 0 h 18288"/>
              <a:gd name="connsiteX2" fmla="*/ 1224839 w 2606040"/>
              <a:gd name="connsiteY2" fmla="*/ 0 h 18288"/>
              <a:gd name="connsiteX3" fmla="*/ 1824228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02409 w 2606040"/>
              <a:gd name="connsiteY6" fmla="*/ 18288 h 18288"/>
              <a:gd name="connsiteX7" fmla="*/ 1276960 w 2606040"/>
              <a:gd name="connsiteY7" fmla="*/ 18288 h 18288"/>
              <a:gd name="connsiteX8" fmla="*/ 67757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  <a:gd name="connsiteX0" fmla="*/ 0 w 2606040"/>
              <a:gd name="connsiteY0" fmla="*/ 0 h 18288"/>
              <a:gd name="connsiteX1" fmla="*/ 599389 w 2606040"/>
              <a:gd name="connsiteY1" fmla="*/ 0 h 18288"/>
              <a:gd name="connsiteX2" fmla="*/ 1303020 w 2606040"/>
              <a:gd name="connsiteY2" fmla="*/ 0 h 18288"/>
              <a:gd name="connsiteX3" fmla="*/ 1876349 w 2606040"/>
              <a:gd name="connsiteY3" fmla="*/ 0 h 18288"/>
              <a:gd name="connsiteX4" fmla="*/ 2606040 w 2606040"/>
              <a:gd name="connsiteY4" fmla="*/ 0 h 18288"/>
              <a:gd name="connsiteX5" fmla="*/ 2606040 w 2606040"/>
              <a:gd name="connsiteY5" fmla="*/ 18288 h 18288"/>
              <a:gd name="connsiteX6" fmla="*/ 1980590 w 2606040"/>
              <a:gd name="connsiteY6" fmla="*/ 18288 h 18288"/>
              <a:gd name="connsiteX7" fmla="*/ 1276960 w 2606040"/>
              <a:gd name="connsiteY7" fmla="*/ 18288 h 18288"/>
              <a:gd name="connsiteX8" fmla="*/ 651510 w 2606040"/>
              <a:gd name="connsiteY8" fmla="*/ 18288 h 18288"/>
              <a:gd name="connsiteX9" fmla="*/ 0 w 2606040"/>
              <a:gd name="connsiteY9" fmla="*/ 18288 h 18288"/>
              <a:gd name="connsiteX10" fmla="*/ 0 w 2606040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6040" h="18288" fill="none" extrusionOk="0">
                <a:moveTo>
                  <a:pt x="0" y="0"/>
                </a:moveTo>
                <a:cubicBezTo>
                  <a:pt x="211079" y="-22080"/>
                  <a:pt x="479378" y="-26537"/>
                  <a:pt x="625450" y="0"/>
                </a:cubicBezTo>
                <a:cubicBezTo>
                  <a:pt x="925937" y="-4758"/>
                  <a:pt x="973176" y="15739"/>
                  <a:pt x="1224839" y="0"/>
                </a:cubicBezTo>
                <a:cubicBezTo>
                  <a:pt x="1479663" y="-11328"/>
                  <a:pt x="1566636" y="18697"/>
                  <a:pt x="1824228" y="0"/>
                </a:cubicBezTo>
                <a:cubicBezTo>
                  <a:pt x="2086799" y="-72665"/>
                  <a:pt x="2306223" y="-891"/>
                  <a:pt x="2606040" y="0"/>
                </a:cubicBezTo>
                <a:cubicBezTo>
                  <a:pt x="2606645" y="4461"/>
                  <a:pt x="2607031" y="13181"/>
                  <a:pt x="2606040" y="18288"/>
                </a:cubicBezTo>
                <a:cubicBezTo>
                  <a:pt x="2260204" y="29342"/>
                  <a:pt x="2175708" y="5614"/>
                  <a:pt x="1902409" y="18288"/>
                </a:cubicBezTo>
                <a:cubicBezTo>
                  <a:pt x="1638502" y="41064"/>
                  <a:pt x="1460923" y="-16269"/>
                  <a:pt x="1276960" y="18288"/>
                </a:cubicBezTo>
                <a:cubicBezTo>
                  <a:pt x="1057717" y="14361"/>
                  <a:pt x="867956" y="2320"/>
                  <a:pt x="677570" y="18288"/>
                </a:cubicBezTo>
                <a:cubicBezTo>
                  <a:pt x="457951" y="33373"/>
                  <a:pt x="189752" y="55388"/>
                  <a:pt x="0" y="18288"/>
                </a:cubicBezTo>
                <a:cubicBezTo>
                  <a:pt x="1586" y="13022"/>
                  <a:pt x="-95" y="4569"/>
                  <a:pt x="0" y="0"/>
                </a:cubicBezTo>
                <a:close/>
              </a:path>
              <a:path w="2606040" h="18288" stroke="0" extrusionOk="0">
                <a:moveTo>
                  <a:pt x="0" y="0"/>
                </a:moveTo>
                <a:cubicBezTo>
                  <a:pt x="172759" y="3236"/>
                  <a:pt x="361166" y="-13413"/>
                  <a:pt x="599389" y="0"/>
                </a:cubicBezTo>
                <a:cubicBezTo>
                  <a:pt x="841226" y="37042"/>
                  <a:pt x="968991" y="14587"/>
                  <a:pt x="1303020" y="0"/>
                </a:cubicBezTo>
                <a:cubicBezTo>
                  <a:pt x="1643101" y="-7120"/>
                  <a:pt x="1717813" y="7213"/>
                  <a:pt x="1876349" y="0"/>
                </a:cubicBezTo>
                <a:cubicBezTo>
                  <a:pt x="2036762" y="-14138"/>
                  <a:pt x="2426397" y="-4451"/>
                  <a:pt x="2606040" y="0"/>
                </a:cubicBezTo>
                <a:cubicBezTo>
                  <a:pt x="2606314" y="8448"/>
                  <a:pt x="2606550" y="14527"/>
                  <a:pt x="2606040" y="18288"/>
                </a:cubicBezTo>
                <a:cubicBezTo>
                  <a:pt x="2344840" y="2643"/>
                  <a:pt x="2192043" y="7399"/>
                  <a:pt x="1980590" y="18288"/>
                </a:cubicBezTo>
                <a:cubicBezTo>
                  <a:pt x="1783984" y="-9745"/>
                  <a:pt x="1487673" y="45908"/>
                  <a:pt x="1276960" y="18288"/>
                </a:cubicBezTo>
                <a:cubicBezTo>
                  <a:pt x="1088134" y="-41257"/>
                  <a:pt x="877974" y="49968"/>
                  <a:pt x="651510" y="18288"/>
                </a:cubicBezTo>
                <a:cubicBezTo>
                  <a:pt x="430798" y="-27764"/>
                  <a:pt x="132889" y="-33467"/>
                  <a:pt x="0" y="18288"/>
                </a:cubicBezTo>
                <a:cubicBezTo>
                  <a:pt x="212" y="10845"/>
                  <a:pt x="-833" y="6193"/>
                  <a:pt x="0" y="0"/>
                </a:cubicBezTo>
                <a:close/>
              </a:path>
              <a:path w="2606040" h="18288" fill="none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27712" y="6878"/>
                  <a:pt x="971143" y="7084"/>
                  <a:pt x="1224839" y="0"/>
                </a:cubicBezTo>
                <a:cubicBezTo>
                  <a:pt x="1477775" y="-16815"/>
                  <a:pt x="1569904" y="19146"/>
                  <a:pt x="1824228" y="0"/>
                </a:cubicBezTo>
                <a:cubicBezTo>
                  <a:pt x="2055206" y="24867"/>
                  <a:pt x="2317192" y="-62872"/>
                  <a:pt x="2606040" y="0"/>
                </a:cubicBezTo>
                <a:cubicBezTo>
                  <a:pt x="2606166" y="3680"/>
                  <a:pt x="2606905" y="11461"/>
                  <a:pt x="2606040" y="18288"/>
                </a:cubicBezTo>
                <a:cubicBezTo>
                  <a:pt x="2234648" y="26976"/>
                  <a:pt x="2180202" y="-10361"/>
                  <a:pt x="1902409" y="18288"/>
                </a:cubicBezTo>
                <a:cubicBezTo>
                  <a:pt x="1635562" y="47194"/>
                  <a:pt x="1477339" y="4794"/>
                  <a:pt x="1276960" y="18288"/>
                </a:cubicBezTo>
                <a:cubicBezTo>
                  <a:pt x="1058094" y="66922"/>
                  <a:pt x="904206" y="-20636"/>
                  <a:pt x="677570" y="18288"/>
                </a:cubicBezTo>
                <a:cubicBezTo>
                  <a:pt x="485746" y="14713"/>
                  <a:pt x="195925" y="33005"/>
                  <a:pt x="0" y="18288"/>
                </a:cubicBezTo>
                <a:cubicBezTo>
                  <a:pt x="1168" y="12774"/>
                  <a:pt x="-229" y="374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custGeom>
                    <a:avLst/>
                    <a:gdLst>
                      <a:gd name="connsiteX0" fmla="*/ 0 w 2606040"/>
                      <a:gd name="connsiteY0" fmla="*/ 0 h 18288"/>
                      <a:gd name="connsiteX1" fmla="*/ 625450 w 2606040"/>
                      <a:gd name="connsiteY1" fmla="*/ 0 h 18288"/>
                      <a:gd name="connsiteX2" fmla="*/ 1224839 w 2606040"/>
                      <a:gd name="connsiteY2" fmla="*/ 0 h 18288"/>
                      <a:gd name="connsiteX3" fmla="*/ 1824228 w 2606040"/>
                      <a:gd name="connsiteY3" fmla="*/ 0 h 18288"/>
                      <a:gd name="connsiteX4" fmla="*/ 2606040 w 2606040"/>
                      <a:gd name="connsiteY4" fmla="*/ 0 h 18288"/>
                      <a:gd name="connsiteX5" fmla="*/ 2606040 w 2606040"/>
                      <a:gd name="connsiteY5" fmla="*/ 18288 h 18288"/>
                      <a:gd name="connsiteX6" fmla="*/ 1902409 w 2606040"/>
                      <a:gd name="connsiteY6" fmla="*/ 18288 h 18288"/>
                      <a:gd name="connsiteX7" fmla="*/ 1276960 w 2606040"/>
                      <a:gd name="connsiteY7" fmla="*/ 18288 h 18288"/>
                      <a:gd name="connsiteX8" fmla="*/ 677570 w 2606040"/>
                      <a:gd name="connsiteY8" fmla="*/ 18288 h 18288"/>
                      <a:gd name="connsiteX9" fmla="*/ 0 w 2606040"/>
                      <a:gd name="connsiteY9" fmla="*/ 18288 h 18288"/>
                      <a:gd name="connsiteX10" fmla="*/ 0 w 2606040"/>
                      <a:gd name="connsiteY10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606040" h="18288" fill="none" extrusionOk="0">
                        <a:moveTo>
                          <a:pt x="0" y="0"/>
                        </a:moveTo>
                        <a:cubicBezTo>
                          <a:pt x="266776" y="-600"/>
                          <a:pt x="322756" y="3201"/>
                          <a:pt x="625450" y="0"/>
                        </a:cubicBezTo>
                        <a:cubicBezTo>
                          <a:pt x="928144" y="-3201"/>
                          <a:pt x="968141" y="9269"/>
                          <a:pt x="1224839" y="0"/>
                        </a:cubicBezTo>
                        <a:cubicBezTo>
                          <a:pt x="1481537" y="-9269"/>
                          <a:pt x="1569059" y="21947"/>
                          <a:pt x="1824228" y="0"/>
                        </a:cubicBezTo>
                        <a:cubicBezTo>
                          <a:pt x="2079397" y="-21947"/>
                          <a:pt x="2326053" y="-10194"/>
                          <a:pt x="2606040" y="0"/>
                        </a:cubicBezTo>
                        <a:cubicBezTo>
                          <a:pt x="2605462" y="4771"/>
                          <a:pt x="2606793" y="12323"/>
                          <a:pt x="2606040" y="18288"/>
                        </a:cubicBezTo>
                        <a:cubicBezTo>
                          <a:pt x="2256758" y="31410"/>
                          <a:pt x="2173673" y="-12878"/>
                          <a:pt x="1902409" y="18288"/>
                        </a:cubicBezTo>
                        <a:cubicBezTo>
                          <a:pt x="1631145" y="49454"/>
                          <a:pt x="1461378" y="5466"/>
                          <a:pt x="1276960" y="18288"/>
                        </a:cubicBezTo>
                        <a:cubicBezTo>
                          <a:pt x="1092542" y="31110"/>
                          <a:pt x="890442" y="13213"/>
                          <a:pt x="677570" y="18288"/>
                        </a:cubicBezTo>
                        <a:cubicBezTo>
                          <a:pt x="464698" y="23364"/>
                          <a:pt x="187648" y="35837"/>
                          <a:pt x="0" y="18288"/>
                        </a:cubicBezTo>
                        <a:cubicBezTo>
                          <a:pt x="841" y="12879"/>
                          <a:pt x="-726" y="3977"/>
                          <a:pt x="0" y="0"/>
                        </a:cubicBezTo>
                        <a:close/>
                      </a:path>
                      <a:path w="2606040" h="18288" stroke="0" extrusionOk="0">
                        <a:moveTo>
                          <a:pt x="0" y="0"/>
                        </a:moveTo>
                        <a:cubicBezTo>
                          <a:pt x="197231" y="3803"/>
                          <a:pt x="358914" y="-9291"/>
                          <a:pt x="599389" y="0"/>
                        </a:cubicBezTo>
                        <a:cubicBezTo>
                          <a:pt x="839864" y="9291"/>
                          <a:pt x="979371" y="8509"/>
                          <a:pt x="1303020" y="0"/>
                        </a:cubicBezTo>
                        <a:cubicBezTo>
                          <a:pt x="1626669" y="-8509"/>
                          <a:pt x="1726300" y="7440"/>
                          <a:pt x="1876349" y="0"/>
                        </a:cubicBezTo>
                        <a:cubicBezTo>
                          <a:pt x="2026398" y="-7440"/>
                          <a:pt x="2430712" y="17957"/>
                          <a:pt x="2606040" y="0"/>
                        </a:cubicBezTo>
                        <a:cubicBezTo>
                          <a:pt x="2605426" y="8857"/>
                          <a:pt x="2606544" y="13619"/>
                          <a:pt x="2606040" y="18288"/>
                        </a:cubicBezTo>
                        <a:cubicBezTo>
                          <a:pt x="2393024" y="2241"/>
                          <a:pt x="2191161" y="39259"/>
                          <a:pt x="1980590" y="18288"/>
                        </a:cubicBezTo>
                        <a:cubicBezTo>
                          <a:pt x="1770019" y="-2683"/>
                          <a:pt x="1476440" y="36114"/>
                          <a:pt x="1276960" y="18288"/>
                        </a:cubicBezTo>
                        <a:cubicBezTo>
                          <a:pt x="1077480" y="463"/>
                          <a:pt x="880988" y="42125"/>
                          <a:pt x="651510" y="18288"/>
                        </a:cubicBezTo>
                        <a:cubicBezTo>
                          <a:pt x="422032" y="-5549"/>
                          <a:pt x="130744" y="-1947"/>
                          <a:pt x="0" y="18288"/>
                        </a:cubicBezTo>
                        <a:cubicBezTo>
                          <a:pt x="-487" y="10816"/>
                          <a:pt x="-839" y="605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" y="2872899"/>
            <a:ext cx="3182691" cy="3320668"/>
          </a:xfrm>
        </p:spPr>
        <p:txBody>
          <a:bodyPr>
            <a:normAutofit/>
          </a:bodyPr>
          <a:lstStyle/>
          <a:p>
            <a:r>
              <a:rPr lang="en-US" sz="1900"/>
              <a:t>Glib and selfish charm</a:t>
            </a:r>
          </a:p>
          <a:p>
            <a:r>
              <a:rPr lang="en-US" sz="1900"/>
              <a:t>Grandiosity</a:t>
            </a:r>
          </a:p>
          <a:p>
            <a:r>
              <a:rPr lang="en-US" sz="1900"/>
              <a:t>Pathological liars</a:t>
            </a:r>
          </a:p>
          <a:p>
            <a:r>
              <a:rPr lang="en-US" sz="1900"/>
              <a:t>Cunning manipulators</a:t>
            </a:r>
          </a:p>
          <a:p>
            <a:r>
              <a:rPr lang="en-US" sz="1900"/>
              <a:t>Lack of remorse or guilt</a:t>
            </a:r>
          </a:p>
          <a:p>
            <a:r>
              <a:rPr lang="en-US" sz="1900"/>
              <a:t>Superficial emotions</a:t>
            </a:r>
          </a:p>
          <a:p>
            <a:r>
              <a:rPr lang="en-US" sz="1900"/>
              <a:t>Lack of empathy</a:t>
            </a:r>
          </a:p>
          <a:p>
            <a:r>
              <a:rPr lang="en-US" sz="1900"/>
              <a:t>Failure to accept responsibility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4B2E23-0E1D-D3BE-6708-6F68B29AA1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3983776" y="10"/>
            <a:ext cx="5159081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1389893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775CD93-9DF2-48CB-9F57-1BCA9A46C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758" y="448055"/>
            <a:ext cx="2560777" cy="3801257"/>
          </a:xfrm>
          <a:prstGeom prst="rect">
            <a:avLst/>
          </a:prstGeom>
          <a:solidFill>
            <a:srgbClr val="79786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930" y="731519"/>
            <a:ext cx="2133893" cy="3237579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300" b="1">
                <a:solidFill>
                  <a:srgbClr val="FFFFFF"/>
                </a:solidFill>
              </a:rPr>
              <a:t>Narcissists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9FA39-A800-89FC-57B9-56291F5D328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3452" y="448056"/>
            <a:ext cx="5760337" cy="380293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166C6D1-23AC-49C4-BA07-238E4E9F8C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9757" y="4419227"/>
            <a:ext cx="2560777" cy="1979852"/>
          </a:xfrm>
          <a:prstGeom prst="rect">
            <a:avLst/>
          </a:prstGeom>
          <a:solidFill>
            <a:schemeClr val="accent5">
              <a:alpha val="9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091803-41C2-48E0-9228-5148460C74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33452" y="4416552"/>
            <a:ext cx="5766356" cy="1984248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4781" y="4642338"/>
            <a:ext cx="5278194" cy="1564310"/>
          </a:xfrm>
        </p:spPr>
        <p:txBody>
          <a:bodyPr anchor="ctr">
            <a:noAutofit/>
          </a:bodyPr>
          <a:lstStyle/>
          <a:p>
            <a:r>
              <a:rPr lang="en-US" sz="1800" dirty="0"/>
              <a:t>Inflated self confidence</a:t>
            </a:r>
          </a:p>
          <a:p>
            <a:r>
              <a:rPr lang="en-US" sz="1800" dirty="0"/>
              <a:t>Play fast and lose with work colleagues/in love</a:t>
            </a:r>
          </a:p>
          <a:p>
            <a:r>
              <a:rPr lang="en-US" sz="1800" dirty="0"/>
              <a:t>Love game playing</a:t>
            </a:r>
          </a:p>
          <a:p>
            <a:r>
              <a:rPr lang="en-US" sz="1800" dirty="0"/>
              <a:t>Like high stakes/high risk activity</a:t>
            </a:r>
          </a:p>
          <a:p>
            <a:r>
              <a:rPr lang="en-US" sz="1800" dirty="0"/>
              <a:t>Often use </a:t>
            </a:r>
            <a:r>
              <a:rPr lang="en-US" sz="1800" dirty="0" err="1"/>
              <a:t>humour</a:t>
            </a:r>
            <a:r>
              <a:rPr lang="en-US" sz="1800" dirty="0"/>
              <a:t> to get what they want</a:t>
            </a:r>
          </a:p>
        </p:txBody>
      </p:sp>
    </p:spTree>
    <p:extLst>
      <p:ext uri="{BB962C8B-B14F-4D97-AF65-F5344CB8AC3E}">
        <p14:creationId xmlns:p14="http://schemas.microsoft.com/office/powerpoint/2010/main" val="19836986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/>
              <a:t>How to work in such environments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6" y="1700814"/>
            <a:ext cx="6978903" cy="46559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0723590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Pause Button (pause leadership lessons) - Jason Barger">
            <a:extLst>
              <a:ext uri="{FF2B5EF4-FFF2-40B4-BE49-F238E27FC236}">
                <a16:creationId xmlns:a16="http://schemas.microsoft.com/office/drawing/2014/main" id="{FE4E7F56-561C-6843-9F41-5F1A1F02B5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4188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ow to master your emotions | emotional intelligence - YouTube">
            <a:extLst>
              <a:ext uri="{FF2B5EF4-FFF2-40B4-BE49-F238E27FC236}">
                <a16:creationId xmlns:a16="http://schemas.microsoft.com/office/drawing/2014/main" id="{B0125A4A-3C7C-294F-9EE9-7ED2D9DD21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2600" y="1128713"/>
            <a:ext cx="8178799" cy="460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24232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Marcus Aurelius Quote: “Each day provides its own gifts.” (12 wallpapers) -  Quotefancy">
            <a:extLst>
              <a:ext uri="{FF2B5EF4-FFF2-40B4-BE49-F238E27FC236}">
                <a16:creationId xmlns:a16="http://schemas.microsoft.com/office/drawing/2014/main" id="{854E5CA6-2ACF-FE4A-8382-5CB245C948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570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/>
              <a:t>What are ‘office politics’?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Tactics used to gain an advantage, either for an individual or group/cause they support</a:t>
            </a:r>
          </a:p>
          <a:p>
            <a:pPr marL="0" indent="0">
              <a:buNone/>
            </a:pPr>
            <a:r>
              <a:rPr lang="en-US" b="1" dirty="0"/>
              <a:t>Includes: Psychological Projection</a:t>
            </a:r>
          </a:p>
          <a:p>
            <a:r>
              <a:rPr lang="en-US" dirty="0"/>
              <a:t>Deliberate attempts to undermine people</a:t>
            </a:r>
          </a:p>
          <a:p>
            <a:r>
              <a:rPr lang="en-US" dirty="0"/>
              <a:t>Not being invited to meetings/being excluded from discussions</a:t>
            </a:r>
          </a:p>
          <a:p>
            <a:r>
              <a:rPr lang="en-US" dirty="0"/>
              <a:t>Attempts to undermine: Games/shenanigans</a:t>
            </a:r>
          </a:p>
          <a:p>
            <a:r>
              <a:rPr lang="en-US" dirty="0"/>
              <a:t>Word play [Bingo card]</a:t>
            </a:r>
          </a:p>
          <a:p>
            <a:r>
              <a:rPr lang="en-US" dirty="0"/>
              <a:t>Hunting in packs [social groups]-Set Ups</a:t>
            </a:r>
          </a:p>
          <a:p>
            <a:r>
              <a:rPr lang="en-US" b="1" dirty="0">
                <a:solidFill>
                  <a:srgbClr val="FF0000"/>
                </a:solidFill>
              </a:rPr>
              <a:t>Intention</a:t>
            </a:r>
            <a:r>
              <a:rPr lang="en-US" dirty="0">
                <a:solidFill>
                  <a:srgbClr val="FF0000"/>
                </a:solidFill>
              </a:rPr>
              <a:t>: to reduce the power and credibility of the victim (s)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22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49D834A-18B9-05AC-5A1B-2A2169A25E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368300"/>
            <a:ext cx="7670800" cy="30607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E20D90-7C68-5487-B3E1-0FB036E80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930" y="3822700"/>
            <a:ext cx="32893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836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/>
              <a:t>How to work in such environments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52823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Value-based approach:</a:t>
            </a:r>
          </a:p>
          <a:p>
            <a:r>
              <a:rPr lang="en-US" dirty="0"/>
              <a:t>Keep your values</a:t>
            </a:r>
          </a:p>
          <a:p>
            <a:r>
              <a:rPr lang="en-US" dirty="0"/>
              <a:t>Avoid gossip</a:t>
            </a:r>
          </a:p>
          <a:p>
            <a:r>
              <a:rPr lang="en-US" dirty="0"/>
              <a:t>Do not react when provoked</a:t>
            </a:r>
          </a:p>
          <a:p>
            <a:r>
              <a:rPr lang="en-US" dirty="0"/>
              <a:t>Join professional networks</a:t>
            </a:r>
          </a:p>
          <a:p>
            <a:r>
              <a:rPr lang="en-US" dirty="0"/>
              <a:t>Find a positive mentor</a:t>
            </a:r>
          </a:p>
          <a:p>
            <a:r>
              <a:rPr lang="en-US" dirty="0"/>
              <a:t>Keep records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4EA763-7CA6-B84E-984D-28A9C3DE96E7}"/>
              </a:ext>
            </a:extLst>
          </p:cNvPr>
          <p:cNvSpPr/>
          <p:nvPr/>
        </p:nvSpPr>
        <p:spPr>
          <a:xfrm>
            <a:off x="5201728" y="1736885"/>
            <a:ext cx="3485072" cy="452431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b="1" dirty="0"/>
              <a:t>‘Play the politics’: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Acting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Astuteness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Ingratiation- ‘brown nosing’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Go-Getting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Virtuosity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Dirty tricks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Elbows</a:t>
            </a:r>
          </a:p>
        </p:txBody>
      </p:sp>
    </p:spTree>
    <p:extLst>
      <p:ext uri="{BB962C8B-B14F-4D97-AF65-F5344CB8AC3E}">
        <p14:creationId xmlns:p14="http://schemas.microsoft.com/office/powerpoint/2010/main" val="13639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699" y="687480"/>
            <a:ext cx="5605629" cy="994172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850" b="1"/>
              <a:t>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0699" y="2114482"/>
            <a:ext cx="5033221" cy="3788227"/>
          </a:xfrm>
        </p:spPr>
        <p:txBody>
          <a:bodyPr anchor="ctr">
            <a:normAutofit/>
          </a:bodyPr>
          <a:lstStyle/>
          <a:p>
            <a:r>
              <a:rPr lang="en-US" sz="2400" dirty="0"/>
              <a:t>“When you do X, I find this offensive, please stop”</a:t>
            </a:r>
          </a:p>
          <a:p>
            <a:r>
              <a:rPr lang="en-US" sz="2400" dirty="0"/>
              <a:t>Exercise </a:t>
            </a:r>
          </a:p>
          <a:p>
            <a:r>
              <a:rPr lang="en-US" sz="2400" dirty="0"/>
              <a:t>Remind yourself of positive experiences</a:t>
            </a:r>
          </a:p>
          <a:p>
            <a:r>
              <a:rPr lang="en-US" sz="2400" dirty="0"/>
              <a:t>Remember </a:t>
            </a:r>
            <a:r>
              <a:rPr lang="en-US" sz="2400" b="1" dirty="0"/>
              <a:t>it is them</a:t>
            </a:r>
            <a:r>
              <a:rPr lang="en-US" sz="2400" dirty="0"/>
              <a:t>, not you</a:t>
            </a:r>
          </a:p>
          <a:p>
            <a:r>
              <a:rPr lang="en-US" sz="2400" dirty="0"/>
              <a:t>Having a positive attitude- provides resilience</a:t>
            </a:r>
          </a:p>
          <a:p>
            <a:r>
              <a:rPr lang="en-US" sz="2400" dirty="0"/>
              <a:t>Be a leader, lead yourself</a:t>
            </a:r>
          </a:p>
        </p:txBody>
      </p:sp>
      <p:pic>
        <p:nvPicPr>
          <p:cNvPr id="7" name="Graphic 6" descr="Head with Gears">
            <a:extLst>
              <a:ext uri="{FF2B5EF4-FFF2-40B4-BE49-F238E27FC236}">
                <a16:creationId xmlns:a16="http://schemas.microsoft.com/office/drawing/2014/main" id="{CC7017DD-CAEE-4C77-A6EA-F4CD4403A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24964" y="2865141"/>
            <a:ext cx="1143455" cy="114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9114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Equality Act 2010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628775"/>
            <a:ext cx="7796212" cy="4200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Direct discrimination</a:t>
            </a:r>
          </a:p>
          <a:p>
            <a:pPr>
              <a:lnSpc>
                <a:spcPct val="90000"/>
              </a:lnSpc>
            </a:pPr>
            <a:r>
              <a:rPr lang="en-GB"/>
              <a:t>Indirect discrimination</a:t>
            </a:r>
          </a:p>
          <a:p>
            <a:pPr>
              <a:lnSpc>
                <a:spcPct val="90000"/>
              </a:lnSpc>
            </a:pPr>
            <a:r>
              <a:rPr lang="en-GB"/>
              <a:t>Victimisation</a:t>
            </a:r>
          </a:p>
          <a:p>
            <a:pPr>
              <a:lnSpc>
                <a:spcPct val="90000"/>
              </a:lnSpc>
            </a:pPr>
            <a:r>
              <a:rPr lang="en-GB"/>
              <a:t>Harassment</a:t>
            </a:r>
          </a:p>
          <a:p>
            <a:pPr>
              <a:lnSpc>
                <a:spcPct val="90000"/>
              </a:lnSpc>
            </a:pPr>
            <a:r>
              <a:rPr lang="en-GB"/>
              <a:t>Dual discrimination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/>
          </a:p>
          <a:p>
            <a:pPr>
              <a:lnSpc>
                <a:spcPct val="90000"/>
              </a:lnSpc>
              <a:buFontTx/>
              <a:buNone/>
            </a:pPr>
            <a:r>
              <a:rPr lang="en-GB" b="1"/>
              <a:t>BUT</a:t>
            </a:r>
            <a:r>
              <a:rPr lang="en-GB"/>
              <a:t>: some exemptions around age and faith in particular </a:t>
            </a:r>
          </a:p>
        </p:txBody>
      </p:sp>
    </p:spTree>
    <p:extLst>
      <p:ext uri="{BB962C8B-B14F-4D97-AF65-F5344CB8AC3E}">
        <p14:creationId xmlns:p14="http://schemas.microsoft.com/office/powerpoint/2010/main" val="6222828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body" sz="half" idx="4294967295"/>
          </p:nvPr>
        </p:nvSpPr>
        <p:spPr>
          <a:xfrm>
            <a:off x="395288" y="1484313"/>
            <a:ext cx="4262437" cy="48768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GB" sz="3600" b="1" dirty="0"/>
              <a:t>Age</a:t>
            </a:r>
          </a:p>
          <a:p>
            <a:r>
              <a:rPr lang="en-GB" sz="3600" b="1" dirty="0"/>
              <a:t>Disability</a:t>
            </a:r>
          </a:p>
          <a:p>
            <a:r>
              <a:rPr lang="en-GB" sz="3600" b="1" dirty="0">
                <a:solidFill>
                  <a:schemeClr val="hlink"/>
                </a:solidFill>
              </a:rPr>
              <a:t>Gender reassignment</a:t>
            </a:r>
          </a:p>
          <a:p>
            <a:r>
              <a:rPr lang="en-GB" sz="3600" b="1" dirty="0"/>
              <a:t>Marriage </a:t>
            </a:r>
            <a:r>
              <a:rPr lang="en-GB" sz="3600" b="1" dirty="0">
                <a:solidFill>
                  <a:schemeClr val="hlink"/>
                </a:solidFill>
              </a:rPr>
              <a:t>and civil partnership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00563" y="1484313"/>
            <a:ext cx="4262437" cy="48768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GB" sz="3600" b="1" dirty="0">
                <a:solidFill>
                  <a:schemeClr val="hlink"/>
                </a:solidFill>
              </a:rPr>
              <a:t>Pregnancy</a:t>
            </a:r>
            <a:r>
              <a:rPr lang="en-GB" sz="3600" b="1" dirty="0">
                <a:solidFill>
                  <a:schemeClr val="accent2"/>
                </a:solidFill>
              </a:rPr>
              <a:t> </a:t>
            </a:r>
            <a:r>
              <a:rPr lang="en-GB" sz="3600" b="1" dirty="0"/>
              <a:t>and maternity</a:t>
            </a:r>
          </a:p>
          <a:p>
            <a:r>
              <a:rPr lang="en-GB" sz="3600" b="1" dirty="0"/>
              <a:t>Race</a:t>
            </a:r>
          </a:p>
          <a:p>
            <a:r>
              <a:rPr lang="en-GB" sz="3600" b="1" dirty="0"/>
              <a:t>Religion or belief</a:t>
            </a:r>
          </a:p>
          <a:p>
            <a:r>
              <a:rPr lang="en-GB" sz="3600" b="1" dirty="0"/>
              <a:t>Sex </a:t>
            </a:r>
          </a:p>
          <a:p>
            <a:r>
              <a:rPr lang="en-GB" sz="3600" b="1" dirty="0"/>
              <a:t>Sexual orientation</a:t>
            </a:r>
          </a:p>
        </p:txBody>
      </p:sp>
      <p:sp>
        <p:nvSpPr>
          <p:cNvPr id="25603" name="Rectangle 4"/>
          <p:cNvSpPr>
            <a:spLocks noGrp="1" noChangeArrowheads="1"/>
          </p:cNvSpPr>
          <p:nvPr>
            <p:ph type="title" idx="4294967295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Protected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30777559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5F8AC-93AF-8744-8E8D-5EFFD5633C35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/>
              <a:t>Legal routes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0AAB649-C5C6-443C-8B56-F81967F8E1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894267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7190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arcus Aurelius Quote: “Each day provides its own gifts.” (12 wallpapers) -  Quotefancy">
            <a:extLst>
              <a:ext uri="{FF2B5EF4-FFF2-40B4-BE49-F238E27FC236}">
                <a16:creationId xmlns:a16="http://schemas.microsoft.com/office/drawing/2014/main" id="{854E5CA6-2ACF-FE4A-8382-5CB245C948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20" y="1282"/>
            <a:ext cx="9143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8624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/>
              <a:t>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6881"/>
            <a:ext cx="8229600" cy="4876482"/>
          </a:xfrm>
        </p:spPr>
        <p:txBody>
          <a:bodyPr>
            <a:no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Atkinson, C (2014),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Bullying and Harassment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Occupational Health Vol 16 (11) p22-24</a:t>
            </a:r>
          </a:p>
          <a:p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Bernotaite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, L., and </a:t>
            </a:r>
            <a:r>
              <a:rPr lang="en-US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Malinauskiene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, V. (2017).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Workplace bullying and mental health among teachers in relation to psychosocial job characteristics and burnout. International Journal of Occupational Medicine and Environmental Health, 30(4), pp.629-640.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https://doi.org/10.13075/ijomeh.1896.00943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Goleman, D (1998).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Working with Emotional Intelligence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Bloomsbury</a:t>
            </a: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James, O. (2013).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Office Politics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. London: Vermilion</a:t>
            </a:r>
          </a:p>
          <a:p>
            <a:r>
              <a:rPr lang="en-GB" sz="1800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Hershcovis</a:t>
            </a:r>
            <a:r>
              <a:rPr lang="en-GB" sz="18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M. Sandy, Reich, Tara C. and Niven, Karen (2015) </a:t>
            </a:r>
            <a:r>
              <a:rPr lang="en-GB" sz="1800" i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Workplace bullying: causes, consequences, and intervention strategies.</a:t>
            </a:r>
            <a:r>
              <a:rPr lang="en-GB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SIOP White Paper Series, Society for Industrial and Organizational Psychology, UK, London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Orange, A (2018)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Workplace Bullying in Schools: Teachers’ Perceptions of Why They Were Mistreated, </a:t>
            </a:r>
            <a:r>
              <a:rPr lang="en-US" sz="1800" i="1" dirty="0">
                <a:latin typeface="Arial" panose="020B0604020202020204" pitchFamily="34" charset="0"/>
                <a:cs typeface="Arial" panose="020B0604020202020204" pitchFamily="34" charset="0"/>
              </a:rPr>
              <a:t>The Educational Forum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, 82:4, 390-405, DOI: 10.1080/00131725.2018.1461523 </a:t>
            </a:r>
          </a:p>
        </p:txBody>
      </p:sp>
    </p:spTree>
    <p:extLst>
      <p:ext uri="{BB962C8B-B14F-4D97-AF65-F5344CB8AC3E}">
        <p14:creationId xmlns:p14="http://schemas.microsoft.com/office/powerpoint/2010/main" val="741857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79" y="817557"/>
            <a:ext cx="8411952" cy="47737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52841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9144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348" y="551962"/>
            <a:ext cx="8249304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293338"/>
            <a:ext cx="6858000" cy="32745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25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Bullying </a:t>
            </a:r>
            <a:r>
              <a:rPr lang="en-US" sz="25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is conduct that cannot be objectively justified by a reasonable code of conduct, and whose likely or actual cumulative effect is to threaten, undermine, constrain, humiliate or harm another person or their property, reputation, self-esteem, self-confidence or ability to perform.</a:t>
            </a:r>
            <a:br>
              <a:rPr lang="en-US" sz="25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br>
              <a:rPr lang="en-US" sz="25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5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[Source: </a:t>
            </a:r>
            <a:r>
              <a:rPr lang="en-US" sz="2500" kern="1200" dirty="0">
                <a:solidFill>
                  <a:schemeClr val="tx1"/>
                </a:solidFill>
                <a:latin typeface="+mj-lt"/>
                <a:ea typeface="+mj-ea"/>
                <a:cs typeface="+mj-cs"/>
                <a:hlinkClick r:id="rId2"/>
              </a:rPr>
              <a:t>www.bullyonline.org</a:t>
            </a:r>
            <a:r>
              <a:rPr lang="en-US" sz="25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]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447348" y="6354708"/>
            <a:ext cx="8250174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76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527FCEA-6143-4C5E-8C45-8AC9237AD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F23AD-7A55-49F3-A3EC-743F47F36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7759" y="487090"/>
            <a:ext cx="5056386" cy="589788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D39B575-CE24-6C35-538A-461B46526F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887" y="1500823"/>
            <a:ext cx="4807563" cy="36777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7D9F91F-72C9-4DB9-ABD0-A8180D826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1" y="480060"/>
            <a:ext cx="3135249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01D3BDF-F10E-908A-5A9F-0BF5A62BF2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1904" y="975301"/>
            <a:ext cx="2891209" cy="179759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E016956-CE9F-4946-8834-A8BC3529D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50991" y="3603670"/>
            <a:ext cx="3135249" cy="2788074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Text&#10;&#10;Description automatically generated with medium confidence">
            <a:extLst>
              <a:ext uri="{FF2B5EF4-FFF2-40B4-BE49-F238E27FC236}">
                <a16:creationId xmlns:a16="http://schemas.microsoft.com/office/drawing/2014/main" id="{C8929F64-495E-A97D-25D8-A76778E27A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1904" y="4532258"/>
            <a:ext cx="2891209" cy="9035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50E6DC-20B7-20C6-41EB-01154A7660E4}"/>
              </a:ext>
            </a:extLst>
          </p:cNvPr>
          <p:cNvSpPr txBox="1"/>
          <p:nvPr/>
        </p:nvSpPr>
        <p:spPr>
          <a:xfrm>
            <a:off x="539496" y="54906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5"/>
              </a:rPr>
              <a:t>https://www.acas.org.uk/if-youre-treated-unfairly-at-work/being-bullied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47874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DE44C-CEE9-BA60-822C-A52605106E6D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GB" b="1" dirty="0"/>
              <a:t>Examples of bullying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D07FF-0161-AB29-FBF5-2830B10BB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97014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800" dirty="0">
                <a:effectLst/>
                <a:latin typeface="Arial" panose="020B0604020202020204" pitchFamily="34" charset="0"/>
              </a:rPr>
              <a:t>Taking away responsibility from someone or replacing it with more unpleasant tasks </a:t>
            </a:r>
            <a:endParaRPr lang="en-GB" sz="2800" dirty="0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>
                <a:effectLst/>
                <a:latin typeface="Arial" panose="020B0604020202020204" pitchFamily="34" charset="0"/>
              </a:rPr>
              <a:t>Ignoring someone’s opinions </a:t>
            </a:r>
            <a:endParaRPr lang="en-GB" sz="2800" dirty="0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>
                <a:effectLst/>
                <a:latin typeface="Arial" panose="020B0604020202020204" pitchFamily="34" charset="0"/>
              </a:rPr>
              <a:t>Persistently criticizing someone’s work </a:t>
            </a:r>
            <a:endParaRPr lang="en-GB" sz="2800" dirty="0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>
                <a:effectLst/>
                <a:latin typeface="Arial" panose="020B0604020202020204" pitchFamily="34" charset="0"/>
              </a:rPr>
              <a:t>Spreading gossip or rumours about someone </a:t>
            </a:r>
            <a:endParaRPr lang="en-GB" sz="2800" dirty="0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>
                <a:effectLst/>
                <a:latin typeface="Arial" panose="020B0604020202020204" pitchFamily="34" charset="0"/>
              </a:rPr>
              <a:t>Ignoring or excluding someone at work </a:t>
            </a:r>
            <a:endParaRPr lang="en-GB" sz="2800" dirty="0">
              <a:effectLst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800" dirty="0">
                <a:effectLst/>
                <a:latin typeface="Arial" panose="020B0604020202020204" pitchFamily="34" charset="0"/>
              </a:rPr>
              <a:t>Hinting to someone that they should quit their job </a:t>
            </a:r>
            <a:endParaRPr lang="en-GB" sz="2800" dirty="0">
              <a:effectLst/>
            </a:endParaRP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F8F48D-43D7-0CA8-06ED-C22F8791C27D}"/>
              </a:ext>
            </a:extLst>
          </p:cNvPr>
          <p:cNvSpPr txBox="1"/>
          <p:nvPr/>
        </p:nvSpPr>
        <p:spPr>
          <a:xfrm>
            <a:off x="346841" y="5637644"/>
            <a:ext cx="8450317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1800" b="1" dirty="0" err="1">
                <a:effectLst/>
                <a:latin typeface="Arial" panose="020B0604020202020204" pitchFamily="34" charset="0"/>
              </a:rPr>
              <a:t>Hershcovis</a:t>
            </a:r>
            <a:r>
              <a:rPr lang="en-GB" sz="1800" b="1" dirty="0">
                <a:effectLst/>
                <a:latin typeface="Arial" panose="020B0604020202020204" pitchFamily="34" charset="0"/>
              </a:rPr>
              <a:t>, M. Sandy, Reich, Tara C. and Niven, Karen (2015) </a:t>
            </a:r>
            <a:r>
              <a:rPr lang="en-GB" sz="1800" i="1" dirty="0">
                <a:effectLst/>
                <a:latin typeface="Arial" panose="020B0604020202020204" pitchFamily="34" charset="0"/>
              </a:rPr>
              <a:t>Workplace bullying: causes, consequences, and intervention strategies.</a:t>
            </a:r>
            <a:r>
              <a:rPr lang="en-GB" sz="1800" dirty="0">
                <a:effectLst/>
                <a:latin typeface="Arial" panose="020B0604020202020204" pitchFamily="34" charset="0"/>
              </a:rPr>
              <a:t> SIOP White Paper Series, Society for Industrial and Organizational Psychology, UK, London </a:t>
            </a: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1054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/>
              <a:t>Bullying/Harassment (Atkinson, 2014)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Bullies tend to be concerned about status- their </a:t>
            </a:r>
            <a:r>
              <a:rPr lang="en-US" dirty="0" err="1"/>
              <a:t>behaviour</a:t>
            </a:r>
            <a:r>
              <a:rPr lang="en-US" dirty="0"/>
              <a:t> tends to be persistent</a:t>
            </a:r>
          </a:p>
          <a:p>
            <a:r>
              <a:rPr lang="en-US" dirty="0"/>
              <a:t>Pre-occupied with seeking to convince self worth to themselves</a:t>
            </a:r>
          </a:p>
          <a:p>
            <a:r>
              <a:rPr lang="en-US" dirty="0"/>
              <a:t>Has a racial or sexual motive in a high proportion of cases</a:t>
            </a:r>
          </a:p>
          <a:p>
            <a:r>
              <a:rPr lang="en-US" dirty="0"/>
              <a:t>Determined by organisational culture- and its responses to it. Can be the way aggressive and inadequate employees keep their jobs </a:t>
            </a:r>
          </a:p>
          <a:p>
            <a:r>
              <a:rPr lang="en-US" dirty="0">
                <a:solidFill>
                  <a:srgbClr val="FF0000"/>
                </a:solidFill>
              </a:rPr>
              <a:t>Management is managing. Bullying is not managing [most bullying done by staff senior to the individual]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20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1571</Words>
  <Application>Microsoft Macintosh PowerPoint</Application>
  <PresentationFormat>On-screen Show (4:3)</PresentationFormat>
  <Paragraphs>154</Paragraphs>
  <Slides>47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Calibri</vt:lpstr>
      <vt:lpstr>Office Theme</vt:lpstr>
      <vt:lpstr>Et Tu Brute?</vt:lpstr>
      <vt:lpstr>Contents</vt:lpstr>
      <vt:lpstr>TASK: Who is the most difficult person you have had to work with?</vt:lpstr>
      <vt:lpstr>What are ‘office politics’?</vt:lpstr>
      <vt:lpstr>PowerPoint Presentation</vt:lpstr>
      <vt:lpstr>Bullying is conduct that cannot be objectively justified by a reasonable code of conduct, and whose likely or actual cumulative effect is to threaten, undermine, constrain, humiliate or harm another person or their property, reputation, self-esteem, self-confidence or ability to perform.   [Source: www.bullyonline.org] </vt:lpstr>
      <vt:lpstr>PowerPoint Presentation</vt:lpstr>
      <vt:lpstr>Examples of bullying</vt:lpstr>
      <vt:lpstr>Bullying/Harassment (Atkinson, 2014)</vt:lpstr>
      <vt:lpstr>Perpetrators</vt:lpstr>
      <vt:lpstr>Targets</vt:lpstr>
      <vt:lpstr>Workplace factors</vt:lpstr>
      <vt:lpstr>Bullying of teachers</vt:lpstr>
      <vt:lpstr>Wider research</vt:lpstr>
      <vt:lpstr>PowerPoint Presentation</vt:lpstr>
      <vt:lpstr>PowerPoint Presentation</vt:lpstr>
      <vt:lpstr>PowerPoint Presentation</vt:lpstr>
      <vt:lpstr>Quick task: Case Studies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Social Media</vt:lpstr>
      <vt:lpstr>Effects</vt:lpstr>
      <vt:lpstr>Personality types</vt:lpstr>
      <vt:lpstr>Machiavellian tendencies</vt:lpstr>
      <vt:lpstr>Psychopaths</vt:lpstr>
      <vt:lpstr>Narcissists</vt:lpstr>
      <vt:lpstr>How to work in such environments</vt:lpstr>
      <vt:lpstr>PowerPoint Presentation</vt:lpstr>
      <vt:lpstr>PowerPoint Presentation</vt:lpstr>
      <vt:lpstr>PowerPoint Presentation</vt:lpstr>
      <vt:lpstr>PowerPoint Presentation</vt:lpstr>
      <vt:lpstr>How to work in such environments</vt:lpstr>
      <vt:lpstr>Challenge</vt:lpstr>
      <vt:lpstr>Equality Act 2010</vt:lpstr>
      <vt:lpstr>Protected characteristics</vt:lpstr>
      <vt:lpstr>Legal routes</vt:lpstr>
      <vt:lpstr>PowerPoint Presentation</vt:lpstr>
      <vt:lpstr>Sources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 Tu Brute?</dc:title>
  <dc:creator>Robert Hindle</dc:creator>
  <cp:lastModifiedBy>Rebecca Phillips</cp:lastModifiedBy>
  <cp:revision>89</cp:revision>
  <dcterms:created xsi:type="dcterms:W3CDTF">2020-12-17T08:43:06Z</dcterms:created>
  <dcterms:modified xsi:type="dcterms:W3CDTF">2024-01-19T15:37:42Z</dcterms:modified>
</cp:coreProperties>
</file>