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60" r:id="rId5"/>
    <p:sldId id="262" r:id="rId6"/>
    <p:sldId id="263" r:id="rId7"/>
    <p:sldId id="264" r:id="rId8"/>
  </p:sldIdLst>
  <p:sldSz cx="12192000" cy="6858000"/>
  <p:notesSz cx="6858000" cy="9144000"/>
  <p:embeddedFontLst>
    <p:embeddedFont>
      <p:font typeface="Raleway" pitchFamily="2" charset="0"/>
      <p:regular r:id="rId10"/>
      <p:bold r:id="rId11"/>
      <p:italic r:id="rId12"/>
      <p:boldItalic r:id="rId13"/>
    </p:embeddedFont>
    <p:embeddedFont>
      <p:font typeface="Source Sans Pro" panose="020B0503030403020204" pitchFamily="34" charset="0"/>
      <p:regular r:id="rId14"/>
      <p:bold r:id="rId15"/>
      <p:boldItalic r:id="rId1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0" roundtripDataSignature="AMtx7mhmyV50lm6VTTy/XJLnM5S8hm28g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147" y="5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23" Type="http://schemas.openxmlformats.org/officeDocument/2006/relationships/theme" Target="theme/theme1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w Rhodes" userId="7188270e-6017-4354-b211-bebd9d86a162" providerId="ADAL" clId="{05A7A424-D620-48B5-AE3B-CDB47EC7783D}"/>
    <pc:docChg chg="delSld">
      <pc:chgData name="Andrew Rhodes" userId="7188270e-6017-4354-b211-bebd9d86a162" providerId="ADAL" clId="{05A7A424-D620-48B5-AE3B-CDB47EC7783D}" dt="2024-05-27T20:58:49.340" v="1" actId="47"/>
      <pc:docMkLst>
        <pc:docMk/>
      </pc:docMkLst>
      <pc:sldChg chg="del">
        <pc:chgData name="Andrew Rhodes" userId="7188270e-6017-4354-b211-bebd9d86a162" providerId="ADAL" clId="{05A7A424-D620-48B5-AE3B-CDB47EC7783D}" dt="2024-05-27T20:58:14.399" v="0" actId="47"/>
        <pc:sldMkLst>
          <pc:docMk/>
          <pc:sldMk cId="0" sldId="259"/>
        </pc:sldMkLst>
      </pc:sldChg>
      <pc:sldChg chg="del">
        <pc:chgData name="Andrew Rhodes" userId="7188270e-6017-4354-b211-bebd9d86a162" providerId="ADAL" clId="{05A7A424-D620-48B5-AE3B-CDB47EC7783D}" dt="2024-05-27T20:58:49.340" v="1" actId="47"/>
        <pc:sldMkLst>
          <pc:docMk/>
          <pc:sldMk cId="0" sldId="261"/>
        </pc:sldMkLst>
      </pc:sldChg>
      <pc:sldMasterChg chg="delSldLayout">
        <pc:chgData name="Andrew Rhodes" userId="7188270e-6017-4354-b211-bebd9d86a162" providerId="ADAL" clId="{05A7A424-D620-48B5-AE3B-CDB47EC7783D}" dt="2024-05-27T20:58:14.399" v="0" actId="47"/>
        <pc:sldMasterMkLst>
          <pc:docMk/>
          <pc:sldMasterMk cId="0" sldId="2147483648"/>
        </pc:sldMasterMkLst>
        <pc:sldLayoutChg chg="del">
          <pc:chgData name="Andrew Rhodes" userId="7188270e-6017-4354-b211-bebd9d86a162" providerId="ADAL" clId="{05A7A424-D620-48B5-AE3B-CDB47EC7783D}" dt="2024-05-27T20:58:14.399" v="0" actId="47"/>
          <pc:sldLayoutMkLst>
            <pc:docMk/>
            <pc:sldMasterMk cId="0" sldId="2147483648"/>
            <pc:sldLayoutMk cId="0" sldId="2147483652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71" name="Google Shape;7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10c31beeba5_0_3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77" name="Google Shape;77;g10c31beeba5_0_3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10c31beeba5_0_6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g10c31beeba5_0_6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10c31beeba5_0_7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06" name="Google Shape;106;g10c31beeba5_0_7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2b01a779d7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2b01a779d7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1bf9594c9f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1bf9594c9f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2b14087c38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2b14087c38d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10c31beeba5_0_683"/>
          <p:cNvSpPr/>
          <p:nvPr/>
        </p:nvSpPr>
        <p:spPr>
          <a:xfrm>
            <a:off x="107600" y="3534800"/>
            <a:ext cx="11976900" cy="3215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g10c31beeba5_0_683"/>
          <p:cNvSpPr txBox="1">
            <a:spLocks noGrp="1"/>
          </p:cNvSpPr>
          <p:nvPr>
            <p:ph type="ctrTitle"/>
          </p:nvPr>
        </p:nvSpPr>
        <p:spPr>
          <a:xfrm>
            <a:off x="647833" y="352633"/>
            <a:ext cx="10911600" cy="19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9pPr>
          </a:lstStyle>
          <a:p>
            <a:endParaRPr/>
          </a:p>
        </p:txBody>
      </p:sp>
      <p:sp>
        <p:nvSpPr>
          <p:cNvPr id="12" name="Google Shape;12;g10c31beeba5_0_683"/>
          <p:cNvSpPr txBox="1">
            <a:spLocks noGrp="1"/>
          </p:cNvSpPr>
          <p:nvPr>
            <p:ph type="subTitle" idx="1"/>
          </p:nvPr>
        </p:nvSpPr>
        <p:spPr>
          <a:xfrm>
            <a:off x="647833" y="2317433"/>
            <a:ext cx="10911600" cy="114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13" name="Google Shape;13;g10c31beeba5_0_683"/>
          <p:cNvSpPr txBox="1">
            <a:spLocks noGrp="1"/>
          </p:cNvSpPr>
          <p:nvPr>
            <p:ph type="sldNum" idx="12"/>
          </p:nvPr>
        </p:nvSpPr>
        <p:spPr>
          <a:xfrm>
            <a:off x="11330666" y="6251679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10c31beeba5_0_711"/>
          <p:cNvSpPr/>
          <p:nvPr/>
        </p:nvSpPr>
        <p:spPr>
          <a:xfrm>
            <a:off x="6182400" y="107600"/>
            <a:ext cx="5901900" cy="66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6" name="Google Shape;56;g10c31beeba5_0_711"/>
          <p:cNvCxnSpPr/>
          <p:nvPr/>
        </p:nvCxnSpPr>
        <p:spPr>
          <a:xfrm>
            <a:off x="6706233" y="5994000"/>
            <a:ext cx="624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7" name="Google Shape;57;g10c31beeba5_0_711"/>
          <p:cNvSpPr txBox="1">
            <a:spLocks noGrp="1"/>
          </p:cNvSpPr>
          <p:nvPr>
            <p:ph type="title"/>
          </p:nvPr>
        </p:nvSpPr>
        <p:spPr>
          <a:xfrm>
            <a:off x="354000" y="1575600"/>
            <a:ext cx="5393700" cy="20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>
            <a:endParaRPr/>
          </a:p>
        </p:txBody>
      </p:sp>
      <p:sp>
        <p:nvSpPr>
          <p:cNvPr id="58" name="Google Shape;58;g10c31beeba5_0_711"/>
          <p:cNvSpPr txBox="1">
            <a:spLocks noGrp="1"/>
          </p:cNvSpPr>
          <p:nvPr>
            <p:ph type="subTitle" idx="1"/>
          </p:nvPr>
        </p:nvSpPr>
        <p:spPr>
          <a:xfrm>
            <a:off x="354000" y="3692001"/>
            <a:ext cx="5393700" cy="179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59" name="Google Shape;59;g10c31beeba5_0_711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381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●"/>
              <a:defRPr>
                <a:solidFill>
                  <a:schemeClr val="lt1"/>
                </a:solidFill>
              </a:defRPr>
            </a:lvl1pPr>
            <a:lvl2pPr marL="914400" lvl="1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2pPr>
            <a:lvl3pPr marL="1371600" lvl="2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3pPr>
            <a:lvl4pPr marL="1828800" lvl="3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4pPr>
            <a:lvl5pPr marL="2286000" lvl="4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5pPr>
            <a:lvl6pPr marL="2743200" lvl="5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6pPr>
            <a:lvl7pPr marL="3200400" lvl="6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7pPr>
            <a:lvl8pPr marL="3657600" lvl="7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8pPr>
            <a:lvl9pPr marL="4114800" lvl="8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0" name="Google Shape;60;g10c31beeba5_0_711"/>
          <p:cNvSpPr txBox="1">
            <a:spLocks noGrp="1"/>
          </p:cNvSpPr>
          <p:nvPr>
            <p:ph type="sldNum" idx="12"/>
          </p:nvPr>
        </p:nvSpPr>
        <p:spPr>
          <a:xfrm>
            <a:off x="11330666" y="6251679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10c31beeba5_0_718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300" cy="80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</a:lstStyle>
          <a:p>
            <a:endParaRPr/>
          </a:p>
        </p:txBody>
      </p:sp>
      <p:sp>
        <p:nvSpPr>
          <p:cNvPr id="63" name="Google Shape;63;g10c31beeba5_0_718"/>
          <p:cNvSpPr txBox="1">
            <a:spLocks noGrp="1"/>
          </p:cNvSpPr>
          <p:nvPr>
            <p:ph type="sldNum" idx="12"/>
          </p:nvPr>
        </p:nvSpPr>
        <p:spPr>
          <a:xfrm>
            <a:off x="11330666" y="6251679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0c31beeba5_0_721"/>
          <p:cNvSpPr/>
          <p:nvPr/>
        </p:nvSpPr>
        <p:spPr>
          <a:xfrm>
            <a:off x="107600" y="3534800"/>
            <a:ext cx="11976900" cy="3215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g10c31beeba5_0_721"/>
          <p:cNvSpPr txBox="1">
            <a:spLocks noGrp="1"/>
          </p:cNvSpPr>
          <p:nvPr>
            <p:ph type="title" hasCustomPrompt="1"/>
          </p:nvPr>
        </p:nvSpPr>
        <p:spPr>
          <a:xfrm>
            <a:off x="415600" y="990668"/>
            <a:ext cx="11360700" cy="267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Font typeface="Source Sans Pro"/>
              <a:buNone/>
              <a:defRPr sz="16000"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Font typeface="Source Sans Pro"/>
              <a:buNone/>
              <a:defRPr sz="16000"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Font typeface="Source Sans Pro"/>
              <a:buNone/>
              <a:defRPr sz="16000"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Font typeface="Source Sans Pro"/>
              <a:buNone/>
              <a:defRPr sz="16000"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Font typeface="Source Sans Pro"/>
              <a:buNone/>
              <a:defRPr sz="16000"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Font typeface="Source Sans Pro"/>
              <a:buNone/>
              <a:defRPr sz="16000"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Font typeface="Source Sans Pro"/>
              <a:buNone/>
              <a:defRPr sz="16000"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Font typeface="Source Sans Pro"/>
              <a:buNone/>
              <a:defRPr sz="16000"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Font typeface="Source Sans Pro"/>
              <a:buNone/>
              <a:defRPr sz="16000"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r>
              <a:t>xx%</a:t>
            </a:r>
          </a:p>
        </p:txBody>
      </p:sp>
      <p:sp>
        <p:nvSpPr>
          <p:cNvPr id="67" name="Google Shape;67;g10c31beeba5_0_721"/>
          <p:cNvSpPr txBox="1">
            <a:spLocks noGrp="1"/>
          </p:cNvSpPr>
          <p:nvPr>
            <p:ph type="body" idx="1"/>
          </p:nvPr>
        </p:nvSpPr>
        <p:spPr>
          <a:xfrm>
            <a:off x="415600" y="3793576"/>
            <a:ext cx="11360700" cy="1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●"/>
              <a:defRPr>
                <a:solidFill>
                  <a:schemeClr val="lt1"/>
                </a:solidFill>
              </a:defRPr>
            </a:lvl1pPr>
            <a:lvl2pPr marL="914400" lvl="1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2pPr>
            <a:lvl3pPr marL="1371600" lvl="2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3pPr>
            <a:lvl4pPr marL="1828800" lvl="3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4pPr>
            <a:lvl5pPr marL="2286000" lvl="4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5pPr>
            <a:lvl6pPr marL="2743200" lvl="5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6pPr>
            <a:lvl7pPr marL="3200400" lvl="6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7pPr>
            <a:lvl8pPr marL="3657600" lvl="7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8pPr>
            <a:lvl9pPr marL="4114800" lvl="8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8" name="Google Shape;68;g10c31beeba5_0_721"/>
          <p:cNvSpPr txBox="1">
            <a:spLocks noGrp="1"/>
          </p:cNvSpPr>
          <p:nvPr>
            <p:ph type="sldNum" idx="12"/>
          </p:nvPr>
        </p:nvSpPr>
        <p:spPr>
          <a:xfrm>
            <a:off x="11330666" y="6251679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oogle Shape;15;g10c31beeba5_0_728" descr="Celestia-R1---OverlayContentHD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88827" cy="6856215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g10c31beeba5_0_728"/>
          <p:cNvSpPr txBox="1">
            <a:spLocks noGrp="1"/>
          </p:cNvSpPr>
          <p:nvPr>
            <p:ph type="title"/>
          </p:nvPr>
        </p:nvSpPr>
        <p:spPr>
          <a:xfrm>
            <a:off x="685801" y="609600"/>
            <a:ext cx="10131300" cy="145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g10c31beeba5_0_728"/>
          <p:cNvSpPr txBox="1">
            <a:spLocks noGrp="1"/>
          </p:cNvSpPr>
          <p:nvPr>
            <p:ph type="body" idx="1"/>
          </p:nvPr>
        </p:nvSpPr>
        <p:spPr>
          <a:xfrm>
            <a:off x="685801" y="2142067"/>
            <a:ext cx="10131300" cy="364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4290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800"/>
              <a:buChar char="○"/>
              <a:defRPr/>
            </a:lvl2pPr>
            <a:lvl3pPr marL="1371600" lvl="2" indent="-34290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18" name="Google Shape;18;g10c31beeba5_0_728"/>
          <p:cNvSpPr txBox="1">
            <a:spLocks noGrp="1"/>
          </p:cNvSpPr>
          <p:nvPr>
            <p:ph type="dt" idx="10"/>
          </p:nvPr>
        </p:nvSpPr>
        <p:spPr>
          <a:xfrm>
            <a:off x="8589660" y="5870575"/>
            <a:ext cx="1600200" cy="3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g10c31beeba5_0_728"/>
          <p:cNvSpPr txBox="1">
            <a:spLocks noGrp="1"/>
          </p:cNvSpPr>
          <p:nvPr>
            <p:ph type="ftr" idx="11"/>
          </p:nvPr>
        </p:nvSpPr>
        <p:spPr>
          <a:xfrm>
            <a:off x="685800" y="5870575"/>
            <a:ext cx="7827600" cy="3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" name="Google Shape;20;g10c31beeba5_0_728"/>
          <p:cNvSpPr txBox="1">
            <a:spLocks noGrp="1"/>
          </p:cNvSpPr>
          <p:nvPr>
            <p:ph type="sldNum" idx="12"/>
          </p:nvPr>
        </p:nvSpPr>
        <p:spPr>
          <a:xfrm>
            <a:off x="10266060" y="5870575"/>
            <a:ext cx="551100" cy="3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g10c31beeba5_0_726"/>
          <p:cNvSpPr txBox="1">
            <a:spLocks noGrp="1"/>
          </p:cNvSpPr>
          <p:nvPr>
            <p:ph type="sldNum" idx="12"/>
          </p:nvPr>
        </p:nvSpPr>
        <p:spPr>
          <a:xfrm>
            <a:off x="11330666" y="6251679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g10c31beeba5_0_688"/>
          <p:cNvSpPr/>
          <p:nvPr/>
        </p:nvSpPr>
        <p:spPr>
          <a:xfrm>
            <a:off x="107600" y="3534800"/>
            <a:ext cx="11976900" cy="3215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Google Shape;33;g10c31beeba5_0_688"/>
          <p:cNvSpPr txBox="1">
            <a:spLocks noGrp="1"/>
          </p:cNvSpPr>
          <p:nvPr>
            <p:ph type="title"/>
          </p:nvPr>
        </p:nvSpPr>
        <p:spPr>
          <a:xfrm>
            <a:off x="647833" y="2286000"/>
            <a:ext cx="10911600" cy="10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g10c31beeba5_0_688"/>
          <p:cNvSpPr txBox="1">
            <a:spLocks noGrp="1"/>
          </p:cNvSpPr>
          <p:nvPr>
            <p:ph type="sldNum" idx="12"/>
          </p:nvPr>
        </p:nvSpPr>
        <p:spPr>
          <a:xfrm>
            <a:off x="11330666" y="6251679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g10c31beeba5_0_692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g10c31beeba5_0_69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38" name="Google Shape;38;g10c31beeba5_0_692"/>
          <p:cNvSpPr txBox="1">
            <a:spLocks noGrp="1"/>
          </p:cNvSpPr>
          <p:nvPr>
            <p:ph type="sldNum" idx="12"/>
          </p:nvPr>
        </p:nvSpPr>
        <p:spPr>
          <a:xfrm>
            <a:off x="11330666" y="6251679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g10c31beeba5_0_696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g10c31beeba5_0_696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2" name="Google Shape;42;g10c31beeba5_0_696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3" name="Google Shape;43;g10c31beeba5_0_696"/>
          <p:cNvSpPr txBox="1">
            <a:spLocks noGrp="1"/>
          </p:cNvSpPr>
          <p:nvPr>
            <p:ph type="sldNum" idx="12"/>
          </p:nvPr>
        </p:nvSpPr>
        <p:spPr>
          <a:xfrm>
            <a:off x="11330666" y="6251679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g10c31beeba5_0_70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g10c31beeba5_0_701"/>
          <p:cNvSpPr txBox="1">
            <a:spLocks noGrp="1"/>
          </p:cNvSpPr>
          <p:nvPr>
            <p:ph type="sldNum" idx="12"/>
          </p:nvPr>
        </p:nvSpPr>
        <p:spPr>
          <a:xfrm>
            <a:off x="11330666" y="6251679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g10c31beeba5_0_704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49" name="Google Shape;49;g10c31beeba5_0_704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50" name="Google Shape;50;g10c31beeba5_0_704"/>
          <p:cNvSpPr txBox="1">
            <a:spLocks noGrp="1"/>
          </p:cNvSpPr>
          <p:nvPr>
            <p:ph type="sldNum" idx="12"/>
          </p:nvPr>
        </p:nvSpPr>
        <p:spPr>
          <a:xfrm>
            <a:off x="11330666" y="6251679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2"/>
        </a:solidFill>
        <a:effectLst/>
      </p:bgPr>
    </p:bg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g10c31beeba5_0_708"/>
          <p:cNvSpPr txBox="1">
            <a:spLocks noGrp="1"/>
          </p:cNvSpPr>
          <p:nvPr>
            <p:ph type="title"/>
          </p:nvPr>
        </p:nvSpPr>
        <p:spPr>
          <a:xfrm>
            <a:off x="653667" y="701800"/>
            <a:ext cx="7472100" cy="54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g10c31beeba5_0_708"/>
          <p:cNvSpPr txBox="1">
            <a:spLocks noGrp="1"/>
          </p:cNvSpPr>
          <p:nvPr>
            <p:ph type="sldNum" idx="12"/>
          </p:nvPr>
        </p:nvSpPr>
        <p:spPr>
          <a:xfrm>
            <a:off x="11330666" y="6251679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plum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g10c31beeba5_0_679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Raleway"/>
              <a:buNone/>
              <a:defRPr sz="40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Raleway"/>
              <a:buNone/>
              <a:defRPr sz="40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Raleway"/>
              <a:buNone/>
              <a:defRPr sz="40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Raleway"/>
              <a:buNone/>
              <a:defRPr sz="40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Raleway"/>
              <a:buNone/>
              <a:defRPr sz="40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Raleway"/>
              <a:buNone/>
              <a:defRPr sz="40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Raleway"/>
              <a:buNone/>
              <a:defRPr sz="40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Raleway"/>
              <a:buNone/>
              <a:defRPr sz="40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Raleway"/>
              <a:buNone/>
              <a:defRPr sz="40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Google Shape;7;g10c31beeba5_0_679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Source Sans Pro"/>
              <a:buChar char="●"/>
              <a:defRPr sz="24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900"/>
              <a:buFont typeface="Source Sans Pro"/>
              <a:buChar char="○"/>
              <a:defRPr sz="19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900"/>
              <a:buFont typeface="Source Sans Pro"/>
              <a:buChar char="■"/>
              <a:defRPr sz="19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900"/>
              <a:buFont typeface="Source Sans Pro"/>
              <a:buChar char="●"/>
              <a:defRPr sz="19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900"/>
              <a:buFont typeface="Source Sans Pro"/>
              <a:buChar char="○"/>
              <a:defRPr sz="19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900"/>
              <a:buFont typeface="Source Sans Pro"/>
              <a:buChar char="■"/>
              <a:defRPr sz="19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900"/>
              <a:buFont typeface="Source Sans Pro"/>
              <a:buChar char="●"/>
              <a:defRPr sz="19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900"/>
              <a:buFont typeface="Source Sans Pro"/>
              <a:buChar char="○"/>
              <a:defRPr sz="19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900"/>
              <a:buFont typeface="Source Sans Pro"/>
              <a:buChar char="■"/>
              <a:defRPr sz="19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8" name="Google Shape;8;g10c31beeba5_0_679"/>
          <p:cNvSpPr txBox="1">
            <a:spLocks noGrp="1"/>
          </p:cNvSpPr>
          <p:nvPr>
            <p:ph type="sldNum" idx="12"/>
          </p:nvPr>
        </p:nvSpPr>
        <p:spPr>
          <a:xfrm>
            <a:off x="11330666" y="6251679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"/>
          <p:cNvSpPr txBox="1"/>
          <p:nvPr/>
        </p:nvSpPr>
        <p:spPr>
          <a:xfrm>
            <a:off x="628048" y="-6"/>
            <a:ext cx="10935900" cy="3109200"/>
          </a:xfrm>
          <a:prstGeom prst="rect">
            <a:avLst/>
          </a:prstGeom>
          <a:solidFill>
            <a:srgbClr val="FFF7E7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GB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Diverse Stories Across the Curriculum</a:t>
            </a:r>
            <a:endParaRPr sz="32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GB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 takes time. But, with a little effort, you can normalise the presentation of diversity in your classroom practice everyday.</a:t>
            </a: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GB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There are examples from creative writing, unseen poetry and grammar, spanning the board in terms of content and year groups.</a:t>
            </a: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4" name="Google Shape;74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37370" y="3343650"/>
            <a:ext cx="6917256" cy="3514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g10c31beeba5_0_37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2739961" y="0"/>
            <a:ext cx="945203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g10c31beeba5_0_377" descr="Warrior woman #artwork #art | Fantasy female warrior, Female warrior art,  Fantasy character design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48514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g10c31beeba5_0_377"/>
          <p:cNvSpPr/>
          <p:nvPr/>
        </p:nvSpPr>
        <p:spPr>
          <a:xfrm>
            <a:off x="0" y="6110650"/>
            <a:ext cx="12192000" cy="747300"/>
          </a:xfrm>
          <a:prstGeom prst="rect">
            <a:avLst/>
          </a:prstGeom>
          <a:solidFill>
            <a:srgbClr val="FFF7E7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GB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This was the opening slide for my genre: fantasy fiction writing lesson.</a:t>
            </a:r>
            <a:endParaRPr sz="3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" name="Google Shape;82;g10c31beeba5_0_377"/>
          <p:cNvSpPr txBox="1"/>
          <p:nvPr/>
        </p:nvSpPr>
        <p:spPr>
          <a:xfrm>
            <a:off x="5026275" y="1"/>
            <a:ext cx="3117300" cy="1616100"/>
          </a:xfrm>
          <a:prstGeom prst="rect">
            <a:avLst/>
          </a:prstGeom>
          <a:solidFill>
            <a:srgbClr val="FFF7E7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Arial"/>
              <a:buNone/>
            </a:pPr>
            <a:r>
              <a:rPr lang="en-GB" sz="3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 mindful when picking picture prompts. 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g10c31beeba5_0_377"/>
          <p:cNvSpPr txBox="1"/>
          <p:nvPr/>
        </p:nvSpPr>
        <p:spPr>
          <a:xfrm>
            <a:off x="9030850" y="3598725"/>
            <a:ext cx="3008700" cy="2031900"/>
          </a:xfrm>
          <a:prstGeom prst="rect">
            <a:avLst/>
          </a:prstGeom>
          <a:solidFill>
            <a:srgbClr val="F2F2F2"/>
          </a:solidFill>
          <a:ln w="38100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b="1">
                <a:latin typeface="Source Sans Pro"/>
                <a:ea typeface="Source Sans Pro"/>
                <a:cs typeface="Source Sans Pro"/>
                <a:sym typeface="Source Sans Pro"/>
              </a:rPr>
              <a:t>Break gender norms and roles - include disability in your understanding of diversity</a:t>
            </a:r>
            <a:endParaRPr sz="2400" b="1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g10c31beeba5_0_671"/>
          <p:cNvPicPr preferRelativeResize="0"/>
          <p:nvPr/>
        </p:nvPicPr>
        <p:blipFill rotWithShape="1">
          <a:blip r:embed="rId3">
            <a:alphaModFix/>
          </a:blip>
          <a:srcRect l="268" r="10341" b="18559"/>
          <a:stretch/>
        </p:blipFill>
        <p:spPr>
          <a:xfrm flipH="1">
            <a:off x="8796950" y="0"/>
            <a:ext cx="3395050" cy="4117791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g10c31beeba5_0_671"/>
          <p:cNvPicPr preferRelativeResize="0"/>
          <p:nvPr/>
        </p:nvPicPr>
        <p:blipFill rotWithShape="1">
          <a:blip r:embed="rId4">
            <a:alphaModFix/>
          </a:blip>
          <a:srcRect b="16742"/>
          <a:stretch/>
        </p:blipFill>
        <p:spPr>
          <a:xfrm>
            <a:off x="3429000" y="-1576"/>
            <a:ext cx="5367950" cy="5027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g10c31beeba5_0_671"/>
          <p:cNvPicPr preferRelativeResize="0"/>
          <p:nvPr/>
        </p:nvPicPr>
        <p:blipFill rotWithShape="1">
          <a:blip r:embed="rId5">
            <a:alphaModFix/>
          </a:blip>
          <a:srcRect b="25295"/>
          <a:stretch/>
        </p:blipFill>
        <p:spPr>
          <a:xfrm>
            <a:off x="0" y="-1575"/>
            <a:ext cx="3429000" cy="4558925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g10c31beeba5_0_671"/>
          <p:cNvSpPr txBox="1"/>
          <p:nvPr/>
        </p:nvSpPr>
        <p:spPr>
          <a:xfrm>
            <a:off x="102600" y="5348650"/>
            <a:ext cx="11986800" cy="1477500"/>
          </a:xfrm>
          <a:prstGeom prst="rect">
            <a:avLst/>
          </a:prstGeom>
          <a:solidFill>
            <a:srgbClr val="FFF7E7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GB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This was another slide for the fantasy genre writing lesson. </a:t>
            </a: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GB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These were some of the picture prompts I used to get them thinking about their </a:t>
            </a:r>
            <a:r>
              <a:rPr lang="en-GB"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main</a:t>
            </a:r>
            <a:r>
              <a:rPr lang="en-GB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characters in the short story they wrote as their final writing task.</a:t>
            </a: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g10c31beeba5_0_671"/>
          <p:cNvSpPr txBox="1"/>
          <p:nvPr/>
        </p:nvSpPr>
        <p:spPr>
          <a:xfrm>
            <a:off x="8888900" y="3917275"/>
            <a:ext cx="3193500" cy="1954800"/>
          </a:xfrm>
          <a:prstGeom prst="rect">
            <a:avLst/>
          </a:prstGeom>
          <a:solidFill>
            <a:srgbClr val="FFF7E7"/>
          </a:solidFill>
          <a:ln w="38100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300" b="1">
                <a:latin typeface="Source Sans Pro"/>
                <a:ea typeface="Source Sans Pro"/>
                <a:cs typeface="Source Sans Pro"/>
                <a:sym typeface="Source Sans Pro"/>
              </a:rPr>
              <a:t>You want to avoid tokenism - that is </a:t>
            </a:r>
            <a:r>
              <a:rPr lang="en-GB" sz="2300" b="1" i="1" u="sng">
                <a:solidFill>
                  <a:srgbClr val="FF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not</a:t>
            </a:r>
            <a:r>
              <a:rPr lang="en-GB" sz="2300" b="1">
                <a:latin typeface="Source Sans Pro"/>
                <a:ea typeface="Source Sans Pro"/>
                <a:cs typeface="Source Sans Pro"/>
                <a:sym typeface="Source Sans Pro"/>
              </a:rPr>
              <a:t> what diverse stories and inclusion is all about</a:t>
            </a:r>
            <a:endParaRPr sz="2300" b="1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g10c31beeba5_0_748"/>
          <p:cNvPicPr preferRelativeResize="0"/>
          <p:nvPr/>
        </p:nvPicPr>
        <p:blipFill rotWithShape="1">
          <a:blip r:embed="rId3">
            <a:alphaModFix/>
          </a:blip>
          <a:srcRect l="5432" t="4820" r="5804" b="4739"/>
          <a:stretch/>
        </p:blipFill>
        <p:spPr>
          <a:xfrm>
            <a:off x="9460398" y="-39814"/>
            <a:ext cx="2731601" cy="2549756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g10c31beeba5_0_748"/>
          <p:cNvSpPr txBox="1"/>
          <p:nvPr/>
        </p:nvSpPr>
        <p:spPr>
          <a:xfrm>
            <a:off x="194550" y="67277"/>
            <a:ext cx="9129000" cy="1385400"/>
          </a:xfrm>
          <a:prstGeom prst="rect">
            <a:avLst/>
          </a:prstGeom>
          <a:solidFill>
            <a:srgbClr val="FFF7E7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GB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Always think diversity when you can pick your own content, as for unseen poetry. I used this poem alongside the usual War Poetry offerings when looking at WWI.</a:t>
            </a:r>
            <a:endParaRPr sz="26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g10c31beeba5_0_748"/>
          <p:cNvSpPr txBox="1"/>
          <p:nvPr/>
        </p:nvSpPr>
        <p:spPr>
          <a:xfrm>
            <a:off x="152400" y="2509941"/>
            <a:ext cx="6096000" cy="41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GB" sz="21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Is there aught you need that my hands withhold,</a:t>
            </a: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GB" sz="21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Rich gifts of raiment or grain or gold?</a:t>
            </a: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GB" sz="21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Lo! I have flung to the East and West</a:t>
            </a: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GB" sz="2100" b="0" i="0" u="none" strike="noStrike" cap="none">
                <a:solidFill>
                  <a:srgbClr val="FFF7E7"/>
                </a:solidFill>
                <a:latin typeface="Calibri"/>
                <a:ea typeface="Calibri"/>
                <a:cs typeface="Calibri"/>
                <a:sym typeface="Calibri"/>
              </a:rPr>
              <a:t>Priceless treasures torn from my breast,</a:t>
            </a:r>
            <a:endParaRPr sz="1500" b="0" i="0" u="none" strike="noStrike" cap="none">
              <a:solidFill>
                <a:srgbClr val="FFF7E7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GB" sz="2100" b="0" i="0" u="none" strike="noStrike" cap="none">
                <a:solidFill>
                  <a:srgbClr val="FFF7E7"/>
                </a:solidFill>
                <a:latin typeface="Calibri"/>
                <a:ea typeface="Calibri"/>
                <a:cs typeface="Calibri"/>
                <a:sym typeface="Calibri"/>
              </a:rPr>
              <a:t>And yielded the sons of my stricken womb</a:t>
            </a:r>
            <a:endParaRPr sz="1500" b="0" i="0" u="none" strike="noStrike" cap="none">
              <a:solidFill>
                <a:srgbClr val="FFF7E7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GB" sz="2100" b="0" i="0" u="none" strike="noStrike" cap="none">
                <a:solidFill>
                  <a:srgbClr val="FFF7E7"/>
                </a:solidFill>
                <a:latin typeface="Calibri"/>
                <a:ea typeface="Calibri"/>
                <a:cs typeface="Calibri"/>
                <a:sym typeface="Calibri"/>
              </a:rPr>
              <a:t>To the drum-beats of duty, the sabres of doom.</a:t>
            </a:r>
            <a:endParaRPr sz="1500" b="0" i="0" u="none" strike="noStrike" cap="none">
              <a:solidFill>
                <a:srgbClr val="FFF7E7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FFF7E7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GB" sz="2100" b="0" i="0" u="none" strike="noStrike" cap="none">
                <a:solidFill>
                  <a:srgbClr val="FFF7E7"/>
                </a:solidFill>
                <a:latin typeface="Calibri"/>
                <a:ea typeface="Calibri"/>
                <a:cs typeface="Calibri"/>
                <a:sym typeface="Calibri"/>
              </a:rPr>
              <a:t>Gathered like pearls in their alien graves</a:t>
            </a:r>
            <a:endParaRPr sz="1500" b="0" i="0" u="none" strike="noStrike" cap="none">
              <a:solidFill>
                <a:srgbClr val="FFF7E7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GB" sz="2100" b="0" i="0" u="none" strike="noStrike" cap="none">
                <a:solidFill>
                  <a:srgbClr val="FFF7E7"/>
                </a:solidFill>
                <a:latin typeface="Calibri"/>
                <a:ea typeface="Calibri"/>
                <a:cs typeface="Calibri"/>
                <a:sym typeface="Calibri"/>
              </a:rPr>
              <a:t>Silent they sleep by the Persian waves,</a:t>
            </a:r>
            <a:endParaRPr sz="1500" b="0" i="0" u="none" strike="noStrike" cap="none">
              <a:solidFill>
                <a:srgbClr val="FFF7E7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GB" sz="2100" b="0" i="0" u="none" strike="noStrike" cap="none">
                <a:solidFill>
                  <a:srgbClr val="FFF7E7"/>
                </a:solidFill>
                <a:latin typeface="Calibri"/>
                <a:ea typeface="Calibri"/>
                <a:cs typeface="Calibri"/>
                <a:sym typeface="Calibri"/>
              </a:rPr>
              <a:t>Scattered like shells on Egyptian sands,</a:t>
            </a:r>
            <a:endParaRPr sz="1500" b="0" i="0" u="none" strike="noStrike" cap="none">
              <a:solidFill>
                <a:srgbClr val="FFF7E7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GB" sz="2100" b="0" i="0" u="none" strike="noStrike" cap="none">
                <a:solidFill>
                  <a:srgbClr val="FFF7E7"/>
                </a:solidFill>
                <a:latin typeface="Calibri"/>
                <a:ea typeface="Calibri"/>
                <a:cs typeface="Calibri"/>
                <a:sym typeface="Calibri"/>
              </a:rPr>
              <a:t>They lie with pale brows and brave, broken hands,</a:t>
            </a:r>
            <a:endParaRPr sz="1500" b="0" i="0" u="none" strike="noStrike" cap="none">
              <a:solidFill>
                <a:srgbClr val="FFF7E7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GB" sz="2100" b="0" i="0" u="none" strike="noStrike" cap="none">
                <a:solidFill>
                  <a:srgbClr val="FFF7E7"/>
                </a:solidFill>
                <a:latin typeface="Calibri"/>
                <a:ea typeface="Calibri"/>
                <a:cs typeface="Calibri"/>
                <a:sym typeface="Calibri"/>
              </a:rPr>
              <a:t>They are strewn like blossoms mown down by chance</a:t>
            </a:r>
            <a:endParaRPr sz="1500" b="0" i="0" u="none" strike="noStrike" cap="none">
              <a:solidFill>
                <a:srgbClr val="FFF7E7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GB" sz="2100" b="0" i="0" u="none" strike="noStrike" cap="none">
                <a:solidFill>
                  <a:srgbClr val="FFF7E7"/>
                </a:solidFill>
                <a:latin typeface="Calibri"/>
                <a:ea typeface="Calibri"/>
                <a:cs typeface="Calibri"/>
                <a:sym typeface="Calibri"/>
              </a:rPr>
              <a:t>On the blood-brown meadows of Flanders and France.</a:t>
            </a:r>
            <a:endParaRPr sz="1900" b="0" i="0" u="none" strike="noStrike" cap="none">
              <a:solidFill>
                <a:srgbClr val="FFF7E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g10c31beeba5_0_748"/>
          <p:cNvSpPr txBox="1"/>
          <p:nvPr/>
        </p:nvSpPr>
        <p:spPr>
          <a:xfrm>
            <a:off x="6259874" y="2509941"/>
            <a:ext cx="5959200" cy="41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GB" sz="21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Can ye measure the grief of the tears I weep</a:t>
            </a: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GB" sz="21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Or compass the woe of the watch I keep?</a:t>
            </a: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GB" sz="21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Or the pride that thrills thro’ my heart’s despair</a:t>
            </a: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GB" sz="2100" b="0" i="0" u="none" strike="noStrike" cap="none">
                <a:solidFill>
                  <a:srgbClr val="FFF7E7"/>
                </a:solidFill>
                <a:latin typeface="Calibri"/>
                <a:ea typeface="Calibri"/>
                <a:cs typeface="Calibri"/>
                <a:sym typeface="Calibri"/>
              </a:rPr>
              <a:t>And the hope that comforts the anguish of prayer?</a:t>
            </a:r>
            <a:endParaRPr sz="1500" b="0" i="0" u="none" strike="noStrike" cap="none">
              <a:solidFill>
                <a:srgbClr val="FFF7E7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GB" sz="2100" b="0" i="0" u="none" strike="noStrike" cap="none">
                <a:solidFill>
                  <a:srgbClr val="FFF7E7"/>
                </a:solidFill>
                <a:latin typeface="Calibri"/>
                <a:ea typeface="Calibri"/>
                <a:cs typeface="Calibri"/>
                <a:sym typeface="Calibri"/>
              </a:rPr>
              <a:t>And the far sad glorious vision I see</a:t>
            </a:r>
            <a:endParaRPr sz="1500" b="0" i="0" u="none" strike="noStrike" cap="none">
              <a:solidFill>
                <a:srgbClr val="FFF7E7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GB" sz="2100" b="0" i="0" u="none" strike="noStrike" cap="none">
                <a:solidFill>
                  <a:srgbClr val="FFF7E7"/>
                </a:solidFill>
                <a:latin typeface="Calibri"/>
                <a:ea typeface="Calibri"/>
                <a:cs typeface="Calibri"/>
                <a:sym typeface="Calibri"/>
              </a:rPr>
              <a:t>Of the torn red banners of Victory?</a:t>
            </a:r>
            <a:endParaRPr sz="1500" b="0" i="0" u="none" strike="noStrike" cap="none">
              <a:solidFill>
                <a:srgbClr val="FFF7E7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FFF7E7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GB" sz="2100" b="0" i="0" u="none" strike="noStrike" cap="none">
                <a:solidFill>
                  <a:srgbClr val="FFF7E7"/>
                </a:solidFill>
                <a:latin typeface="Calibri"/>
                <a:ea typeface="Calibri"/>
                <a:cs typeface="Calibri"/>
                <a:sym typeface="Calibri"/>
              </a:rPr>
              <a:t>When the terror and tumult of hate shall cease</a:t>
            </a:r>
            <a:endParaRPr sz="1500" b="0" i="0" u="none" strike="noStrike" cap="none">
              <a:solidFill>
                <a:srgbClr val="FFF7E7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GB" sz="2100" b="0" i="0" u="none" strike="noStrike" cap="none">
                <a:solidFill>
                  <a:srgbClr val="FFF7E7"/>
                </a:solidFill>
                <a:latin typeface="Calibri"/>
                <a:ea typeface="Calibri"/>
                <a:cs typeface="Calibri"/>
                <a:sym typeface="Calibri"/>
              </a:rPr>
              <a:t>And life be refashioned on anvils of peace,</a:t>
            </a:r>
            <a:endParaRPr sz="1500" b="0" i="0" u="none" strike="noStrike" cap="none">
              <a:solidFill>
                <a:srgbClr val="FFF7E7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GB" sz="2100" b="0" i="0" u="none" strike="noStrike" cap="none">
                <a:solidFill>
                  <a:srgbClr val="FFF7E7"/>
                </a:solidFill>
                <a:latin typeface="Calibri"/>
                <a:ea typeface="Calibri"/>
                <a:cs typeface="Calibri"/>
                <a:sym typeface="Calibri"/>
              </a:rPr>
              <a:t>And your love shall offer memorial thanks</a:t>
            </a:r>
            <a:endParaRPr sz="1500" b="0" i="0" u="none" strike="noStrike" cap="none">
              <a:solidFill>
                <a:srgbClr val="FFF7E7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GB" sz="2100" b="0" i="0" u="none" strike="noStrike" cap="none">
                <a:solidFill>
                  <a:srgbClr val="FFF7E7"/>
                </a:solidFill>
                <a:latin typeface="Calibri"/>
                <a:ea typeface="Calibri"/>
                <a:cs typeface="Calibri"/>
                <a:sym typeface="Calibri"/>
              </a:rPr>
              <a:t>To the comrades who fought in your dauntless ranks,</a:t>
            </a:r>
            <a:endParaRPr sz="1500" b="0" i="0" u="none" strike="noStrike" cap="none">
              <a:solidFill>
                <a:srgbClr val="FFF7E7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GB" sz="2100" b="0" i="0" u="none" strike="noStrike" cap="none">
                <a:solidFill>
                  <a:srgbClr val="FFF7E7"/>
                </a:solidFill>
                <a:latin typeface="Calibri"/>
                <a:ea typeface="Calibri"/>
                <a:cs typeface="Calibri"/>
                <a:sym typeface="Calibri"/>
              </a:rPr>
              <a:t>And you honour the deeds of the deathless ones</a:t>
            </a:r>
            <a:endParaRPr sz="1500" b="0" i="0" u="none" strike="noStrike" cap="none">
              <a:solidFill>
                <a:srgbClr val="FFF7E7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GB" sz="2100" b="0" i="0" u="none" strike="noStrike" cap="none">
                <a:solidFill>
                  <a:srgbClr val="FFF7E7"/>
                </a:solidFill>
                <a:latin typeface="Calibri"/>
                <a:ea typeface="Calibri"/>
                <a:cs typeface="Calibri"/>
                <a:sym typeface="Calibri"/>
              </a:rPr>
              <a:t>Remember the blood of thy martyred sons!</a:t>
            </a:r>
            <a:endParaRPr sz="1500" b="0" i="0" u="none" strike="noStrike" cap="none">
              <a:solidFill>
                <a:srgbClr val="FFF7E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g10c31beeba5_0_748"/>
          <p:cNvSpPr txBox="1"/>
          <p:nvPr/>
        </p:nvSpPr>
        <p:spPr>
          <a:xfrm>
            <a:off x="3135924" y="1513575"/>
            <a:ext cx="62415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-GB" sz="280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Gift of India</a:t>
            </a:r>
            <a:r>
              <a:rPr lang="en-GB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(1917)</a:t>
            </a:r>
            <a:r>
              <a:rPr lang="en-GB"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by </a:t>
            </a:r>
            <a:r>
              <a:rPr lang="en-GB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Sarojini Naidu</a:t>
            </a:r>
            <a:endParaRPr sz="2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2b01a779d74_0_0"/>
          <p:cNvSpPr txBox="1">
            <a:spLocks noGrp="1"/>
          </p:cNvSpPr>
          <p:nvPr>
            <p:ph type="ctrTitle"/>
          </p:nvPr>
        </p:nvSpPr>
        <p:spPr>
          <a:xfrm>
            <a:off x="647833" y="352633"/>
            <a:ext cx="10911600" cy="19647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Calibri"/>
                <a:ea typeface="Calibri"/>
                <a:cs typeface="Calibri"/>
                <a:sym typeface="Calibri"/>
              </a:rPr>
              <a:t>Postcolonial and Gender Theory for literature analysis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g2b01a779d74_0_0"/>
          <p:cNvSpPr txBox="1">
            <a:spLocks noGrp="1"/>
          </p:cNvSpPr>
          <p:nvPr>
            <p:ph type="subTitle" idx="1"/>
          </p:nvPr>
        </p:nvSpPr>
        <p:spPr>
          <a:xfrm>
            <a:off x="647833" y="2317433"/>
            <a:ext cx="10911600" cy="11481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Don’t be afraid to discuss the effects of Imperialism, Empire, colonisation in your KS4 curriculum analysis.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Google Shape;130;g2b01a779d74_0_0"/>
          <p:cNvSpPr txBox="1"/>
          <p:nvPr/>
        </p:nvSpPr>
        <p:spPr>
          <a:xfrm>
            <a:off x="647825" y="3753100"/>
            <a:ext cx="10911600" cy="28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This does not mean only address it in the </a:t>
            </a:r>
            <a:r>
              <a:rPr lang="en-GB" sz="2800" b="1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rPr>
              <a:t>Power and Conflict</a:t>
            </a:r>
            <a:r>
              <a:rPr lang="en-GB" sz="2800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anthology, but also when looking at </a:t>
            </a:r>
            <a:r>
              <a:rPr lang="en-GB" sz="2800" b="1" i="1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rPr>
              <a:t>Macbeth</a:t>
            </a:r>
            <a:r>
              <a:rPr lang="en-GB" sz="2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2800" b="1" i="1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rPr>
              <a:t>Jekyll and Hyde</a:t>
            </a:r>
            <a:r>
              <a:rPr lang="en-GB" sz="2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, or </a:t>
            </a:r>
            <a:r>
              <a:rPr lang="en-GB" sz="2800" b="1" i="1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rPr>
              <a:t>A Christmas Carol</a:t>
            </a:r>
            <a:r>
              <a:rPr lang="en-GB" sz="2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, or </a:t>
            </a:r>
            <a:r>
              <a:rPr lang="en-GB" sz="2800" b="1" i="1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rPr>
              <a:t>An Inspector Calls</a:t>
            </a:r>
            <a:r>
              <a:rPr lang="en-GB" sz="2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, or whatever text you are doing. You can use the lens of </a:t>
            </a:r>
            <a:r>
              <a:rPr lang="en-GB" sz="2800" b="1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rPr>
              <a:t>Postcolonial Theory</a:t>
            </a:r>
            <a:r>
              <a:rPr lang="en-GB" sz="2800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to push the conversation into new and interesting directions. </a:t>
            </a:r>
            <a:endParaRPr sz="2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 same applies for using </a:t>
            </a:r>
            <a:r>
              <a:rPr lang="en-GB" sz="2800" b="1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rPr>
              <a:t>Gender Theory</a:t>
            </a:r>
            <a:r>
              <a:rPr lang="en-GB" sz="2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2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1bf9594c9f6_0_0"/>
          <p:cNvSpPr txBox="1">
            <a:spLocks noGrp="1"/>
          </p:cNvSpPr>
          <p:nvPr>
            <p:ph type="ctrTitle"/>
          </p:nvPr>
        </p:nvSpPr>
        <p:spPr>
          <a:xfrm>
            <a:off x="647825" y="352627"/>
            <a:ext cx="10911600" cy="14133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Calibri"/>
                <a:ea typeface="Calibri"/>
                <a:cs typeface="Calibri"/>
                <a:sym typeface="Calibri"/>
              </a:rPr>
              <a:t>Challenge norms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Google Shape;136;g1bf9594c9f6_0_0"/>
          <p:cNvSpPr txBox="1">
            <a:spLocks noGrp="1"/>
          </p:cNvSpPr>
          <p:nvPr>
            <p:ph type="subTitle" idx="1"/>
          </p:nvPr>
        </p:nvSpPr>
        <p:spPr>
          <a:xfrm>
            <a:off x="647825" y="1662995"/>
            <a:ext cx="10911600" cy="18024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en-GB" sz="302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Constantly think about what you are trying to do with representation in terms of diversity, inclusion and normalising difference in the classroom.</a:t>
            </a:r>
            <a:endParaRPr sz="302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" name="Google Shape;137;g1bf9594c9f6_0_0"/>
          <p:cNvSpPr txBox="1"/>
          <p:nvPr/>
        </p:nvSpPr>
        <p:spPr>
          <a:xfrm>
            <a:off x="6961025" y="367925"/>
            <a:ext cx="48270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>
                <a:solidFill>
                  <a:schemeClr val="dk1"/>
                </a:solidFill>
                <a:highlight>
                  <a:srgbClr val="FFFF00"/>
                </a:highlight>
                <a:latin typeface="Calibri"/>
                <a:ea typeface="Calibri"/>
                <a:cs typeface="Calibri"/>
                <a:sym typeface="Calibri"/>
              </a:rPr>
              <a:t>A final thought!</a:t>
            </a:r>
            <a:endParaRPr sz="4800">
              <a:solidFill>
                <a:schemeClr val="dk1"/>
              </a:solidFill>
              <a:highlight>
                <a:srgbClr val="FFFF00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" name="Google Shape;138;g1bf9594c9f6_0_0"/>
          <p:cNvSpPr txBox="1"/>
          <p:nvPr/>
        </p:nvSpPr>
        <p:spPr>
          <a:xfrm>
            <a:off x="511325" y="3465400"/>
            <a:ext cx="11184600" cy="31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Pick authors and poets who aren’t male and white or African American as the other easy-to-find option. Actually look further - people often teach Maya Angelou, for example, and think they’ve done diversity in the classroom - there is a lot more out there - look to India, Sri Lanka, St Lucia, the Aboriginal experience, for example, for texts to teach.</a:t>
            </a:r>
            <a:endParaRPr sz="3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2b14087c38d_0_0"/>
          <p:cNvSpPr txBox="1"/>
          <p:nvPr/>
        </p:nvSpPr>
        <p:spPr>
          <a:xfrm>
            <a:off x="2679550" y="1713050"/>
            <a:ext cx="6149100" cy="15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Get in touch if you’d like to chat: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tas.perry@gmail.com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lum">
  <a:themeElements>
    <a:clrScheme name="Plum">
      <a:dk1>
        <a:srgbClr val="611BB8"/>
      </a:dk1>
      <a:lt1>
        <a:srgbClr val="FFFFFF"/>
      </a:lt1>
      <a:dk2>
        <a:srgbClr val="000000"/>
      </a:dk2>
      <a:lt2>
        <a:srgbClr val="7F7F7F"/>
      </a:lt2>
      <a:accent1>
        <a:srgbClr val="333333"/>
      </a:accent1>
      <a:accent2>
        <a:srgbClr val="5E2B97"/>
      </a:accent2>
      <a:accent3>
        <a:srgbClr val="7E57C2"/>
      </a:accent3>
      <a:accent4>
        <a:srgbClr val="C77025"/>
      </a:accent4>
      <a:accent5>
        <a:srgbClr val="009688"/>
      </a:accent5>
      <a:accent6>
        <a:srgbClr val="FFD600"/>
      </a:accent6>
      <a:hlink>
        <a:srgbClr val="009688"/>
      </a:hlink>
      <a:folHlink>
        <a:srgbClr val="00968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608</Words>
  <Application>Microsoft Office PowerPoint</Application>
  <PresentationFormat>Widescreen</PresentationFormat>
  <Paragraphs>49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Calibri</vt:lpstr>
      <vt:lpstr>Raleway</vt:lpstr>
      <vt:lpstr>Arial</vt:lpstr>
      <vt:lpstr>Source Sans Pro</vt:lpstr>
      <vt:lpstr>Plum</vt:lpstr>
      <vt:lpstr>PowerPoint Presentation</vt:lpstr>
      <vt:lpstr>PowerPoint Presentation</vt:lpstr>
      <vt:lpstr>PowerPoint Presentation</vt:lpstr>
      <vt:lpstr>PowerPoint Presentation</vt:lpstr>
      <vt:lpstr>Postcolonial and Gender Theory for literature analysis</vt:lpstr>
      <vt:lpstr>Challenge norms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Tasneem Perry</dc:creator>
  <cp:lastModifiedBy>Andrew Rhodes</cp:lastModifiedBy>
  <cp:revision>1</cp:revision>
  <dcterms:created xsi:type="dcterms:W3CDTF">2022-01-09T14:17:09Z</dcterms:created>
  <dcterms:modified xsi:type="dcterms:W3CDTF">2024-05-27T20:58:55Z</dcterms:modified>
</cp:coreProperties>
</file>