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78" r:id="rId3"/>
    <p:sldId id="279" r:id="rId4"/>
    <p:sldId id="280" r:id="rId5"/>
    <p:sldId id="281" r:id="rId6"/>
    <p:sldId id="282" r:id="rId7"/>
    <p:sldId id="270" r:id="rId8"/>
    <p:sldId id="271" r:id="rId9"/>
    <p:sldId id="283" r:id="rId10"/>
    <p:sldId id="284" r:id="rId11"/>
    <p:sldId id="285" r:id="rId12"/>
    <p:sldId id="286" r:id="rId13"/>
    <p:sldId id="287" r:id="rId14"/>
    <p:sldId id="293" r:id="rId15"/>
    <p:sldId id="288" r:id="rId16"/>
    <p:sldId id="294" r:id="rId17"/>
    <p:sldId id="289" r:id="rId18"/>
    <p:sldId id="295" r:id="rId19"/>
    <p:sldId id="290" r:id="rId20"/>
    <p:sldId id="291" r:id="rId21"/>
    <p:sldId id="292" r:id="rId22"/>
    <p:sldId id="296" r:id="rId23"/>
    <p:sldId id="297" r:id="rId24"/>
    <p:sldId id="300" r:id="rId25"/>
    <p:sldId id="299"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0E8C"/>
    <a:srgbClr val="9900CC"/>
    <a:srgbClr val="660099"/>
    <a:srgbClr val="8326A0"/>
    <a:srgbClr val="8416B0"/>
    <a:srgbClr val="7E23A3"/>
    <a:srgbClr val="772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7C7BA-9FA5-4CBD-9CAD-FD9654DEBD0D}" v="3" dt="2022-06-15T09:55:16.6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6508" autoAdjust="0"/>
  </p:normalViewPr>
  <p:slideViewPr>
    <p:cSldViewPr>
      <p:cViewPr varScale="1">
        <p:scale>
          <a:sx n="67" d="100"/>
          <a:sy n="67" d="100"/>
        </p:scale>
        <p:origin x="162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Gifford" userId="86b34cf9-28e5-4851-be2c-8a271205dc1e" providerId="ADAL" clId="{4A57C7BA-9FA5-4CBD-9CAD-FD9654DEBD0D}"/>
    <pc:docChg chg="custSel addSld modSld">
      <pc:chgData name="Ian Gifford" userId="86b34cf9-28e5-4851-be2c-8a271205dc1e" providerId="ADAL" clId="{4A57C7BA-9FA5-4CBD-9CAD-FD9654DEBD0D}" dt="2022-06-15T09:55:16.688" v="3" actId="1076"/>
      <pc:docMkLst>
        <pc:docMk/>
      </pc:docMkLst>
      <pc:sldChg chg="delSp modSp mod">
        <pc:chgData name="Ian Gifford" userId="86b34cf9-28e5-4851-be2c-8a271205dc1e" providerId="ADAL" clId="{4A57C7BA-9FA5-4CBD-9CAD-FD9654DEBD0D}" dt="2022-06-15T09:55:16.688" v="3" actId="1076"/>
        <pc:sldMkLst>
          <pc:docMk/>
          <pc:sldMk cId="3107230105" sldId="299"/>
        </pc:sldMkLst>
        <pc:spChg chg="del">
          <ac:chgData name="Ian Gifford" userId="86b34cf9-28e5-4851-be2c-8a271205dc1e" providerId="ADAL" clId="{4A57C7BA-9FA5-4CBD-9CAD-FD9654DEBD0D}" dt="2022-06-15T09:55:08.284" v="1" actId="478"/>
          <ac:spMkLst>
            <pc:docMk/>
            <pc:sldMk cId="3107230105" sldId="299"/>
            <ac:spMk id="2" creationId="{06772F12-FCBE-C8BD-110A-B15320299C85}"/>
          </ac:spMkLst>
        </pc:spChg>
        <pc:picChg chg="mod">
          <ac:chgData name="Ian Gifford" userId="86b34cf9-28e5-4851-be2c-8a271205dc1e" providerId="ADAL" clId="{4A57C7BA-9FA5-4CBD-9CAD-FD9654DEBD0D}" dt="2022-06-15T09:55:16.688" v="3" actId="1076"/>
          <ac:picMkLst>
            <pc:docMk/>
            <pc:sldMk cId="3107230105" sldId="299"/>
            <ac:picMk id="1028" creationId="{9FC6A2E6-2C8A-41BE-9F85-3E517150C02C}"/>
          </ac:picMkLst>
        </pc:picChg>
      </pc:sldChg>
      <pc:sldChg chg="add">
        <pc:chgData name="Ian Gifford" userId="86b34cf9-28e5-4851-be2c-8a271205dc1e" providerId="ADAL" clId="{4A57C7BA-9FA5-4CBD-9CAD-FD9654DEBD0D}" dt="2022-06-15T09:54:55" v="0"/>
        <pc:sldMkLst>
          <pc:docMk/>
          <pc:sldMk cId="899362401"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CCAEB-7496-4C12-9A08-526B0D813A46}" type="datetimeFigureOut">
              <a:rPr lang="en-GB" smtClean="0"/>
              <a:pPr/>
              <a:t>15/06/2022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8D4E6-F64F-4999-AC2A-A008E685C045}" type="slidenum">
              <a:rPr lang="en-GB" smtClean="0"/>
              <a:pPr/>
              <a:t>‹#›</a:t>
            </a:fld>
            <a:endParaRPr lang="en-GB" dirty="0"/>
          </a:p>
        </p:txBody>
      </p:sp>
    </p:spTree>
    <p:extLst>
      <p:ext uri="{BB962C8B-B14F-4D97-AF65-F5344CB8AC3E}">
        <p14:creationId xmlns:p14="http://schemas.microsoft.com/office/powerpoint/2010/main" val="421224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2</a:t>
            </a:fld>
            <a:endParaRPr lang="en-GB" dirty="0"/>
          </a:p>
        </p:txBody>
      </p:sp>
    </p:spTree>
    <p:extLst>
      <p:ext uri="{BB962C8B-B14F-4D97-AF65-F5344CB8AC3E}">
        <p14:creationId xmlns:p14="http://schemas.microsoft.com/office/powerpoint/2010/main" val="228277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17</a:t>
            </a:fld>
            <a:endParaRPr lang="en-GB" dirty="0"/>
          </a:p>
        </p:txBody>
      </p:sp>
    </p:spTree>
    <p:extLst>
      <p:ext uri="{BB962C8B-B14F-4D97-AF65-F5344CB8AC3E}">
        <p14:creationId xmlns:p14="http://schemas.microsoft.com/office/powerpoint/2010/main" val="3130709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18</a:t>
            </a:fld>
            <a:endParaRPr lang="en-GB" dirty="0"/>
          </a:p>
        </p:txBody>
      </p:sp>
    </p:spTree>
    <p:extLst>
      <p:ext uri="{BB962C8B-B14F-4D97-AF65-F5344CB8AC3E}">
        <p14:creationId xmlns:p14="http://schemas.microsoft.com/office/powerpoint/2010/main" val="4054080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19</a:t>
            </a:fld>
            <a:endParaRPr lang="en-GB" dirty="0"/>
          </a:p>
        </p:txBody>
      </p:sp>
    </p:spTree>
    <p:extLst>
      <p:ext uri="{BB962C8B-B14F-4D97-AF65-F5344CB8AC3E}">
        <p14:creationId xmlns:p14="http://schemas.microsoft.com/office/powerpoint/2010/main" val="1934475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20</a:t>
            </a:fld>
            <a:endParaRPr lang="en-GB" dirty="0"/>
          </a:p>
        </p:txBody>
      </p:sp>
    </p:spTree>
    <p:extLst>
      <p:ext uri="{BB962C8B-B14F-4D97-AF65-F5344CB8AC3E}">
        <p14:creationId xmlns:p14="http://schemas.microsoft.com/office/powerpoint/2010/main" val="2034418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21</a:t>
            </a:fld>
            <a:endParaRPr lang="en-GB" dirty="0"/>
          </a:p>
        </p:txBody>
      </p:sp>
    </p:spTree>
    <p:extLst>
      <p:ext uri="{BB962C8B-B14F-4D97-AF65-F5344CB8AC3E}">
        <p14:creationId xmlns:p14="http://schemas.microsoft.com/office/powerpoint/2010/main" val="1382911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22</a:t>
            </a:fld>
            <a:endParaRPr lang="en-GB" dirty="0"/>
          </a:p>
        </p:txBody>
      </p:sp>
    </p:spTree>
    <p:extLst>
      <p:ext uri="{BB962C8B-B14F-4D97-AF65-F5344CB8AC3E}">
        <p14:creationId xmlns:p14="http://schemas.microsoft.com/office/powerpoint/2010/main" val="854137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23</a:t>
            </a:fld>
            <a:endParaRPr lang="en-GB" dirty="0"/>
          </a:p>
        </p:txBody>
      </p:sp>
    </p:spTree>
    <p:extLst>
      <p:ext uri="{BB962C8B-B14F-4D97-AF65-F5344CB8AC3E}">
        <p14:creationId xmlns:p14="http://schemas.microsoft.com/office/powerpoint/2010/main" val="2631979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24</a:t>
            </a:fld>
            <a:endParaRPr lang="en-GB" dirty="0"/>
          </a:p>
        </p:txBody>
      </p:sp>
    </p:spTree>
    <p:extLst>
      <p:ext uri="{BB962C8B-B14F-4D97-AF65-F5344CB8AC3E}">
        <p14:creationId xmlns:p14="http://schemas.microsoft.com/office/powerpoint/2010/main" val="3314229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25</a:t>
            </a:fld>
            <a:endParaRPr lang="en-GB" dirty="0"/>
          </a:p>
        </p:txBody>
      </p:sp>
    </p:spTree>
    <p:extLst>
      <p:ext uri="{BB962C8B-B14F-4D97-AF65-F5344CB8AC3E}">
        <p14:creationId xmlns:p14="http://schemas.microsoft.com/office/powerpoint/2010/main" val="208065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8</a:t>
            </a:fld>
            <a:endParaRPr lang="en-GB" dirty="0"/>
          </a:p>
        </p:txBody>
      </p:sp>
    </p:spTree>
    <p:extLst>
      <p:ext uri="{BB962C8B-B14F-4D97-AF65-F5344CB8AC3E}">
        <p14:creationId xmlns:p14="http://schemas.microsoft.com/office/powerpoint/2010/main" val="144817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10</a:t>
            </a:fld>
            <a:endParaRPr lang="en-GB" dirty="0"/>
          </a:p>
        </p:txBody>
      </p:sp>
    </p:spTree>
    <p:extLst>
      <p:ext uri="{BB962C8B-B14F-4D97-AF65-F5344CB8AC3E}">
        <p14:creationId xmlns:p14="http://schemas.microsoft.com/office/powerpoint/2010/main" val="151516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11</a:t>
            </a:fld>
            <a:endParaRPr lang="en-GB" dirty="0"/>
          </a:p>
        </p:txBody>
      </p:sp>
    </p:spTree>
    <p:extLst>
      <p:ext uri="{BB962C8B-B14F-4D97-AF65-F5344CB8AC3E}">
        <p14:creationId xmlns:p14="http://schemas.microsoft.com/office/powerpoint/2010/main" val="339944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t>
            </a:r>
          </a:p>
        </p:txBody>
      </p:sp>
      <p:sp>
        <p:nvSpPr>
          <p:cNvPr id="4" name="Slide Number Placeholder 3"/>
          <p:cNvSpPr>
            <a:spLocks noGrp="1"/>
          </p:cNvSpPr>
          <p:nvPr>
            <p:ph type="sldNum" sz="quarter" idx="5"/>
          </p:nvPr>
        </p:nvSpPr>
        <p:spPr/>
        <p:txBody>
          <a:bodyPr/>
          <a:lstStyle/>
          <a:p>
            <a:fld id="{3EE8D4E6-F64F-4999-AC2A-A008E685C045}" type="slidenum">
              <a:rPr lang="en-GB" smtClean="0"/>
              <a:pPr/>
              <a:t>12</a:t>
            </a:fld>
            <a:endParaRPr lang="en-GB" dirty="0"/>
          </a:p>
        </p:txBody>
      </p:sp>
    </p:spTree>
    <p:extLst>
      <p:ext uri="{BB962C8B-B14F-4D97-AF65-F5344CB8AC3E}">
        <p14:creationId xmlns:p14="http://schemas.microsoft.com/office/powerpoint/2010/main" val="31003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13</a:t>
            </a:fld>
            <a:endParaRPr lang="en-GB" dirty="0"/>
          </a:p>
        </p:txBody>
      </p:sp>
    </p:spTree>
    <p:extLst>
      <p:ext uri="{BB962C8B-B14F-4D97-AF65-F5344CB8AC3E}">
        <p14:creationId xmlns:p14="http://schemas.microsoft.com/office/powerpoint/2010/main" val="291358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14</a:t>
            </a:fld>
            <a:endParaRPr lang="en-GB" dirty="0"/>
          </a:p>
        </p:txBody>
      </p:sp>
    </p:spTree>
    <p:extLst>
      <p:ext uri="{BB962C8B-B14F-4D97-AF65-F5344CB8AC3E}">
        <p14:creationId xmlns:p14="http://schemas.microsoft.com/office/powerpoint/2010/main" val="675082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15</a:t>
            </a:fld>
            <a:endParaRPr lang="en-GB" dirty="0"/>
          </a:p>
        </p:txBody>
      </p:sp>
    </p:spTree>
    <p:extLst>
      <p:ext uri="{BB962C8B-B14F-4D97-AF65-F5344CB8AC3E}">
        <p14:creationId xmlns:p14="http://schemas.microsoft.com/office/powerpoint/2010/main" val="744408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16</a:t>
            </a:fld>
            <a:endParaRPr lang="en-GB" dirty="0"/>
          </a:p>
        </p:txBody>
      </p:sp>
    </p:spTree>
    <p:extLst>
      <p:ext uri="{BB962C8B-B14F-4D97-AF65-F5344CB8AC3E}">
        <p14:creationId xmlns:p14="http://schemas.microsoft.com/office/powerpoint/2010/main" val="2290193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130425"/>
            <a:ext cx="7772400" cy="1470025"/>
          </a:xfrm>
        </p:spPr>
        <p:txBody>
          <a:bodyPr/>
          <a:lstStyle>
            <a:lvl1pPr>
              <a:defRPr sz="3200" b="1">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67544" y="3886200"/>
            <a:ext cx="6400800" cy="1752600"/>
          </a:xfrm>
        </p:spPr>
        <p:txBody>
          <a:bodyPr/>
          <a:lstStyle>
            <a:lvl1pPr marL="0" indent="0" algn="l">
              <a:buNone/>
              <a:defRPr sz="2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fld id="{EC7AB759-530A-46AC-842F-B07144F002F9}" type="datetimeFigureOut">
              <a:rPr lang="en-GB"/>
              <a:pPr/>
              <a:t>15/06/2022</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10AD8A0A-4898-40BF-9009-4DA7E611EAC1}" type="slidenum">
              <a:rPr lang="en-GB"/>
              <a:pPr/>
              <a:t>‹#›</a:t>
            </a:fld>
            <a:endParaRPr lang="en-GB" dirty="0"/>
          </a:p>
        </p:txBody>
      </p:sp>
      <p:pic>
        <p:nvPicPr>
          <p:cNvPr id="7" name="Picture 5" descr="TAB_col_white_background.eps"/>
          <p:cNvPicPr>
            <a:picLocks noChangeAspect="1"/>
          </p:cNvPicPr>
          <p:nvPr userDrawn="1"/>
        </p:nvPicPr>
        <p:blipFill>
          <a:blip r:embed="rId2" cstate="print"/>
          <a:srcRect/>
          <a:stretch>
            <a:fillRect/>
          </a:stretch>
        </p:blipFill>
        <p:spPr bwMode="auto">
          <a:xfrm>
            <a:off x="523875" y="509588"/>
            <a:ext cx="1663700" cy="7112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sz="32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fld id="{98FF8105-8845-4543-9ED8-9E57E8E42CB7}" type="datetimeFigureOut">
              <a:rPr lang="en-GB"/>
              <a:pPr/>
              <a:t>15/06/2022</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58FF8E4D-CDF4-4B1F-BD52-35BFB528DB87}" type="slidenum">
              <a:rPr lang="en-GB"/>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56792"/>
            <a:ext cx="2057400" cy="4569371"/>
          </a:xfrm>
        </p:spPr>
        <p:txBody>
          <a:bodyPr vert="eaVert"/>
          <a:lstStyle>
            <a:lvl1pPr>
              <a:defRPr sz="3200"/>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556792"/>
            <a:ext cx="6019800" cy="4569371"/>
          </a:xfrm>
        </p:spPr>
        <p:txBody>
          <a:bodyPr vert="eaVert"/>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fld id="{08976883-B614-42E6-9595-363FA777B038}" type="datetimeFigureOut">
              <a:rPr lang="en-GB"/>
              <a:pPr/>
              <a:t>15/06/2022</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6915344-E335-44E9-ACDC-CB4826450486}"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5842992" cy="11430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95536" y="2492896"/>
            <a:ext cx="8229600" cy="3633267"/>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fld id="{222B6232-AB33-4513-9527-F98CEC472D23}" type="datetimeFigureOut">
              <a:rPr lang="en-GB" smtClean="0"/>
              <a:pPr/>
              <a:t>15/06/2022</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758A139-7ABE-46A1-B082-C2C77667394C}" type="slidenum">
              <a:rPr lang="en-GB"/>
              <a:pPr/>
              <a:t>‹#›</a:t>
            </a:fld>
            <a:endParaRPr lang="en-GB" dirty="0"/>
          </a:p>
        </p:txBody>
      </p:sp>
      <p:pic>
        <p:nvPicPr>
          <p:cNvPr id="7" name="Picture 5" descr="TAB_col_white_background.eps"/>
          <p:cNvPicPr>
            <a:picLocks noChangeAspect="1"/>
          </p:cNvPicPr>
          <p:nvPr userDrawn="1"/>
        </p:nvPicPr>
        <p:blipFill>
          <a:blip r:embed="rId2" cstate="print"/>
          <a:srcRect/>
          <a:stretch>
            <a:fillRect/>
          </a:stretch>
        </p:blipFill>
        <p:spPr bwMode="auto">
          <a:xfrm>
            <a:off x="523875" y="509588"/>
            <a:ext cx="1663700" cy="711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5536"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395536"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45CD916-7149-4247-856D-87DAB39295C7}" type="datetimeFigureOut">
              <a:rPr lang="en-GB"/>
              <a:pPr/>
              <a:t>15/06/2022</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13ACF840-035C-411F-BA81-AF7A8ED78138}" type="slidenum">
              <a:rPr lang="en-GB"/>
              <a:pPr/>
              <a:t>‹#›</a:t>
            </a:fld>
            <a:endParaRPr lang="en-GB" dirty="0"/>
          </a:p>
        </p:txBody>
      </p:sp>
      <p:pic>
        <p:nvPicPr>
          <p:cNvPr id="7" name="Picture 5" descr="TAB_col_white_background.eps"/>
          <p:cNvPicPr>
            <a:picLocks noChangeAspect="1"/>
          </p:cNvPicPr>
          <p:nvPr userDrawn="1"/>
        </p:nvPicPr>
        <p:blipFill>
          <a:blip r:embed="rId2" cstate="print"/>
          <a:srcRect/>
          <a:stretch>
            <a:fillRect/>
          </a:stretch>
        </p:blipFill>
        <p:spPr bwMode="auto">
          <a:xfrm>
            <a:off x="523875" y="509588"/>
            <a:ext cx="1663700" cy="7112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5842992" cy="1143000"/>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sz="half" idx="1"/>
          </p:nvPr>
        </p:nvSpPr>
        <p:spPr>
          <a:xfrm>
            <a:off x="395536" y="2492896"/>
            <a:ext cx="4038600" cy="3633267"/>
          </a:xfrm>
        </p:spPr>
        <p:txBody>
          <a:bodyPr/>
          <a:lstStyle>
            <a:lvl1pPr>
              <a:defRPr sz="2800" baseline="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86536" y="2492896"/>
            <a:ext cx="4038600" cy="3633267"/>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fld id="{9FD09641-23CB-4E80-A5B0-5F03D2E94610}" type="datetimeFigureOut">
              <a:rPr lang="en-GB"/>
              <a:pPr/>
              <a:t>15/06/2022</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EF7FA264-F771-4264-8DF0-4BB7F0DA3C69}"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5842992" cy="1143000"/>
          </a:xfrm>
        </p:spPr>
        <p:txBody>
          <a:bodyPr/>
          <a:lstStyle>
            <a:lvl1pPr>
              <a:defRPr sz="2800"/>
            </a:lvl1pPr>
          </a:lstStyle>
          <a:p>
            <a:r>
              <a:rPr lang="en-US" dirty="0"/>
              <a:t>Click to edit Master title style</a:t>
            </a:r>
            <a:endParaRPr lang="en-GB" dirty="0"/>
          </a:p>
        </p:txBody>
      </p:sp>
      <p:sp>
        <p:nvSpPr>
          <p:cNvPr id="3" name="Text Placeholder 2"/>
          <p:cNvSpPr>
            <a:spLocks noGrp="1"/>
          </p:cNvSpPr>
          <p:nvPr>
            <p:ph type="body" idx="1"/>
          </p:nvPr>
        </p:nvSpPr>
        <p:spPr>
          <a:xfrm>
            <a:off x="405880" y="2348880"/>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95536" y="3068959"/>
            <a:ext cx="4040188" cy="3057203"/>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582344" y="2348880"/>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83361" y="3068960"/>
            <a:ext cx="4041775" cy="3057202"/>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0"/>
          </p:nvPr>
        </p:nvSpPr>
        <p:spPr/>
        <p:txBody>
          <a:bodyPr/>
          <a:lstStyle>
            <a:lvl1pPr>
              <a:defRPr/>
            </a:lvl1pPr>
          </a:lstStyle>
          <a:p>
            <a:fld id="{3A9A4E03-F40B-4399-AC2E-A4C6E9D600B3}" type="datetimeFigureOut">
              <a:rPr lang="en-GB"/>
              <a:pPr/>
              <a:t>15/06/2022</a:t>
            </a:fld>
            <a:endParaRPr lang="en-GB" dirty="0"/>
          </a:p>
        </p:txBody>
      </p:sp>
      <p:sp>
        <p:nvSpPr>
          <p:cNvPr id="8" name="Footer Placeholder 4"/>
          <p:cNvSpPr>
            <a:spLocks noGrp="1"/>
          </p:cNvSpPr>
          <p:nvPr>
            <p:ph type="ftr" sz="quarter" idx="11"/>
          </p:nvPr>
        </p:nvSpPr>
        <p:spPr/>
        <p:txBody>
          <a:bodyPr/>
          <a:lstStyle>
            <a:lvl1pPr>
              <a:defRPr/>
            </a:lvl1pPr>
          </a:lstStyle>
          <a:p>
            <a:endParaRPr lang="en-GB" dirty="0"/>
          </a:p>
        </p:txBody>
      </p:sp>
      <p:sp>
        <p:nvSpPr>
          <p:cNvPr id="9" name="Slide Number Placeholder 5"/>
          <p:cNvSpPr>
            <a:spLocks noGrp="1"/>
          </p:cNvSpPr>
          <p:nvPr>
            <p:ph type="sldNum" sz="quarter" idx="12"/>
          </p:nvPr>
        </p:nvSpPr>
        <p:spPr/>
        <p:txBody>
          <a:bodyPr/>
          <a:lstStyle>
            <a:lvl1pPr>
              <a:defRPr/>
            </a:lvl1pPr>
          </a:lstStyle>
          <a:p>
            <a:fld id="{8692BDDC-0BFC-44A0-A4BA-47C3E99EB1AA}"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fld id="{CFE8F7DA-80EC-4CF7-AB7B-078F533B953B}" type="datetimeFigureOut">
              <a:rPr lang="en-GB"/>
              <a:pPr/>
              <a:t>15/06/2022</a:t>
            </a:fld>
            <a:endParaRPr lang="en-GB" dirty="0"/>
          </a:p>
        </p:txBody>
      </p:sp>
      <p:sp>
        <p:nvSpPr>
          <p:cNvPr id="4" name="Footer Placeholder 4"/>
          <p:cNvSpPr>
            <a:spLocks noGrp="1"/>
          </p:cNvSpPr>
          <p:nvPr>
            <p:ph type="ftr" sz="quarter" idx="11"/>
          </p:nvPr>
        </p:nvSpPr>
        <p:spPr/>
        <p:txBody>
          <a:bodyPr/>
          <a:lstStyle>
            <a:lvl1pPr>
              <a:defRPr/>
            </a:lvl1pPr>
          </a:lstStyle>
          <a:p>
            <a:endParaRPr lang="en-GB" dirty="0"/>
          </a:p>
        </p:txBody>
      </p:sp>
      <p:sp>
        <p:nvSpPr>
          <p:cNvPr id="5" name="Slide Number Placeholder 5"/>
          <p:cNvSpPr>
            <a:spLocks noGrp="1"/>
          </p:cNvSpPr>
          <p:nvPr>
            <p:ph type="sldNum" sz="quarter" idx="12"/>
          </p:nvPr>
        </p:nvSpPr>
        <p:spPr/>
        <p:txBody>
          <a:bodyPr/>
          <a:lstStyle>
            <a:lvl1pPr>
              <a:defRPr/>
            </a:lvl1pPr>
          </a:lstStyle>
          <a:p>
            <a:fld id="{F74E6293-7DA2-4D9E-8605-5715E69AF2C7}"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AE269B-21F6-4A71-848B-6E891C314B78}" type="datetimeFigureOut">
              <a:rPr lang="en-GB"/>
              <a:pPr/>
              <a:t>15/06/2022</a:t>
            </a:fld>
            <a:endParaRPr lang="en-GB" dirty="0"/>
          </a:p>
        </p:txBody>
      </p:sp>
      <p:sp>
        <p:nvSpPr>
          <p:cNvPr id="3" name="Footer Placeholder 4"/>
          <p:cNvSpPr>
            <a:spLocks noGrp="1"/>
          </p:cNvSpPr>
          <p:nvPr>
            <p:ph type="ftr" sz="quarter" idx="11"/>
          </p:nvPr>
        </p:nvSpPr>
        <p:spPr/>
        <p:txBody>
          <a:bodyPr/>
          <a:lstStyle>
            <a:lvl1pPr>
              <a:defRPr/>
            </a:lvl1pPr>
          </a:lstStyle>
          <a:p>
            <a:endParaRPr lang="en-GB" dirty="0"/>
          </a:p>
        </p:txBody>
      </p:sp>
      <p:sp>
        <p:nvSpPr>
          <p:cNvPr id="4" name="Slide Number Placeholder 5"/>
          <p:cNvSpPr>
            <a:spLocks noGrp="1"/>
          </p:cNvSpPr>
          <p:nvPr>
            <p:ph type="sldNum" sz="quarter" idx="12"/>
          </p:nvPr>
        </p:nvSpPr>
        <p:spPr/>
        <p:txBody>
          <a:bodyPr/>
          <a:lstStyle>
            <a:lvl1pPr>
              <a:defRPr/>
            </a:lvl1pPr>
          </a:lstStyle>
          <a:p>
            <a:fld id="{32789173-A1D5-421E-B384-2A426DF314C2}"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1186830"/>
            <a:ext cx="3008313" cy="1162050"/>
          </a:xfrm>
        </p:spPr>
        <p:txBody>
          <a:bodyPr anchor="b"/>
          <a:lstStyle>
            <a:lvl1pPr algn="l">
              <a:defRPr sz="3200" b="1"/>
            </a:lvl1pPr>
          </a:lstStyle>
          <a:p>
            <a:r>
              <a:rPr lang="en-US" dirty="0"/>
              <a:t>Click to edit Master title style</a:t>
            </a:r>
            <a:endParaRPr lang="en-GB" dirty="0"/>
          </a:p>
        </p:txBody>
      </p:sp>
      <p:sp>
        <p:nvSpPr>
          <p:cNvPr id="3" name="Content Placeholder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420888"/>
            <a:ext cx="3008313" cy="3705275"/>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fld id="{B89648B1-3911-4AC2-8E3A-DF4A70CC86E7}" type="datetimeFigureOut">
              <a:rPr lang="en-GB"/>
              <a:pPr/>
              <a:t>15/06/2022</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C853D388-5704-4C64-A883-D899E8570667}"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2AAA9A3-945F-42AF-BCAE-8459AEA58868}" type="datetimeFigureOut">
              <a:rPr lang="en-GB"/>
              <a:pPr/>
              <a:t>15/06/2022</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5E74E2F5-7E8D-47B8-82FB-3832A72B6BDB}"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7544" y="1268760"/>
            <a:ext cx="584299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2492896"/>
            <a:ext cx="8229600" cy="3633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456A7D1D-6254-4063-974C-6A2AE04E4B91}" type="datetimeFigureOut">
              <a:rPr lang="en-GB"/>
              <a:pPr/>
              <a:t>15/06/2022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26878614-5F41-4702-8E44-D9C8B2874F5D}" type="slidenum">
              <a:rPr lang="en-GB"/>
              <a:pPr/>
              <a:t>‹#›</a:t>
            </a:fld>
            <a:endParaRPr lang="en-GB" dirty="0"/>
          </a:p>
        </p:txBody>
      </p:sp>
      <p:pic>
        <p:nvPicPr>
          <p:cNvPr id="7" name="Picture 5" descr="TAB_col_white_background.eps"/>
          <p:cNvPicPr>
            <a:picLocks noChangeAspect="1"/>
          </p:cNvPicPr>
          <p:nvPr userDrawn="1"/>
        </p:nvPicPr>
        <p:blipFill>
          <a:blip r:embed="rId13" cstate="print"/>
          <a:srcRect/>
          <a:stretch>
            <a:fillRect/>
          </a:stretch>
        </p:blipFill>
        <p:spPr bwMode="auto">
          <a:xfrm>
            <a:off x="523875" y="509588"/>
            <a:ext cx="1663700" cy="711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b="1"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7.xml"/><Relationship Id="rId5" Type="http://schemas.openxmlformats.org/officeDocument/2006/relationships/image" Target="../media/image11.jfif"/><Relationship Id="rId4" Type="http://schemas.openxmlformats.org/officeDocument/2006/relationships/image" Target="../media/image10.jfif"/></Relationships>
</file>

<file path=ppt/slides/_rels/slide5.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6"/>
          <p:cNvSpPr>
            <a:spLocks noChangeArrowheads="1"/>
          </p:cNvSpPr>
          <p:nvPr/>
        </p:nvSpPr>
        <p:spPr bwMode="auto">
          <a:xfrm>
            <a:off x="406400" y="1625600"/>
            <a:ext cx="805403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GB" sz="3000" b="1" dirty="0">
                <a:solidFill>
                  <a:srgbClr val="002060"/>
                </a:solidFill>
                <a:latin typeface="Bahnschrift SemiBold SemiConden" panose="020B0502040204020203" pitchFamily="34" charset="0"/>
                <a:cs typeface="Arial"/>
              </a:rPr>
              <a:t>The Robots Have Landed!</a:t>
            </a:r>
          </a:p>
          <a:p>
            <a:pPr>
              <a:defRPr/>
            </a:pPr>
            <a:endParaRPr lang="en-GB" sz="3000" b="1" dirty="0">
              <a:solidFill>
                <a:srgbClr val="002060"/>
              </a:solidFill>
              <a:latin typeface="Bahnschrift SemiBold SemiConden" panose="020B0502040204020203" pitchFamily="34" charset="0"/>
              <a:cs typeface="Arial"/>
            </a:endParaRPr>
          </a:p>
          <a:p>
            <a:pPr>
              <a:defRPr/>
            </a:pPr>
            <a:r>
              <a:rPr lang="en-GB" sz="2400" b="1" dirty="0">
                <a:solidFill>
                  <a:srgbClr val="002060"/>
                </a:solidFill>
                <a:latin typeface="Bahnschrift SemiBold SemiConden" panose="020B0502040204020203" pitchFamily="34" charset="0"/>
                <a:cs typeface="Arial"/>
              </a:rPr>
              <a:t>An introduction to Robotic Process Automation (RPA) @ Our Library</a:t>
            </a:r>
            <a:br>
              <a:rPr lang="en-GB" sz="3000" b="1" dirty="0">
                <a:solidFill>
                  <a:schemeClr val="tx1">
                    <a:lumMod val="65000"/>
                    <a:lumOff val="35000"/>
                  </a:schemeClr>
                </a:solidFill>
                <a:latin typeface="Bahnschrift SemiBold SemiConden" panose="020B0502040204020203" pitchFamily="34" charset="0"/>
                <a:cs typeface="Arial"/>
              </a:rPr>
            </a:br>
            <a:endParaRPr lang="en-US" sz="3000" dirty="0">
              <a:solidFill>
                <a:schemeClr val="tx1">
                  <a:lumMod val="65000"/>
                  <a:lumOff val="35000"/>
                </a:schemeClr>
              </a:solidFill>
              <a:latin typeface="Bahnschrift SemiBold SemiConden" panose="020B0502040204020203" pitchFamily="34" charset="0"/>
              <a:cs typeface="Arial"/>
            </a:endParaRPr>
          </a:p>
        </p:txBody>
      </p:sp>
      <p:sp>
        <p:nvSpPr>
          <p:cNvPr id="15362" name="Rectangle 7"/>
          <p:cNvSpPr>
            <a:spLocks noChangeArrowheads="1"/>
          </p:cNvSpPr>
          <p:nvPr/>
        </p:nvSpPr>
        <p:spPr bwMode="auto">
          <a:xfrm>
            <a:off x="406400" y="4295775"/>
            <a:ext cx="7549976" cy="93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GB" sz="2400" dirty="0">
                <a:solidFill>
                  <a:srgbClr val="002060"/>
                </a:solidFill>
                <a:latin typeface="Bahnschrift SemiBold SemiConden" panose="020B0502040204020203" pitchFamily="34" charset="0"/>
                <a:cs typeface="Arial" charset="0"/>
              </a:rPr>
              <a:t>Ian Gifford (Head of Digital Development)</a:t>
            </a:r>
          </a:p>
          <a:p>
            <a:pPr>
              <a:lnSpc>
                <a:spcPct val="120000"/>
              </a:lnSpc>
            </a:pPr>
            <a:r>
              <a:rPr lang="en-GB" sz="2400" dirty="0">
                <a:solidFill>
                  <a:srgbClr val="002060"/>
                </a:solidFill>
                <a:latin typeface="Bahnschrift SemiBold SemiConden" panose="020B0502040204020203" pitchFamily="34" charset="0"/>
                <a:cs typeface="Arial" charset="0"/>
              </a:rPr>
              <a:t>Nilani Ganeshwaran (Senior Software Developer)</a:t>
            </a:r>
          </a:p>
        </p:txBody>
      </p:sp>
      <p:cxnSp>
        <p:nvCxnSpPr>
          <p:cNvPr id="10" name="Straight Connector 9"/>
          <p:cNvCxnSpPr>
            <a:cxnSpLocks noChangeShapeType="1"/>
          </p:cNvCxnSpPr>
          <p:nvPr/>
        </p:nvCxnSpPr>
        <p:spPr bwMode="auto">
          <a:xfrm>
            <a:off x="523875" y="3861048"/>
            <a:ext cx="7013575" cy="0"/>
          </a:xfrm>
          <a:prstGeom prst="line">
            <a:avLst/>
          </a:prstGeom>
          <a:noFill/>
          <a:ln w="25400">
            <a:solidFill>
              <a:srgbClr val="660066"/>
            </a:solidFill>
            <a:prstDash val="dot"/>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5364" name="Picture 2" descr="TAB_col_white_background.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71E6DFD-D805-5F65-BA2B-A39749E55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8583" y="355838"/>
            <a:ext cx="2969017" cy="1670072"/>
          </a:xfrm>
          <a:prstGeom prst="rect">
            <a:avLst/>
          </a:prstGeom>
        </p:spPr>
      </p:pic>
    </p:spTree>
    <p:extLst>
      <p:ext uri="{BB962C8B-B14F-4D97-AF65-F5344CB8AC3E}">
        <p14:creationId xmlns:p14="http://schemas.microsoft.com/office/powerpoint/2010/main" val="211668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2F12-FCBE-C8BD-110A-B15320299C85}"/>
              </a:ext>
            </a:extLst>
          </p:cNvPr>
          <p:cNvSpPr>
            <a:spLocks noGrp="1"/>
          </p:cNvSpPr>
          <p:nvPr>
            <p:ph type="title"/>
          </p:nvPr>
        </p:nvSpPr>
        <p:spPr>
          <a:xfrm>
            <a:off x="2411760" y="116632"/>
            <a:ext cx="6336704" cy="1143000"/>
          </a:xfrm>
        </p:spPr>
        <p:txBody>
          <a:bodyPr/>
          <a:lstStyle/>
          <a:p>
            <a:pPr algn="r"/>
            <a:r>
              <a:rPr lang="en-US" dirty="0">
                <a:solidFill>
                  <a:srgbClr val="002060"/>
                </a:solidFill>
                <a:latin typeface="Bahnschrift SemiBold SemiConden" panose="020B0502040204020203" pitchFamily="34" charset="0"/>
              </a:rPr>
              <a:t>We work closely with ITS’s RPA team</a:t>
            </a:r>
          </a:p>
        </p:txBody>
      </p:sp>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r>
              <a:rPr lang="en-US" dirty="0">
                <a:solidFill>
                  <a:srgbClr val="002060"/>
                </a:solidFill>
                <a:latin typeface="Bahnschrift SemiBold SemiConden" panose="020B0502040204020203" pitchFamily="34" charset="0"/>
              </a:rPr>
              <a:t>ITS uses UiPath, so we use it too</a:t>
            </a:r>
          </a:p>
          <a:p>
            <a:r>
              <a:rPr lang="en-US" dirty="0">
                <a:solidFill>
                  <a:srgbClr val="002060"/>
                </a:solidFill>
                <a:latin typeface="Bahnschrift SemiBold SemiConden" panose="020B0502040204020203" pitchFamily="34" charset="0"/>
              </a:rPr>
              <a:t>ITS manages the RPA virtual machine and the orchestrator</a:t>
            </a:r>
          </a:p>
          <a:p>
            <a:r>
              <a:rPr lang="en-US" dirty="0">
                <a:solidFill>
                  <a:srgbClr val="002060"/>
                </a:solidFill>
                <a:latin typeface="Bahnschrift SemiBold SemiConden" panose="020B0502040204020203" pitchFamily="34" charset="0"/>
              </a:rPr>
              <a:t>ITS provides us with guidance and support throughout the entire cycle</a:t>
            </a:r>
          </a:p>
          <a:p>
            <a:r>
              <a:rPr lang="en-US" dirty="0">
                <a:solidFill>
                  <a:srgbClr val="002060"/>
                </a:solidFill>
                <a:latin typeface="Bahnschrift SemiBold SemiConden" panose="020B0502040204020203" pitchFamily="34" charset="0"/>
              </a:rPr>
              <a:t>Both teams have regular conversations and knowledge-sharing sessions</a:t>
            </a:r>
          </a:p>
        </p:txBody>
      </p:sp>
    </p:spTree>
    <p:extLst>
      <p:ext uri="{BB962C8B-B14F-4D97-AF65-F5344CB8AC3E}">
        <p14:creationId xmlns:p14="http://schemas.microsoft.com/office/powerpoint/2010/main" val="1252482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2F12-FCBE-C8BD-110A-B15320299C85}"/>
              </a:ext>
            </a:extLst>
          </p:cNvPr>
          <p:cNvSpPr>
            <a:spLocks noGrp="1"/>
          </p:cNvSpPr>
          <p:nvPr>
            <p:ph type="title"/>
          </p:nvPr>
        </p:nvSpPr>
        <p:spPr>
          <a:xfrm>
            <a:off x="3347864" y="116632"/>
            <a:ext cx="6059016" cy="1143000"/>
          </a:xfrm>
        </p:spPr>
        <p:txBody>
          <a:bodyPr/>
          <a:lstStyle/>
          <a:p>
            <a:r>
              <a:rPr lang="en-GB" dirty="0">
                <a:solidFill>
                  <a:srgbClr val="002060"/>
                </a:solidFill>
                <a:latin typeface="Bahnschrift SemiBold SemiConden" panose="020B0502040204020203" pitchFamily="34" charset="0"/>
              </a:rPr>
              <a:t>Identifying suitable processes</a:t>
            </a:r>
          </a:p>
        </p:txBody>
      </p:sp>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r>
              <a:rPr lang="en-US" dirty="0">
                <a:solidFill>
                  <a:srgbClr val="002060"/>
                </a:solidFill>
                <a:latin typeface="Bahnschrift SemiBold SemiConden" panose="020B0502040204020203" pitchFamily="34" charset="0"/>
              </a:rPr>
              <a:t>Is the process repetitive and manual?</a:t>
            </a:r>
          </a:p>
          <a:p>
            <a:r>
              <a:rPr lang="en-US" dirty="0">
                <a:solidFill>
                  <a:srgbClr val="002060"/>
                </a:solidFill>
                <a:latin typeface="Bahnschrift SemiBold SemiConden" panose="020B0502040204020203" pitchFamily="34" charset="0"/>
              </a:rPr>
              <a:t>How often is the processes used?</a:t>
            </a:r>
          </a:p>
          <a:p>
            <a:r>
              <a:rPr lang="en-US" dirty="0">
                <a:solidFill>
                  <a:srgbClr val="002060"/>
                </a:solidFill>
                <a:latin typeface="Bahnschrift SemiBold SemiConden" panose="020B0502040204020203" pitchFamily="34" charset="0"/>
              </a:rPr>
              <a:t>How long does it take to complete the process manually?</a:t>
            </a:r>
          </a:p>
          <a:p>
            <a:r>
              <a:rPr lang="en-US" dirty="0">
                <a:solidFill>
                  <a:srgbClr val="002060"/>
                </a:solidFill>
                <a:latin typeface="Bahnschrift SemiBold SemiConden" panose="020B0502040204020203" pitchFamily="34" charset="0"/>
              </a:rPr>
              <a:t>Are decisions made mainly based on clear business rules and pre-defined logic?</a:t>
            </a:r>
          </a:p>
          <a:p>
            <a:r>
              <a:rPr lang="en-US" dirty="0">
                <a:solidFill>
                  <a:srgbClr val="002060"/>
                </a:solidFill>
                <a:latin typeface="Bahnschrift SemiBold SemiConden" panose="020B0502040204020203" pitchFamily="34" charset="0"/>
              </a:rPr>
              <a:t>Will the process change in the next 6 months?</a:t>
            </a:r>
          </a:p>
          <a:p>
            <a:r>
              <a:rPr lang="en-US" dirty="0">
                <a:solidFill>
                  <a:srgbClr val="002060"/>
                </a:solidFill>
                <a:latin typeface="Bahnschrift SemiBold SemiConden" panose="020B0502040204020203" pitchFamily="34" charset="0"/>
              </a:rPr>
              <a:t>Will automation of the process deliver tangible benefits such as improved customer satisfaction?</a:t>
            </a:r>
          </a:p>
        </p:txBody>
      </p:sp>
    </p:spTree>
    <p:extLst>
      <p:ext uri="{BB962C8B-B14F-4D97-AF65-F5344CB8AC3E}">
        <p14:creationId xmlns:p14="http://schemas.microsoft.com/office/powerpoint/2010/main" val="1888761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2F12-FCBE-C8BD-110A-B15320299C85}"/>
              </a:ext>
            </a:extLst>
          </p:cNvPr>
          <p:cNvSpPr>
            <a:spLocks noGrp="1"/>
          </p:cNvSpPr>
          <p:nvPr>
            <p:ph type="title"/>
          </p:nvPr>
        </p:nvSpPr>
        <p:spPr>
          <a:xfrm>
            <a:off x="2411760" y="116632"/>
            <a:ext cx="6408712" cy="1143000"/>
          </a:xfrm>
        </p:spPr>
        <p:txBody>
          <a:bodyPr/>
          <a:lstStyle/>
          <a:p>
            <a:pPr algn="r"/>
            <a:r>
              <a:rPr lang="en-US" dirty="0">
                <a:solidFill>
                  <a:srgbClr val="002060"/>
                </a:solidFill>
                <a:latin typeface="Bahnschrift SemiBold SemiConden" panose="020B0502040204020203" pitchFamily="34" charset="0"/>
              </a:rPr>
              <a:t>Services underpinned by Robotic Processes </a:t>
            </a:r>
            <a:endParaRPr lang="en-GB" dirty="0">
              <a:solidFill>
                <a:srgbClr val="002060"/>
              </a:solidFill>
              <a:latin typeface="Bahnschrift SemiBold SemiConden" panose="020B0502040204020203" pitchFamily="34" charset="0"/>
            </a:endParaRPr>
          </a:p>
        </p:txBody>
      </p:sp>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r>
              <a:rPr lang="en-US" dirty="0">
                <a:solidFill>
                  <a:srgbClr val="002060"/>
                </a:solidFill>
                <a:latin typeface="Bahnschrift SemiBold SemiConden" panose="020B0502040204020203" pitchFamily="34" charset="0"/>
              </a:rPr>
              <a:t>Is the process repetitive and manual?</a:t>
            </a:r>
          </a:p>
          <a:p>
            <a:r>
              <a:rPr lang="en-US" dirty="0">
                <a:solidFill>
                  <a:srgbClr val="002060"/>
                </a:solidFill>
                <a:latin typeface="Bahnschrift SemiBold SemiConden" panose="020B0502040204020203" pitchFamily="34" charset="0"/>
              </a:rPr>
              <a:t>How often is the processes used?</a:t>
            </a:r>
          </a:p>
          <a:p>
            <a:r>
              <a:rPr lang="en-US" dirty="0">
                <a:solidFill>
                  <a:srgbClr val="002060"/>
                </a:solidFill>
                <a:latin typeface="Bahnschrift SemiBold SemiConden" panose="020B0502040204020203" pitchFamily="34" charset="0"/>
              </a:rPr>
              <a:t>How long does it take to complete the process manually?</a:t>
            </a:r>
          </a:p>
          <a:p>
            <a:r>
              <a:rPr lang="en-US" dirty="0">
                <a:solidFill>
                  <a:srgbClr val="002060"/>
                </a:solidFill>
                <a:latin typeface="Bahnschrift SemiBold SemiConden" panose="020B0502040204020203" pitchFamily="34" charset="0"/>
              </a:rPr>
              <a:t>Are decisions made mainly based on clear business rules and pre-defined logic?</a:t>
            </a:r>
          </a:p>
          <a:p>
            <a:r>
              <a:rPr lang="en-US" dirty="0">
                <a:solidFill>
                  <a:srgbClr val="002060"/>
                </a:solidFill>
                <a:latin typeface="Bahnschrift SemiBold SemiConden" panose="020B0502040204020203" pitchFamily="34" charset="0"/>
              </a:rPr>
              <a:t>Will the process change in the next 6 months?</a:t>
            </a:r>
          </a:p>
        </p:txBody>
      </p:sp>
      <p:pic>
        <p:nvPicPr>
          <p:cNvPr id="5" name="Picture 4">
            <a:extLst>
              <a:ext uri="{FF2B5EF4-FFF2-40B4-BE49-F238E27FC236}">
                <a16:creationId xmlns:a16="http://schemas.microsoft.com/office/drawing/2014/main" id="{D461ACE5-B778-49EB-AAFE-6790A9FB59C3}"/>
              </a:ext>
            </a:extLst>
          </p:cNvPr>
          <p:cNvPicPr>
            <a:picLocks noChangeAspect="1"/>
          </p:cNvPicPr>
          <p:nvPr/>
        </p:nvPicPr>
        <p:blipFill>
          <a:blip r:embed="rId3"/>
          <a:stretch>
            <a:fillRect/>
          </a:stretch>
        </p:blipFill>
        <p:spPr>
          <a:xfrm>
            <a:off x="197741" y="1627476"/>
            <a:ext cx="8748518" cy="4033772"/>
          </a:xfrm>
          <a:prstGeom prst="rect">
            <a:avLst/>
          </a:prstGeom>
        </p:spPr>
      </p:pic>
    </p:spTree>
    <p:extLst>
      <p:ext uri="{BB962C8B-B14F-4D97-AF65-F5344CB8AC3E}">
        <p14:creationId xmlns:p14="http://schemas.microsoft.com/office/powerpoint/2010/main" val="427578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2F12-FCBE-C8BD-110A-B15320299C85}"/>
              </a:ext>
            </a:extLst>
          </p:cNvPr>
          <p:cNvSpPr>
            <a:spLocks noGrp="1"/>
          </p:cNvSpPr>
          <p:nvPr>
            <p:ph type="title"/>
          </p:nvPr>
        </p:nvSpPr>
        <p:spPr>
          <a:xfrm>
            <a:off x="3347864" y="116632"/>
            <a:ext cx="5112568" cy="1143000"/>
          </a:xfrm>
        </p:spPr>
        <p:txBody>
          <a:bodyPr/>
          <a:lstStyle/>
          <a:p>
            <a:pPr algn="r"/>
            <a:r>
              <a:rPr lang="en-GB" dirty="0">
                <a:solidFill>
                  <a:srgbClr val="002060"/>
                </a:solidFill>
                <a:latin typeface="Bahnschrift SemiBold SemiConden" panose="020B0502040204020203" pitchFamily="34" charset="0"/>
              </a:rPr>
              <a:t>‘Invoice-processed’ emails</a:t>
            </a:r>
          </a:p>
        </p:txBody>
      </p:sp>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pPr marL="0" indent="0" algn="just">
              <a:buNone/>
            </a:pPr>
            <a:r>
              <a:rPr lang="en-US" dirty="0">
                <a:solidFill>
                  <a:srgbClr val="002060"/>
                </a:solidFill>
                <a:latin typeface="Bahnschrift SemiBold SemiConden" panose="020B0502040204020203" pitchFamily="34" charset="0"/>
              </a:rPr>
              <a:t>The robotic process accesses the Library’s Open Access management tool on a nightly basis, to identify records where the invoice was processed during the day.</a:t>
            </a:r>
          </a:p>
          <a:p>
            <a:pPr marL="0" indent="0" algn="just">
              <a:buNone/>
            </a:pPr>
            <a:endParaRPr lang="en-US" dirty="0">
              <a:solidFill>
                <a:srgbClr val="002060"/>
              </a:solidFill>
              <a:latin typeface="Bahnschrift SemiBold SemiConden" panose="020B0502040204020203" pitchFamily="34" charset="0"/>
            </a:endParaRPr>
          </a:p>
          <a:p>
            <a:pPr marL="0" indent="0" algn="just">
              <a:buNone/>
            </a:pPr>
            <a:r>
              <a:rPr lang="en-US" dirty="0">
                <a:solidFill>
                  <a:srgbClr val="002060"/>
                </a:solidFill>
                <a:latin typeface="Bahnschrift SemiBold SemiConden" panose="020B0502040204020203" pitchFamily="34" charset="0"/>
              </a:rPr>
              <a:t>Craft a personalised email to each researcher to inform them that their Open Access invoice has been processed, and timeframes for payment to their publisher including details of their research output and the cost of their invoice. </a:t>
            </a:r>
          </a:p>
          <a:p>
            <a:pPr marL="0" indent="0" algn="just">
              <a:buNone/>
            </a:pPr>
            <a:endParaRPr lang="en-US" dirty="0">
              <a:solidFill>
                <a:srgbClr val="002060"/>
              </a:solidFill>
              <a:latin typeface="Bahnschrift SemiBold SemiConden" panose="020B0502040204020203" pitchFamily="34" charset="0"/>
            </a:endParaRPr>
          </a:p>
        </p:txBody>
      </p:sp>
    </p:spTree>
    <p:extLst>
      <p:ext uri="{BB962C8B-B14F-4D97-AF65-F5344CB8AC3E}">
        <p14:creationId xmlns:p14="http://schemas.microsoft.com/office/powerpoint/2010/main" val="368085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2F12-FCBE-C8BD-110A-B15320299C85}"/>
              </a:ext>
            </a:extLst>
          </p:cNvPr>
          <p:cNvSpPr>
            <a:spLocks noGrp="1"/>
          </p:cNvSpPr>
          <p:nvPr>
            <p:ph type="title"/>
          </p:nvPr>
        </p:nvSpPr>
        <p:spPr>
          <a:xfrm>
            <a:off x="3347864" y="116632"/>
            <a:ext cx="5112568" cy="1143000"/>
          </a:xfrm>
        </p:spPr>
        <p:txBody>
          <a:bodyPr/>
          <a:lstStyle/>
          <a:p>
            <a:pPr algn="r"/>
            <a:r>
              <a:rPr lang="en-GB" dirty="0">
                <a:solidFill>
                  <a:srgbClr val="002060"/>
                </a:solidFill>
                <a:latin typeface="Bahnschrift SemiBold SemiConden" panose="020B0502040204020203" pitchFamily="34" charset="0"/>
              </a:rPr>
              <a:t>‘Invoice-processed’ emails</a:t>
            </a:r>
          </a:p>
        </p:txBody>
      </p:sp>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pPr marL="0" indent="0" algn="just">
              <a:buNone/>
            </a:pPr>
            <a:r>
              <a:rPr lang="en-US" dirty="0">
                <a:solidFill>
                  <a:srgbClr val="002060"/>
                </a:solidFill>
                <a:latin typeface="Bahnschrift SemiBold SemiConden" panose="020B0502040204020203" pitchFamily="34" charset="0"/>
              </a:rPr>
              <a:t>      “</a:t>
            </a:r>
            <a:r>
              <a:rPr lang="en-US" i="1" dirty="0">
                <a:solidFill>
                  <a:srgbClr val="002060"/>
                </a:solidFill>
                <a:latin typeface="Bahnschrift SemiBold SemiConden" panose="020B0502040204020203" pitchFamily="34" charset="0"/>
              </a:rPr>
              <a:t>Automating this process ensures that authors receive timely communication regarding their invoices, avoiding worry or additional enquiries to the Library’s Open Access and Subscriptions teams, and results in significant time savings through avoiding the need for colleagues to manually draft individual emails</a:t>
            </a:r>
            <a:r>
              <a:rPr lang="en-US" dirty="0">
                <a:solidFill>
                  <a:srgbClr val="002060"/>
                </a:solidFill>
                <a:latin typeface="Bahnschrift SemiBold SemiConden" panose="020B0502040204020203" pitchFamily="34" charset="0"/>
              </a:rPr>
              <a:t>.”</a:t>
            </a:r>
          </a:p>
          <a:p>
            <a:pPr marL="0" indent="0" algn="just">
              <a:buNone/>
            </a:pPr>
            <a:endParaRPr lang="en-US" dirty="0">
              <a:solidFill>
                <a:srgbClr val="002060"/>
              </a:solidFill>
              <a:latin typeface="Bahnschrift SemiBold SemiConden" panose="020B0502040204020203" pitchFamily="34" charset="0"/>
            </a:endParaRPr>
          </a:p>
          <a:p>
            <a:pPr marL="0" indent="0" algn="just">
              <a:buNone/>
            </a:pPr>
            <a:r>
              <a:rPr lang="en-US" dirty="0">
                <a:solidFill>
                  <a:srgbClr val="002060"/>
                </a:solidFill>
                <a:latin typeface="Bahnschrift SemiBold SemiConden" panose="020B0502040204020203" pitchFamily="34" charset="0"/>
              </a:rPr>
              <a:t>Lucy May</a:t>
            </a:r>
          </a:p>
          <a:p>
            <a:pPr marL="0" indent="0" algn="just">
              <a:buNone/>
            </a:pPr>
            <a:r>
              <a:rPr lang="en-US" dirty="0">
                <a:solidFill>
                  <a:srgbClr val="002060"/>
                </a:solidFill>
                <a:latin typeface="Bahnschrift SemiBold SemiConden" panose="020B0502040204020203" pitchFamily="34" charset="0"/>
              </a:rPr>
              <a:t>Research Services Manager</a:t>
            </a:r>
          </a:p>
        </p:txBody>
      </p:sp>
    </p:spTree>
    <p:extLst>
      <p:ext uri="{BB962C8B-B14F-4D97-AF65-F5344CB8AC3E}">
        <p14:creationId xmlns:p14="http://schemas.microsoft.com/office/powerpoint/2010/main" val="3577595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2F12-FCBE-C8BD-110A-B15320299C85}"/>
              </a:ext>
            </a:extLst>
          </p:cNvPr>
          <p:cNvSpPr>
            <a:spLocks noGrp="1"/>
          </p:cNvSpPr>
          <p:nvPr>
            <p:ph type="title"/>
          </p:nvPr>
        </p:nvSpPr>
        <p:spPr>
          <a:xfrm>
            <a:off x="3347864" y="116632"/>
            <a:ext cx="5184576" cy="1143000"/>
          </a:xfrm>
        </p:spPr>
        <p:txBody>
          <a:bodyPr/>
          <a:lstStyle/>
          <a:p>
            <a:pPr algn="r"/>
            <a:r>
              <a:rPr lang="en-GB" dirty="0">
                <a:solidFill>
                  <a:srgbClr val="002060"/>
                </a:solidFill>
                <a:latin typeface="Bahnschrift SemiBold SemiConden" panose="020B0502040204020203" pitchFamily="34" charset="0"/>
              </a:rPr>
              <a:t>‘Invoice chasing’ emails </a:t>
            </a:r>
          </a:p>
        </p:txBody>
      </p:sp>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pPr marL="0" indent="0" algn="just">
              <a:buNone/>
            </a:pPr>
            <a:r>
              <a:rPr lang="en-US" dirty="0">
                <a:solidFill>
                  <a:srgbClr val="002060"/>
                </a:solidFill>
                <a:latin typeface="Bahnschrift SemiBold SemiConden" panose="020B0502040204020203" pitchFamily="34" charset="0"/>
              </a:rPr>
              <a:t>The robotic process accesses the Library’s Open Access management tool on a nightly basis, to identify records where:</a:t>
            </a:r>
          </a:p>
          <a:p>
            <a:pPr algn="just"/>
            <a:r>
              <a:rPr lang="en-US" dirty="0">
                <a:solidFill>
                  <a:srgbClr val="002060"/>
                </a:solidFill>
                <a:latin typeface="Bahnschrift SemiBold SemiConden" panose="020B0502040204020203" pitchFamily="34" charset="0"/>
              </a:rPr>
              <a:t>funding was approved 30 days ago</a:t>
            </a:r>
          </a:p>
          <a:p>
            <a:pPr algn="just"/>
            <a:r>
              <a:rPr lang="en-US" dirty="0">
                <a:solidFill>
                  <a:srgbClr val="002060"/>
                </a:solidFill>
                <a:latin typeface="Bahnschrift SemiBold SemiConden" panose="020B0502040204020203" pitchFamily="34" charset="0"/>
              </a:rPr>
              <a:t>payment to the publisher will be handled via invoice</a:t>
            </a:r>
          </a:p>
          <a:p>
            <a:pPr algn="just"/>
            <a:r>
              <a:rPr lang="en-US" dirty="0">
                <a:solidFill>
                  <a:srgbClr val="002060"/>
                </a:solidFill>
                <a:latin typeface="Bahnschrift SemiBold SemiConden" panose="020B0502040204020203" pitchFamily="34" charset="0"/>
              </a:rPr>
              <a:t>an invoice has not yet been received </a:t>
            </a:r>
          </a:p>
          <a:p>
            <a:pPr marL="0" indent="0" algn="just">
              <a:buNone/>
            </a:pPr>
            <a:endParaRPr lang="en-US" dirty="0">
              <a:solidFill>
                <a:srgbClr val="002060"/>
              </a:solidFill>
              <a:latin typeface="Bahnschrift SemiBold SemiConden" panose="020B0502040204020203" pitchFamily="34" charset="0"/>
            </a:endParaRPr>
          </a:p>
          <a:p>
            <a:pPr marL="0" indent="0" algn="just">
              <a:buNone/>
            </a:pPr>
            <a:r>
              <a:rPr lang="en-US" dirty="0">
                <a:solidFill>
                  <a:srgbClr val="002060"/>
                </a:solidFill>
                <a:latin typeface="Bahnschrift SemiBold SemiConden" panose="020B0502040204020203" pitchFamily="34" charset="0"/>
              </a:rPr>
              <a:t>The robot crafts a tailored email to the researcher requesting that an invoice be provided within 1 month.</a:t>
            </a:r>
          </a:p>
          <a:p>
            <a:pPr marL="0" indent="0" algn="just">
              <a:buNone/>
            </a:pPr>
            <a:endParaRPr lang="en-US" dirty="0">
              <a:solidFill>
                <a:srgbClr val="002060"/>
              </a:solidFill>
              <a:latin typeface="Bahnschrift SemiBold SemiConden" panose="020B0502040204020203" pitchFamily="34" charset="0"/>
            </a:endParaRPr>
          </a:p>
          <a:p>
            <a:pPr marL="0" indent="0" algn="just">
              <a:buNone/>
            </a:pPr>
            <a:endParaRPr lang="en-US" dirty="0">
              <a:solidFill>
                <a:srgbClr val="002060"/>
              </a:solidFill>
              <a:latin typeface="Bahnschrift SemiBold SemiConden" panose="020B0502040204020203" pitchFamily="34" charset="0"/>
            </a:endParaRPr>
          </a:p>
          <a:p>
            <a:pPr marL="0" indent="0" algn="just">
              <a:buNone/>
            </a:pPr>
            <a:endParaRPr lang="en-US" dirty="0">
              <a:solidFill>
                <a:srgbClr val="002060"/>
              </a:solidFill>
              <a:latin typeface="Bahnschrift SemiBold SemiConden" panose="020B0502040204020203" pitchFamily="34" charset="0"/>
            </a:endParaRPr>
          </a:p>
          <a:p>
            <a:pPr marL="0" indent="0" algn="just">
              <a:buNone/>
            </a:pPr>
            <a:endParaRPr lang="en-US" dirty="0">
              <a:solidFill>
                <a:srgbClr val="002060"/>
              </a:solidFill>
              <a:latin typeface="Bahnschrift SemiBold SemiConden" panose="020B0502040204020203" pitchFamily="34" charset="0"/>
            </a:endParaRPr>
          </a:p>
          <a:p>
            <a:pPr marL="0" indent="0" algn="just">
              <a:buNone/>
            </a:pPr>
            <a:endParaRPr lang="en-US" dirty="0">
              <a:solidFill>
                <a:srgbClr val="002060"/>
              </a:solidFill>
              <a:latin typeface="Bahnschrift SemiBold SemiConden" panose="020B0502040204020203" pitchFamily="34" charset="0"/>
            </a:endParaRPr>
          </a:p>
          <a:p>
            <a:pPr marL="0" indent="0" algn="just">
              <a:buNone/>
            </a:pPr>
            <a:endParaRPr lang="en-US" dirty="0">
              <a:solidFill>
                <a:srgbClr val="002060"/>
              </a:solidFill>
              <a:latin typeface="Bahnschrift SemiBold SemiConden" panose="020B0502040204020203" pitchFamily="34" charset="0"/>
            </a:endParaRPr>
          </a:p>
        </p:txBody>
      </p:sp>
    </p:spTree>
    <p:extLst>
      <p:ext uri="{BB962C8B-B14F-4D97-AF65-F5344CB8AC3E}">
        <p14:creationId xmlns:p14="http://schemas.microsoft.com/office/powerpoint/2010/main" val="2237861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2F12-FCBE-C8BD-110A-B15320299C85}"/>
              </a:ext>
            </a:extLst>
          </p:cNvPr>
          <p:cNvSpPr>
            <a:spLocks noGrp="1"/>
          </p:cNvSpPr>
          <p:nvPr>
            <p:ph type="title"/>
          </p:nvPr>
        </p:nvSpPr>
        <p:spPr>
          <a:xfrm>
            <a:off x="3347864" y="116632"/>
            <a:ext cx="5112568" cy="1143000"/>
          </a:xfrm>
        </p:spPr>
        <p:txBody>
          <a:bodyPr/>
          <a:lstStyle/>
          <a:p>
            <a:pPr algn="r"/>
            <a:r>
              <a:rPr lang="en-GB" dirty="0">
                <a:solidFill>
                  <a:srgbClr val="002060"/>
                </a:solidFill>
                <a:latin typeface="Bahnschrift SemiBold SemiConden" panose="020B0502040204020203" pitchFamily="34" charset="0"/>
              </a:rPr>
              <a:t>‘Invoice chasing’ emails </a:t>
            </a:r>
          </a:p>
        </p:txBody>
      </p:sp>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pPr marL="0" indent="0" algn="just">
              <a:buNone/>
            </a:pPr>
            <a:r>
              <a:rPr lang="en-US" dirty="0">
                <a:solidFill>
                  <a:srgbClr val="002060"/>
                </a:solidFill>
                <a:latin typeface="Bahnschrift SemiBold SemiConden" panose="020B0502040204020203" pitchFamily="34" charset="0"/>
              </a:rPr>
              <a:t>       “</a:t>
            </a:r>
            <a:r>
              <a:rPr lang="en-US" i="1" dirty="0">
                <a:solidFill>
                  <a:srgbClr val="002060"/>
                </a:solidFill>
                <a:latin typeface="Bahnschrift SemiBold SemiConden" panose="020B0502040204020203" pitchFamily="34" charset="0"/>
              </a:rPr>
              <a:t>Historically, invoice chasing has been a resource-heavy task, with significant risks to timely and accurate budget management if staffing capacity is reduced. Automating the process is one of the important steps made over the past year to improve Open Access budget management</a:t>
            </a:r>
            <a:r>
              <a:rPr lang="en-US" dirty="0">
                <a:solidFill>
                  <a:srgbClr val="002060"/>
                </a:solidFill>
                <a:latin typeface="Bahnschrift SemiBold SemiConden" panose="020B0502040204020203" pitchFamily="34" charset="0"/>
              </a:rPr>
              <a:t>.”</a:t>
            </a:r>
          </a:p>
          <a:p>
            <a:pPr marL="0" indent="0" algn="just">
              <a:buNone/>
            </a:pPr>
            <a:endParaRPr lang="en-US" dirty="0">
              <a:solidFill>
                <a:srgbClr val="002060"/>
              </a:solidFill>
              <a:latin typeface="Bahnschrift SemiBold SemiConden" panose="020B0502040204020203" pitchFamily="34" charset="0"/>
            </a:endParaRPr>
          </a:p>
          <a:p>
            <a:pPr marL="0" indent="0" algn="just">
              <a:buNone/>
            </a:pPr>
            <a:r>
              <a:rPr lang="en-US" dirty="0">
                <a:solidFill>
                  <a:srgbClr val="002060"/>
                </a:solidFill>
                <a:latin typeface="Bahnschrift SemiBold SemiConden" panose="020B0502040204020203" pitchFamily="34" charset="0"/>
              </a:rPr>
              <a:t>Lucy May</a:t>
            </a:r>
          </a:p>
          <a:p>
            <a:pPr marL="0" indent="0" algn="just">
              <a:buNone/>
            </a:pPr>
            <a:r>
              <a:rPr lang="en-US" dirty="0">
                <a:solidFill>
                  <a:srgbClr val="002060"/>
                </a:solidFill>
                <a:latin typeface="Bahnschrift SemiBold SemiConden" panose="020B0502040204020203" pitchFamily="34" charset="0"/>
              </a:rPr>
              <a:t>Research Services Manager</a:t>
            </a:r>
          </a:p>
          <a:p>
            <a:pPr marL="0" indent="0" algn="just">
              <a:buNone/>
            </a:pPr>
            <a:endParaRPr lang="en-US" dirty="0">
              <a:solidFill>
                <a:srgbClr val="002060"/>
              </a:solidFill>
              <a:latin typeface="Bahnschrift SemiBold SemiConden" panose="020B0502040204020203" pitchFamily="34" charset="0"/>
            </a:endParaRPr>
          </a:p>
          <a:p>
            <a:pPr marL="0" indent="0" algn="just">
              <a:buNone/>
            </a:pPr>
            <a:endParaRPr lang="en-US" dirty="0">
              <a:solidFill>
                <a:srgbClr val="002060"/>
              </a:solidFill>
              <a:latin typeface="Bahnschrift SemiBold SemiConden" panose="020B0502040204020203" pitchFamily="34" charset="0"/>
            </a:endParaRPr>
          </a:p>
          <a:p>
            <a:pPr marL="0" indent="0" algn="just">
              <a:buNone/>
            </a:pPr>
            <a:endParaRPr lang="en-US" dirty="0">
              <a:solidFill>
                <a:srgbClr val="002060"/>
              </a:solidFill>
              <a:latin typeface="Bahnschrift SemiBold SemiConden" panose="020B0502040204020203" pitchFamily="34" charset="0"/>
            </a:endParaRPr>
          </a:p>
        </p:txBody>
      </p:sp>
    </p:spTree>
    <p:extLst>
      <p:ext uri="{BB962C8B-B14F-4D97-AF65-F5344CB8AC3E}">
        <p14:creationId xmlns:p14="http://schemas.microsoft.com/office/powerpoint/2010/main" val="334443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2F12-FCBE-C8BD-110A-B15320299C85}"/>
              </a:ext>
            </a:extLst>
          </p:cNvPr>
          <p:cNvSpPr>
            <a:spLocks noGrp="1"/>
          </p:cNvSpPr>
          <p:nvPr>
            <p:ph type="title"/>
          </p:nvPr>
        </p:nvSpPr>
        <p:spPr>
          <a:xfrm>
            <a:off x="3347864" y="116632"/>
            <a:ext cx="5184576" cy="1143000"/>
          </a:xfrm>
        </p:spPr>
        <p:txBody>
          <a:bodyPr/>
          <a:lstStyle/>
          <a:p>
            <a:pPr algn="r"/>
            <a:r>
              <a:rPr lang="en-GB" dirty="0">
                <a:solidFill>
                  <a:srgbClr val="002060"/>
                </a:solidFill>
                <a:latin typeface="Bahnschrift SemiBold SemiConden" panose="020B0502040204020203" pitchFamily="34" charset="0"/>
              </a:rPr>
              <a:t>Student data to </a:t>
            </a:r>
            <a:r>
              <a:rPr lang="en-GB" dirty="0" err="1">
                <a:solidFill>
                  <a:srgbClr val="002060"/>
                </a:solidFill>
                <a:latin typeface="Bahnschrift SemiBold SemiConden" panose="020B0502040204020203" pitchFamily="34" charset="0"/>
              </a:rPr>
              <a:t>Kortext</a:t>
            </a:r>
            <a:endParaRPr lang="en-GB" dirty="0">
              <a:solidFill>
                <a:srgbClr val="002060"/>
              </a:solidFill>
              <a:latin typeface="Bahnschrift SemiBold SemiConden" panose="020B0502040204020203" pitchFamily="34" charset="0"/>
            </a:endParaRPr>
          </a:p>
        </p:txBody>
      </p:sp>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pPr marL="0" indent="0" algn="just">
              <a:buNone/>
            </a:pPr>
            <a:r>
              <a:rPr lang="en-US" dirty="0">
                <a:solidFill>
                  <a:srgbClr val="002060"/>
                </a:solidFill>
                <a:latin typeface="Bahnschrift SemiBold SemiConden" panose="020B0502040204020203" pitchFamily="34" charset="0"/>
              </a:rPr>
              <a:t>The </a:t>
            </a:r>
            <a:r>
              <a:rPr lang="en-US" dirty="0" err="1">
                <a:solidFill>
                  <a:srgbClr val="002060"/>
                </a:solidFill>
                <a:latin typeface="Bahnschrift SemiBold SemiConden" panose="020B0502040204020203" pitchFamily="34" charset="0"/>
              </a:rPr>
              <a:t>eTextbooks</a:t>
            </a:r>
            <a:r>
              <a:rPr lang="en-US" dirty="0">
                <a:solidFill>
                  <a:srgbClr val="002060"/>
                </a:solidFill>
                <a:latin typeface="Bahnschrift SemiBold SemiConden" panose="020B0502040204020203" pitchFamily="34" charset="0"/>
              </a:rPr>
              <a:t> Programme is part of our Reading Lists service. It provides each student on a module with unlimited, continuous access to an interactive electronic textbook provided by </a:t>
            </a:r>
            <a:r>
              <a:rPr lang="en-US" dirty="0" err="1">
                <a:solidFill>
                  <a:srgbClr val="002060"/>
                </a:solidFill>
                <a:latin typeface="Bahnschrift SemiBold SemiConden" panose="020B0502040204020203" pitchFamily="34" charset="0"/>
              </a:rPr>
              <a:t>Kortext</a:t>
            </a:r>
            <a:r>
              <a:rPr lang="en-US" dirty="0">
                <a:solidFill>
                  <a:srgbClr val="002060"/>
                </a:solidFill>
                <a:latin typeface="Bahnschrift SemiBold SemiConden" panose="020B0502040204020203" pitchFamily="34" charset="0"/>
              </a:rPr>
              <a:t>. </a:t>
            </a:r>
          </a:p>
          <a:p>
            <a:pPr marL="0" indent="0" algn="just">
              <a:buNone/>
            </a:pPr>
            <a:endParaRPr lang="en-US" dirty="0">
              <a:solidFill>
                <a:srgbClr val="002060"/>
              </a:solidFill>
              <a:latin typeface="Bahnschrift SemiBold SemiConden" panose="020B0502040204020203" pitchFamily="34" charset="0"/>
            </a:endParaRPr>
          </a:p>
          <a:p>
            <a:pPr marL="0" indent="0" algn="just">
              <a:buNone/>
            </a:pPr>
            <a:r>
              <a:rPr lang="en-US" dirty="0">
                <a:solidFill>
                  <a:srgbClr val="002060"/>
                </a:solidFill>
                <a:latin typeface="Bahnschrift SemiBold SemiConden" panose="020B0502040204020203" pitchFamily="34" charset="0"/>
              </a:rPr>
              <a:t>The robotic process sends over 100k student records on 825 course units on a daily basis to </a:t>
            </a:r>
            <a:r>
              <a:rPr lang="en-US" dirty="0" err="1">
                <a:solidFill>
                  <a:srgbClr val="002060"/>
                </a:solidFill>
                <a:latin typeface="Bahnschrift SemiBold SemiConden" panose="020B0502040204020203" pitchFamily="34" charset="0"/>
              </a:rPr>
              <a:t>Kortext</a:t>
            </a:r>
            <a:r>
              <a:rPr lang="en-US" dirty="0">
                <a:solidFill>
                  <a:srgbClr val="002060"/>
                </a:solidFill>
                <a:latin typeface="Bahnschrift SemiBold SemiConden" panose="020B0502040204020203" pitchFamily="34" charset="0"/>
              </a:rPr>
              <a:t>.</a:t>
            </a:r>
          </a:p>
          <a:p>
            <a:pPr marL="0" indent="0" algn="just">
              <a:buNone/>
            </a:pPr>
            <a:endParaRPr lang="en-US" dirty="0">
              <a:solidFill>
                <a:srgbClr val="002060"/>
              </a:solidFill>
              <a:latin typeface="Bahnschrift SemiBold SemiConden" panose="020B0502040204020203" pitchFamily="34" charset="0"/>
            </a:endParaRPr>
          </a:p>
          <a:p>
            <a:pPr marL="0" indent="0" algn="just">
              <a:buNone/>
            </a:pPr>
            <a:r>
              <a:rPr lang="en-US" dirty="0">
                <a:solidFill>
                  <a:srgbClr val="002060"/>
                </a:solidFill>
                <a:latin typeface="Bahnschrift SemiBold SemiConden" panose="020B0502040204020203" pitchFamily="34" charset="0"/>
              </a:rPr>
              <a:t>It is now easy to manage changes to course units, </a:t>
            </a:r>
            <a:r>
              <a:rPr lang="en-US" dirty="0" err="1">
                <a:solidFill>
                  <a:srgbClr val="002060"/>
                </a:solidFill>
                <a:latin typeface="Bahnschrift SemiBold SemiConden" panose="020B0502040204020203" pitchFamily="34" charset="0"/>
              </a:rPr>
              <a:t>eTextbooks</a:t>
            </a:r>
            <a:r>
              <a:rPr lang="en-US" dirty="0">
                <a:solidFill>
                  <a:srgbClr val="002060"/>
                </a:solidFill>
                <a:latin typeface="Bahnschrift SemiBold SemiConden" panose="020B0502040204020203" pitchFamily="34" charset="0"/>
              </a:rPr>
              <a:t> and student details. </a:t>
            </a:r>
          </a:p>
          <a:p>
            <a:pPr marL="0" indent="0" algn="just">
              <a:buNone/>
            </a:pPr>
            <a:endParaRPr lang="en-US" dirty="0">
              <a:solidFill>
                <a:srgbClr val="002060"/>
              </a:solidFill>
              <a:latin typeface="Bahnschrift SemiBold SemiConden" panose="020B0502040204020203" pitchFamily="34" charset="0"/>
            </a:endParaRPr>
          </a:p>
          <a:p>
            <a:pPr marL="0" indent="0" algn="just">
              <a:buNone/>
            </a:pPr>
            <a:endParaRPr lang="en-US" dirty="0">
              <a:solidFill>
                <a:srgbClr val="002060"/>
              </a:solidFill>
              <a:latin typeface="Bahnschrift SemiBold SemiConden" panose="020B0502040204020203" pitchFamily="34" charset="0"/>
            </a:endParaRPr>
          </a:p>
        </p:txBody>
      </p:sp>
    </p:spTree>
    <p:extLst>
      <p:ext uri="{BB962C8B-B14F-4D97-AF65-F5344CB8AC3E}">
        <p14:creationId xmlns:p14="http://schemas.microsoft.com/office/powerpoint/2010/main" val="2359523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2F12-FCBE-C8BD-110A-B15320299C85}"/>
              </a:ext>
            </a:extLst>
          </p:cNvPr>
          <p:cNvSpPr>
            <a:spLocks noGrp="1"/>
          </p:cNvSpPr>
          <p:nvPr>
            <p:ph type="title"/>
          </p:nvPr>
        </p:nvSpPr>
        <p:spPr>
          <a:xfrm>
            <a:off x="3347864" y="116632"/>
            <a:ext cx="5184576" cy="1143000"/>
          </a:xfrm>
        </p:spPr>
        <p:txBody>
          <a:bodyPr/>
          <a:lstStyle/>
          <a:p>
            <a:pPr algn="r"/>
            <a:r>
              <a:rPr lang="en-GB" dirty="0">
                <a:solidFill>
                  <a:srgbClr val="002060"/>
                </a:solidFill>
                <a:latin typeface="Bahnschrift SemiBold SemiConden" panose="020B0502040204020203" pitchFamily="34" charset="0"/>
              </a:rPr>
              <a:t>Student data to </a:t>
            </a:r>
            <a:r>
              <a:rPr lang="en-GB" dirty="0" err="1">
                <a:solidFill>
                  <a:srgbClr val="002060"/>
                </a:solidFill>
                <a:latin typeface="Bahnschrift SemiBold SemiConden" panose="020B0502040204020203" pitchFamily="34" charset="0"/>
              </a:rPr>
              <a:t>Kortext</a:t>
            </a:r>
            <a:endParaRPr lang="en-GB" dirty="0">
              <a:solidFill>
                <a:srgbClr val="002060"/>
              </a:solidFill>
              <a:latin typeface="Bahnschrift SemiBold SemiConden" panose="020B0502040204020203" pitchFamily="34" charset="0"/>
            </a:endParaRPr>
          </a:p>
        </p:txBody>
      </p:sp>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pPr marL="0" indent="0" algn="just">
              <a:buNone/>
            </a:pPr>
            <a:r>
              <a:rPr lang="en-US" dirty="0">
                <a:solidFill>
                  <a:srgbClr val="002060"/>
                </a:solidFill>
                <a:latin typeface="Bahnschrift SemiBold SemiConden" panose="020B0502040204020203" pitchFamily="34" charset="0"/>
              </a:rPr>
              <a:t>      “</a:t>
            </a:r>
            <a:r>
              <a:rPr lang="en-US" i="1" dirty="0">
                <a:solidFill>
                  <a:srgbClr val="002060"/>
                </a:solidFill>
                <a:latin typeface="Bahnschrift SemiBold SemiConden" panose="020B0502040204020203" pitchFamily="34" charset="0"/>
              </a:rPr>
              <a:t>Using RPA to transfer student data to our supplier </a:t>
            </a:r>
            <a:r>
              <a:rPr lang="en-US" i="1" dirty="0" err="1">
                <a:solidFill>
                  <a:srgbClr val="002060"/>
                </a:solidFill>
                <a:latin typeface="Bahnschrift SemiBold SemiConden" panose="020B0502040204020203" pitchFamily="34" charset="0"/>
              </a:rPr>
              <a:t>Kortext</a:t>
            </a:r>
            <a:r>
              <a:rPr lang="en-US" i="1" dirty="0">
                <a:solidFill>
                  <a:srgbClr val="002060"/>
                </a:solidFill>
                <a:latin typeface="Bahnschrift SemiBold SemiConden" panose="020B0502040204020203" pitchFamily="34" charset="0"/>
              </a:rPr>
              <a:t> has reduced delays in accessing </a:t>
            </a:r>
            <a:r>
              <a:rPr lang="en-US" i="1" dirty="0" err="1">
                <a:solidFill>
                  <a:srgbClr val="002060"/>
                </a:solidFill>
                <a:latin typeface="Bahnschrift SemiBold SemiConden" panose="020B0502040204020203" pitchFamily="34" charset="0"/>
              </a:rPr>
              <a:t>etextbooks</a:t>
            </a:r>
            <a:r>
              <a:rPr lang="en-US" i="1" dirty="0">
                <a:solidFill>
                  <a:srgbClr val="002060"/>
                </a:solidFill>
                <a:latin typeface="Bahnschrift SemiBold SemiConden" panose="020B0502040204020203" pitchFamily="34" charset="0"/>
              </a:rPr>
              <a:t> dramatically. Manually transferring data meant it could take over a week to provision </a:t>
            </a:r>
            <a:r>
              <a:rPr lang="en-US" i="1" dirty="0" err="1">
                <a:solidFill>
                  <a:srgbClr val="002060"/>
                </a:solidFill>
                <a:latin typeface="Bahnschrift SemiBold SemiConden" panose="020B0502040204020203" pitchFamily="34" charset="0"/>
              </a:rPr>
              <a:t>eTextbooks</a:t>
            </a:r>
            <a:r>
              <a:rPr lang="en-US" i="1" dirty="0">
                <a:solidFill>
                  <a:srgbClr val="002060"/>
                </a:solidFill>
                <a:latin typeface="Bahnschrift SemiBold SemiConden" panose="020B0502040204020203" pitchFamily="34" charset="0"/>
              </a:rPr>
              <a:t> to students – now it takes less than 24 hours. This has not only significantly improved the operational efficiencies within the Teaching Collections team, but crucially has ensured seamless access to core </a:t>
            </a:r>
            <a:r>
              <a:rPr lang="en-US" i="1" dirty="0" err="1">
                <a:solidFill>
                  <a:srgbClr val="002060"/>
                </a:solidFill>
                <a:latin typeface="Bahnschrift SemiBold SemiConden" panose="020B0502040204020203" pitchFamily="34" charset="0"/>
              </a:rPr>
              <a:t>eTextbooks</a:t>
            </a:r>
            <a:r>
              <a:rPr lang="en-US" dirty="0">
                <a:solidFill>
                  <a:srgbClr val="002060"/>
                </a:solidFill>
                <a:latin typeface="Bahnschrift SemiBold SemiConden" panose="020B0502040204020203" pitchFamily="34" charset="0"/>
              </a:rPr>
              <a:t>.” </a:t>
            </a:r>
          </a:p>
          <a:p>
            <a:pPr marL="0" indent="0" algn="just">
              <a:buNone/>
            </a:pPr>
            <a:endParaRPr lang="en-US" dirty="0">
              <a:solidFill>
                <a:srgbClr val="002060"/>
              </a:solidFill>
              <a:latin typeface="Bahnschrift SemiBold SemiConden" panose="020B0502040204020203" pitchFamily="34" charset="0"/>
            </a:endParaRPr>
          </a:p>
          <a:p>
            <a:pPr marL="0" indent="0" algn="just">
              <a:buNone/>
            </a:pPr>
            <a:r>
              <a:rPr lang="en-US" dirty="0">
                <a:solidFill>
                  <a:srgbClr val="002060"/>
                </a:solidFill>
                <a:latin typeface="Bahnschrift SemiBold SemiConden" panose="020B0502040204020203" pitchFamily="34" charset="0"/>
              </a:rPr>
              <a:t>Flora Bourne </a:t>
            </a:r>
          </a:p>
          <a:p>
            <a:pPr marL="0" indent="0" algn="just">
              <a:buNone/>
            </a:pPr>
            <a:r>
              <a:rPr lang="en-US" dirty="0" err="1">
                <a:solidFill>
                  <a:srgbClr val="002060"/>
                </a:solidFill>
                <a:latin typeface="Bahnschrift SemiBold SemiConden" panose="020B0502040204020203" pitchFamily="34" charset="0"/>
              </a:rPr>
              <a:t>eTextbook</a:t>
            </a:r>
            <a:r>
              <a:rPr lang="en-US" dirty="0">
                <a:solidFill>
                  <a:srgbClr val="002060"/>
                </a:solidFill>
                <a:latin typeface="Bahnschrift SemiBold SemiConden" panose="020B0502040204020203" pitchFamily="34" charset="0"/>
              </a:rPr>
              <a:t> Programme Co-</a:t>
            </a:r>
            <a:r>
              <a:rPr lang="en-US" dirty="0" err="1">
                <a:solidFill>
                  <a:srgbClr val="002060"/>
                </a:solidFill>
                <a:latin typeface="Bahnschrift SemiBold SemiConden" panose="020B0502040204020203" pitchFamily="34" charset="0"/>
              </a:rPr>
              <a:t>ordinator</a:t>
            </a:r>
            <a:endParaRPr lang="en-US" dirty="0">
              <a:solidFill>
                <a:srgbClr val="002060"/>
              </a:solidFill>
              <a:latin typeface="Bahnschrift SemiBold SemiConden" panose="020B0502040204020203" pitchFamily="34" charset="0"/>
            </a:endParaRPr>
          </a:p>
          <a:p>
            <a:pPr marL="0" indent="0" algn="just">
              <a:buNone/>
            </a:pPr>
            <a:endParaRPr lang="en-US" dirty="0">
              <a:solidFill>
                <a:srgbClr val="002060"/>
              </a:solidFill>
              <a:latin typeface="Bahnschrift SemiBold SemiConden" panose="020B0502040204020203" pitchFamily="34" charset="0"/>
            </a:endParaRPr>
          </a:p>
        </p:txBody>
      </p:sp>
    </p:spTree>
    <p:extLst>
      <p:ext uri="{BB962C8B-B14F-4D97-AF65-F5344CB8AC3E}">
        <p14:creationId xmlns:p14="http://schemas.microsoft.com/office/powerpoint/2010/main" val="2665945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2F12-FCBE-C8BD-110A-B15320299C85}"/>
              </a:ext>
            </a:extLst>
          </p:cNvPr>
          <p:cNvSpPr>
            <a:spLocks noGrp="1"/>
          </p:cNvSpPr>
          <p:nvPr>
            <p:ph type="title"/>
          </p:nvPr>
        </p:nvSpPr>
        <p:spPr>
          <a:xfrm>
            <a:off x="2339752" y="116632"/>
            <a:ext cx="7067128" cy="1143000"/>
          </a:xfrm>
        </p:spPr>
        <p:txBody>
          <a:bodyPr/>
          <a:lstStyle/>
          <a:p>
            <a:r>
              <a:rPr lang="en-US" dirty="0">
                <a:solidFill>
                  <a:srgbClr val="002060"/>
                </a:solidFill>
                <a:latin typeface="Bahnschrift SemiBold SemiConden" panose="020B0502040204020203" pitchFamily="34" charset="0"/>
              </a:rPr>
              <a:t>External collection into Library Search</a:t>
            </a:r>
            <a:endParaRPr lang="en-GB" dirty="0">
              <a:solidFill>
                <a:srgbClr val="002060"/>
              </a:solidFill>
              <a:latin typeface="Bahnschrift SemiBold SemiConden" panose="020B0502040204020203" pitchFamily="34" charset="0"/>
            </a:endParaRPr>
          </a:p>
        </p:txBody>
      </p:sp>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pPr marL="0" indent="0" algn="just">
              <a:buNone/>
            </a:pPr>
            <a:r>
              <a:rPr lang="en-US" dirty="0">
                <a:solidFill>
                  <a:srgbClr val="002060"/>
                </a:solidFill>
                <a:latin typeface="Bahnschrift SemiBold SemiConden" panose="020B0502040204020203" pitchFamily="34" charset="0"/>
              </a:rPr>
              <a:t>       “</a:t>
            </a:r>
            <a:r>
              <a:rPr lang="en-US" i="1" dirty="0">
                <a:solidFill>
                  <a:srgbClr val="002060"/>
                </a:solidFill>
                <a:latin typeface="Bahnschrift SemiBold SemiConden" panose="020B0502040204020203" pitchFamily="34" charset="0"/>
              </a:rPr>
              <a:t>This has also allowed the AIU RACE Centre’s records to be imported into Library Search on a monthly basis, instead of twice yearly. In addition to this, the robotic process ensures full metadata for the records can be extracted from </a:t>
            </a:r>
            <a:r>
              <a:rPr lang="en-US" i="1" dirty="0" err="1">
                <a:solidFill>
                  <a:srgbClr val="002060"/>
                </a:solidFill>
                <a:latin typeface="Bahnschrift SemiBold SemiConden" panose="020B0502040204020203" pitchFamily="34" charset="0"/>
              </a:rPr>
              <a:t>Spydus</a:t>
            </a:r>
            <a:r>
              <a:rPr lang="en-US" i="1" dirty="0">
                <a:solidFill>
                  <a:srgbClr val="002060"/>
                </a:solidFill>
                <a:latin typeface="Bahnschrift SemiBold SemiConden" panose="020B0502040204020203" pitchFamily="34" charset="0"/>
              </a:rPr>
              <a:t> for use within Library Search, in turn enhancing the discoverability of the Ahmed Iqbal Ullah’s collections within the University</a:t>
            </a:r>
            <a:r>
              <a:rPr lang="en-US" dirty="0">
                <a:solidFill>
                  <a:srgbClr val="002060"/>
                </a:solidFill>
                <a:latin typeface="Bahnschrift SemiBold SemiConden" panose="020B0502040204020203" pitchFamily="34" charset="0"/>
              </a:rPr>
              <a:t>.”</a:t>
            </a:r>
          </a:p>
          <a:p>
            <a:pPr marL="0" indent="0" algn="just">
              <a:buNone/>
            </a:pPr>
            <a:endParaRPr lang="en-US" dirty="0">
              <a:solidFill>
                <a:srgbClr val="002060"/>
              </a:solidFill>
              <a:latin typeface="Bahnschrift SemiBold SemiConden" panose="020B0502040204020203" pitchFamily="34" charset="0"/>
            </a:endParaRPr>
          </a:p>
          <a:p>
            <a:pPr marL="0" indent="0" algn="just">
              <a:buNone/>
            </a:pPr>
            <a:r>
              <a:rPr lang="en-US" dirty="0">
                <a:solidFill>
                  <a:srgbClr val="002060"/>
                </a:solidFill>
                <a:latin typeface="Bahnschrift SemiBold SemiConden" panose="020B0502040204020203" pitchFamily="34" charset="0"/>
              </a:rPr>
              <a:t>Amanda Swann</a:t>
            </a:r>
          </a:p>
          <a:p>
            <a:pPr marL="0" indent="0" algn="just">
              <a:buNone/>
            </a:pPr>
            <a:r>
              <a:rPr lang="en-US" dirty="0">
                <a:solidFill>
                  <a:srgbClr val="002060"/>
                </a:solidFill>
                <a:latin typeface="Bahnschrift SemiBold SemiConden" panose="020B0502040204020203" pitchFamily="34" charset="0"/>
              </a:rPr>
              <a:t>Systems Support Analyst (Library Systems)</a:t>
            </a:r>
          </a:p>
          <a:p>
            <a:pPr marL="0" indent="0" algn="just">
              <a:buNone/>
            </a:pPr>
            <a:endParaRPr lang="en-US" dirty="0">
              <a:solidFill>
                <a:srgbClr val="002060"/>
              </a:solidFill>
              <a:latin typeface="Bahnschrift SemiBold SemiConden" panose="020B0502040204020203" pitchFamily="34" charset="0"/>
            </a:endParaRPr>
          </a:p>
          <a:p>
            <a:pPr marL="0" indent="0" algn="just">
              <a:buNone/>
            </a:pPr>
            <a:endParaRPr lang="en-US" dirty="0">
              <a:solidFill>
                <a:srgbClr val="002060"/>
              </a:solidFill>
              <a:latin typeface="Bahnschrift SemiBold SemiConden" panose="020B0502040204020203" pitchFamily="34" charset="0"/>
            </a:endParaRPr>
          </a:p>
          <a:p>
            <a:pPr marL="0" indent="0" algn="just">
              <a:buNone/>
            </a:pPr>
            <a:endParaRPr lang="en-US" dirty="0">
              <a:solidFill>
                <a:srgbClr val="002060"/>
              </a:solidFill>
              <a:latin typeface="Bahnschrift SemiBold SemiConden" panose="020B0502040204020203" pitchFamily="34" charset="0"/>
            </a:endParaRPr>
          </a:p>
        </p:txBody>
      </p:sp>
    </p:spTree>
    <p:extLst>
      <p:ext uri="{BB962C8B-B14F-4D97-AF65-F5344CB8AC3E}">
        <p14:creationId xmlns:p14="http://schemas.microsoft.com/office/powerpoint/2010/main" val="247279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9304" y="292206"/>
            <a:ext cx="6264696" cy="1143000"/>
          </a:xfrm>
        </p:spPr>
        <p:txBody>
          <a:bodyPr/>
          <a:lstStyle/>
          <a:p>
            <a:r>
              <a:rPr lang="en-GB" dirty="0">
                <a:solidFill>
                  <a:srgbClr val="002060"/>
                </a:solidFill>
                <a:latin typeface="Bahnschrift SemiBold SemiConden" panose="020B0502040204020203" pitchFamily="34" charset="0"/>
              </a:rPr>
              <a:t>Today’s Take 30 Session</a:t>
            </a:r>
          </a:p>
        </p:txBody>
      </p:sp>
      <p:sp>
        <p:nvSpPr>
          <p:cNvPr id="15" name="Content Placeholder 2"/>
          <p:cNvSpPr txBox="1">
            <a:spLocks/>
          </p:cNvSpPr>
          <p:nvPr/>
        </p:nvSpPr>
        <p:spPr>
          <a:xfrm>
            <a:off x="611560" y="1949606"/>
            <a:ext cx="8316924" cy="4936994"/>
          </a:xfrm>
          <a:prstGeom prst="rect">
            <a:avLst/>
          </a:prstGeom>
          <a:no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GB" sz="2800" dirty="0">
                <a:solidFill>
                  <a:srgbClr val="002060"/>
                </a:solidFill>
                <a:latin typeface="Bahnschrift SemiBold SemiConden" panose="020B0502040204020203" pitchFamily="34" charset="0"/>
              </a:rPr>
              <a:t>Presentation</a:t>
            </a:r>
          </a:p>
          <a:p>
            <a:pPr lvl="1">
              <a:spcAft>
                <a:spcPts val="600"/>
              </a:spcAft>
            </a:pPr>
            <a:r>
              <a:rPr lang="en-GB" sz="2400" dirty="0">
                <a:solidFill>
                  <a:srgbClr val="002060"/>
                </a:solidFill>
                <a:latin typeface="Bahnschrift SemiBold SemiConden" panose="020B0502040204020203" pitchFamily="34" charset="0"/>
              </a:rPr>
              <a:t>What is RPA and why should we be using it (Ian)</a:t>
            </a:r>
          </a:p>
          <a:p>
            <a:pPr lvl="1">
              <a:spcAft>
                <a:spcPts val="600"/>
              </a:spcAft>
            </a:pPr>
            <a:r>
              <a:rPr lang="en-GB" sz="2400" dirty="0">
                <a:solidFill>
                  <a:srgbClr val="002060"/>
                </a:solidFill>
                <a:latin typeface="Bahnschrift SemiBold SemiConden" panose="020B0502040204020203" pitchFamily="34" charset="0"/>
              </a:rPr>
              <a:t>What have we been doing with it in the library (Nilani)</a:t>
            </a:r>
          </a:p>
          <a:p>
            <a:pPr>
              <a:spcAft>
                <a:spcPts val="600"/>
              </a:spcAft>
            </a:pPr>
            <a:r>
              <a:rPr lang="en-GB" sz="2800" dirty="0">
                <a:solidFill>
                  <a:srgbClr val="002060"/>
                </a:solidFill>
                <a:latin typeface="Bahnschrift SemiBold SemiConden" panose="020B0502040204020203" pitchFamily="34" charset="0"/>
              </a:rPr>
              <a:t>Q&amp;A </a:t>
            </a:r>
          </a:p>
          <a:p>
            <a:pPr>
              <a:spcAft>
                <a:spcPts val="600"/>
              </a:spcAft>
            </a:pPr>
            <a:r>
              <a:rPr lang="en-GB" sz="2800" dirty="0">
                <a:solidFill>
                  <a:srgbClr val="002060"/>
                </a:solidFill>
                <a:latin typeface="Bahnschrift SemiBold SemiConden" panose="020B0502040204020203" pitchFamily="34" charset="0"/>
              </a:rPr>
              <a:t>Discussion</a:t>
            </a:r>
          </a:p>
          <a:p>
            <a:pPr lvl="1">
              <a:spcAft>
                <a:spcPts val="600"/>
              </a:spcAft>
            </a:pPr>
            <a:r>
              <a:rPr lang="en-GB" sz="2400" dirty="0">
                <a:solidFill>
                  <a:srgbClr val="002060"/>
                </a:solidFill>
                <a:latin typeface="Bahnschrift SemiBold SemiConden" panose="020B0502040204020203" pitchFamily="34" charset="0"/>
              </a:rPr>
              <a:t>How can RPA help you?</a:t>
            </a:r>
          </a:p>
        </p:txBody>
      </p:sp>
      <p:pic>
        <p:nvPicPr>
          <p:cNvPr id="4" name="Picture 3" descr="A person wearing a garment&#10;&#10;Description automatically generated with low confidence">
            <a:extLst>
              <a:ext uri="{FF2B5EF4-FFF2-40B4-BE49-F238E27FC236}">
                <a16:creationId xmlns:a16="http://schemas.microsoft.com/office/drawing/2014/main" id="{0E5B5919-367A-1408-8833-9161274BD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30720" y="3901498"/>
            <a:ext cx="2118198" cy="2664296"/>
          </a:xfrm>
          <a:prstGeom prst="rect">
            <a:avLst/>
          </a:prstGeom>
        </p:spPr>
      </p:pic>
    </p:spTree>
    <p:extLst>
      <p:ext uri="{BB962C8B-B14F-4D97-AF65-F5344CB8AC3E}">
        <p14:creationId xmlns:p14="http://schemas.microsoft.com/office/powerpoint/2010/main" val="17546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2F12-FCBE-C8BD-110A-B15320299C85}"/>
              </a:ext>
            </a:extLst>
          </p:cNvPr>
          <p:cNvSpPr>
            <a:spLocks noGrp="1"/>
          </p:cNvSpPr>
          <p:nvPr>
            <p:ph type="title"/>
          </p:nvPr>
        </p:nvSpPr>
        <p:spPr>
          <a:xfrm>
            <a:off x="2483768" y="116632"/>
            <a:ext cx="5976664" cy="1143000"/>
          </a:xfrm>
        </p:spPr>
        <p:txBody>
          <a:bodyPr/>
          <a:lstStyle/>
          <a:p>
            <a:pPr algn="r"/>
            <a:r>
              <a:rPr lang="en-US" dirty="0">
                <a:solidFill>
                  <a:srgbClr val="002060"/>
                </a:solidFill>
                <a:latin typeface="Bahnschrift SemiBold SemiConden" panose="020B0502040204020203" pitchFamily="34" charset="0"/>
              </a:rPr>
              <a:t>Expired user management in Alma</a:t>
            </a:r>
            <a:endParaRPr lang="en-GB" dirty="0">
              <a:solidFill>
                <a:srgbClr val="002060"/>
              </a:solidFill>
              <a:latin typeface="Bahnschrift SemiBold SemiConden" panose="020B0502040204020203" pitchFamily="34" charset="0"/>
            </a:endParaRPr>
          </a:p>
        </p:txBody>
      </p:sp>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pPr marL="0" indent="0" algn="just">
              <a:buNone/>
            </a:pPr>
            <a:r>
              <a:rPr lang="en-US" dirty="0">
                <a:solidFill>
                  <a:srgbClr val="002060"/>
                </a:solidFill>
                <a:latin typeface="Bahnschrift SemiBold SemiConden" panose="020B0502040204020203" pitchFamily="34" charset="0"/>
              </a:rPr>
              <a:t>       “</a:t>
            </a:r>
            <a:r>
              <a:rPr lang="en-US" i="1" dirty="0">
                <a:solidFill>
                  <a:srgbClr val="002060"/>
                </a:solidFill>
                <a:latin typeface="Bahnschrift SemiBold SemiConden" panose="020B0502040204020203" pitchFamily="34" charset="0"/>
              </a:rPr>
              <a:t>By automating the process of deleting user accounts from Alma (library management system) to run on a monthly basis via RPA, this has ensured our compliance with data protection regulations (such as GDPR) and the university’s records retention schedule in a more robust manner. This has also removed the reliance on an individual to manually run the process every month, freeing up time with the team</a:t>
            </a:r>
            <a:r>
              <a:rPr lang="en-US" dirty="0">
                <a:solidFill>
                  <a:srgbClr val="002060"/>
                </a:solidFill>
                <a:latin typeface="Bahnschrift SemiBold SemiConden" panose="020B0502040204020203" pitchFamily="34" charset="0"/>
              </a:rPr>
              <a:t>.”</a:t>
            </a:r>
          </a:p>
          <a:p>
            <a:pPr marL="0" indent="0" algn="just">
              <a:buNone/>
            </a:pPr>
            <a:endParaRPr lang="en-US" dirty="0">
              <a:solidFill>
                <a:srgbClr val="002060"/>
              </a:solidFill>
              <a:latin typeface="Bahnschrift SemiBold SemiConden" panose="020B0502040204020203" pitchFamily="34" charset="0"/>
            </a:endParaRPr>
          </a:p>
          <a:p>
            <a:pPr marL="0" indent="0" algn="just">
              <a:buNone/>
            </a:pPr>
            <a:r>
              <a:rPr lang="en-US" dirty="0">
                <a:solidFill>
                  <a:srgbClr val="002060"/>
                </a:solidFill>
                <a:latin typeface="Bahnschrift SemiBold SemiConden" panose="020B0502040204020203" pitchFamily="34" charset="0"/>
              </a:rPr>
              <a:t>Amanda Swann</a:t>
            </a:r>
          </a:p>
          <a:p>
            <a:pPr marL="0" indent="0" algn="just">
              <a:buNone/>
            </a:pPr>
            <a:r>
              <a:rPr lang="en-US" dirty="0">
                <a:solidFill>
                  <a:srgbClr val="002060"/>
                </a:solidFill>
                <a:latin typeface="Bahnschrift SemiBold SemiConden" panose="020B0502040204020203" pitchFamily="34" charset="0"/>
              </a:rPr>
              <a:t>Systems Support Analyst (Library Systems)</a:t>
            </a:r>
          </a:p>
          <a:p>
            <a:pPr marL="0" indent="0" algn="just">
              <a:buNone/>
            </a:pPr>
            <a:endParaRPr lang="en-US" dirty="0">
              <a:solidFill>
                <a:srgbClr val="002060"/>
              </a:solidFill>
              <a:latin typeface="Bahnschrift SemiBold SemiConden" panose="020B0502040204020203" pitchFamily="34" charset="0"/>
            </a:endParaRPr>
          </a:p>
          <a:p>
            <a:pPr marL="0" indent="0" algn="just">
              <a:buNone/>
            </a:pPr>
            <a:endParaRPr lang="en-US" dirty="0">
              <a:solidFill>
                <a:srgbClr val="002060"/>
              </a:solidFill>
              <a:latin typeface="Bahnschrift SemiBold SemiConden" panose="020B0502040204020203" pitchFamily="34" charset="0"/>
            </a:endParaRPr>
          </a:p>
        </p:txBody>
      </p:sp>
    </p:spTree>
    <p:extLst>
      <p:ext uri="{BB962C8B-B14F-4D97-AF65-F5344CB8AC3E}">
        <p14:creationId xmlns:p14="http://schemas.microsoft.com/office/powerpoint/2010/main" val="1997711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2F12-FCBE-C8BD-110A-B15320299C85}"/>
              </a:ext>
            </a:extLst>
          </p:cNvPr>
          <p:cNvSpPr>
            <a:spLocks noGrp="1"/>
          </p:cNvSpPr>
          <p:nvPr>
            <p:ph type="title"/>
          </p:nvPr>
        </p:nvSpPr>
        <p:spPr>
          <a:xfrm>
            <a:off x="2843808" y="116632"/>
            <a:ext cx="5688632" cy="1143000"/>
          </a:xfrm>
        </p:spPr>
        <p:txBody>
          <a:bodyPr/>
          <a:lstStyle/>
          <a:p>
            <a:pPr algn="r"/>
            <a:r>
              <a:rPr lang="en-US" dirty="0">
                <a:solidFill>
                  <a:srgbClr val="002060"/>
                </a:solidFill>
                <a:latin typeface="Bahnschrift SemiBold SemiConden" panose="020B0502040204020203" pitchFamily="34" charset="0"/>
              </a:rPr>
              <a:t>Password management system</a:t>
            </a:r>
            <a:endParaRPr lang="en-GB" dirty="0">
              <a:solidFill>
                <a:srgbClr val="002060"/>
              </a:solidFill>
              <a:latin typeface="Bahnschrift SemiBold SemiConden" panose="020B0502040204020203" pitchFamily="34" charset="0"/>
            </a:endParaRPr>
          </a:p>
        </p:txBody>
      </p:sp>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pPr marL="0" indent="0" algn="just">
              <a:buNone/>
            </a:pPr>
            <a:r>
              <a:rPr lang="en-US" dirty="0">
                <a:solidFill>
                  <a:srgbClr val="002060"/>
                </a:solidFill>
                <a:latin typeface="Bahnschrift SemiBold SemiConden" panose="020B0502040204020203" pitchFamily="34" charset="0"/>
              </a:rPr>
              <a:t> The financial and business databases Eikon and DataStream have a complicated booking system, where 400 students and researchers have to book a slot with one of a pool of 20 “Eikon IDs” which are used by both platforms. </a:t>
            </a:r>
          </a:p>
          <a:p>
            <a:pPr marL="0" indent="0" algn="just">
              <a:buNone/>
            </a:pPr>
            <a:endParaRPr lang="en-US" dirty="0">
              <a:solidFill>
                <a:srgbClr val="002060"/>
              </a:solidFill>
              <a:latin typeface="Bahnschrift SemiBold SemiConden" panose="020B0502040204020203" pitchFamily="34" charset="0"/>
            </a:endParaRPr>
          </a:p>
          <a:p>
            <a:pPr marL="0" indent="0" algn="just">
              <a:buNone/>
            </a:pPr>
            <a:r>
              <a:rPr lang="en-US" dirty="0">
                <a:solidFill>
                  <a:srgbClr val="002060"/>
                </a:solidFill>
                <a:latin typeface="Bahnschrift SemiBold SemiConden" panose="020B0502040204020203" pitchFamily="34" charset="0"/>
              </a:rPr>
              <a:t>RPA creates a unique password management system by automatically generating random passwords for all the IDs on a monthly basis and updating EIKON and Resource booker login passwords accordingly. </a:t>
            </a:r>
          </a:p>
          <a:p>
            <a:pPr marL="0" indent="0" algn="just">
              <a:buNone/>
            </a:pPr>
            <a:endParaRPr lang="en-US" dirty="0">
              <a:solidFill>
                <a:srgbClr val="002060"/>
              </a:solidFill>
              <a:latin typeface="Bahnschrift SemiBold SemiConden" panose="020B0502040204020203" pitchFamily="34" charset="0"/>
            </a:endParaRPr>
          </a:p>
          <a:p>
            <a:pPr marL="0" indent="0" algn="just">
              <a:buNone/>
            </a:pPr>
            <a:endParaRPr lang="en-US" dirty="0">
              <a:solidFill>
                <a:srgbClr val="002060"/>
              </a:solidFill>
              <a:latin typeface="Bahnschrift SemiBold SemiConden" panose="020B0502040204020203" pitchFamily="34" charset="0"/>
            </a:endParaRPr>
          </a:p>
        </p:txBody>
      </p:sp>
    </p:spTree>
    <p:extLst>
      <p:ext uri="{BB962C8B-B14F-4D97-AF65-F5344CB8AC3E}">
        <p14:creationId xmlns:p14="http://schemas.microsoft.com/office/powerpoint/2010/main" val="291055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2F12-FCBE-C8BD-110A-B15320299C85}"/>
              </a:ext>
            </a:extLst>
          </p:cNvPr>
          <p:cNvSpPr>
            <a:spLocks noGrp="1"/>
          </p:cNvSpPr>
          <p:nvPr>
            <p:ph type="title"/>
          </p:nvPr>
        </p:nvSpPr>
        <p:spPr>
          <a:xfrm>
            <a:off x="2555776" y="116632"/>
            <a:ext cx="5904656" cy="1143000"/>
          </a:xfrm>
        </p:spPr>
        <p:txBody>
          <a:bodyPr/>
          <a:lstStyle/>
          <a:p>
            <a:pPr algn="r"/>
            <a:r>
              <a:rPr lang="en-US" dirty="0">
                <a:solidFill>
                  <a:srgbClr val="002060"/>
                </a:solidFill>
                <a:latin typeface="Bahnschrift SemiBold SemiConden" panose="020B0502040204020203" pitchFamily="34" charset="0"/>
              </a:rPr>
              <a:t>Password management system</a:t>
            </a:r>
            <a:endParaRPr lang="en-GB" dirty="0">
              <a:solidFill>
                <a:srgbClr val="002060"/>
              </a:solidFill>
              <a:latin typeface="Bahnschrift SemiBold SemiConden" panose="020B0502040204020203" pitchFamily="34" charset="0"/>
            </a:endParaRPr>
          </a:p>
        </p:txBody>
      </p:sp>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pPr marL="0" indent="0" algn="just">
              <a:buNone/>
            </a:pPr>
            <a:r>
              <a:rPr lang="en-US" dirty="0">
                <a:solidFill>
                  <a:srgbClr val="002060"/>
                </a:solidFill>
                <a:latin typeface="Bahnschrift SemiBold SemiConden" panose="020B0502040204020203" pitchFamily="34" charset="0"/>
              </a:rPr>
              <a:t>       “</a:t>
            </a:r>
            <a:r>
              <a:rPr lang="en-US" i="1" dirty="0">
                <a:solidFill>
                  <a:srgbClr val="002060"/>
                </a:solidFill>
                <a:latin typeface="Bahnschrift SemiBold SemiConden" panose="020B0502040204020203" pitchFamily="34" charset="0"/>
              </a:rPr>
              <a:t>Thanks to the Digital Development team and their work with the RPA system, TLS has been able to save hours of tedious and repetitive work every month. Everything has run very smoothly. The system has been running for two years now with over 2,500 secure Eikon/DataStream bookings</a:t>
            </a:r>
            <a:r>
              <a:rPr lang="en-US" dirty="0">
                <a:solidFill>
                  <a:srgbClr val="002060"/>
                </a:solidFill>
                <a:latin typeface="Bahnschrift SemiBold SemiConden" panose="020B0502040204020203" pitchFamily="34" charset="0"/>
              </a:rPr>
              <a:t>.”</a:t>
            </a:r>
          </a:p>
          <a:p>
            <a:pPr marL="0" indent="0" algn="just">
              <a:buNone/>
            </a:pPr>
            <a:endParaRPr lang="en-US" dirty="0">
              <a:solidFill>
                <a:srgbClr val="002060"/>
              </a:solidFill>
              <a:latin typeface="Bahnschrift SemiBold SemiConden" panose="020B0502040204020203" pitchFamily="34" charset="0"/>
            </a:endParaRPr>
          </a:p>
          <a:p>
            <a:pPr marL="0" indent="0" algn="just">
              <a:buNone/>
            </a:pPr>
            <a:r>
              <a:rPr lang="en-US" dirty="0">
                <a:solidFill>
                  <a:srgbClr val="002060"/>
                </a:solidFill>
                <a:latin typeface="Bahnschrift SemiBold SemiConden" panose="020B0502040204020203" pitchFamily="34" charset="0"/>
              </a:rPr>
              <a:t>Phil Reed</a:t>
            </a:r>
          </a:p>
          <a:p>
            <a:pPr marL="0" indent="0" algn="just">
              <a:buNone/>
            </a:pPr>
            <a:r>
              <a:rPr lang="en-US" dirty="0">
                <a:solidFill>
                  <a:srgbClr val="002060"/>
                </a:solidFill>
                <a:latin typeface="Bahnschrift SemiBold SemiConden" panose="020B0502040204020203" pitchFamily="34" charset="0"/>
              </a:rPr>
              <a:t>Teaching and Learning Librarian (Data Specialist)</a:t>
            </a:r>
          </a:p>
          <a:p>
            <a:pPr marL="0" indent="0" algn="just">
              <a:buNone/>
            </a:pPr>
            <a:endParaRPr lang="en-US" dirty="0">
              <a:solidFill>
                <a:srgbClr val="002060"/>
              </a:solidFill>
              <a:latin typeface="Bahnschrift SemiBold SemiConden" panose="020B0502040204020203" pitchFamily="34" charset="0"/>
            </a:endParaRPr>
          </a:p>
        </p:txBody>
      </p:sp>
    </p:spTree>
    <p:extLst>
      <p:ext uri="{BB962C8B-B14F-4D97-AF65-F5344CB8AC3E}">
        <p14:creationId xmlns:p14="http://schemas.microsoft.com/office/powerpoint/2010/main" val="3602286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2F12-FCBE-C8BD-110A-B15320299C85}"/>
              </a:ext>
            </a:extLst>
          </p:cNvPr>
          <p:cNvSpPr>
            <a:spLocks noGrp="1"/>
          </p:cNvSpPr>
          <p:nvPr>
            <p:ph type="title"/>
          </p:nvPr>
        </p:nvSpPr>
        <p:spPr>
          <a:xfrm>
            <a:off x="3059832" y="116632"/>
            <a:ext cx="5544616" cy="1143000"/>
          </a:xfrm>
        </p:spPr>
        <p:txBody>
          <a:bodyPr/>
          <a:lstStyle/>
          <a:p>
            <a:pPr algn="r"/>
            <a:r>
              <a:rPr lang="en-US" dirty="0">
                <a:solidFill>
                  <a:srgbClr val="002060"/>
                </a:solidFill>
                <a:latin typeface="Bahnschrift SemiBold SemiConden" panose="020B0502040204020203" pitchFamily="34" charset="0"/>
              </a:rPr>
              <a:t>Dynamic website</a:t>
            </a:r>
            <a:endParaRPr lang="en-GB" dirty="0">
              <a:solidFill>
                <a:srgbClr val="002060"/>
              </a:solidFill>
              <a:latin typeface="Bahnschrift SemiBold SemiConden" panose="020B0502040204020203" pitchFamily="34" charset="0"/>
            </a:endParaRPr>
          </a:p>
        </p:txBody>
      </p:sp>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pPr marL="0" indent="0" algn="just">
              <a:buNone/>
            </a:pPr>
            <a:r>
              <a:rPr lang="en-US" dirty="0">
                <a:solidFill>
                  <a:srgbClr val="002060"/>
                </a:solidFill>
                <a:latin typeface="Bahnschrift SemiBold SemiConden" panose="020B0502040204020203" pitchFamily="34" charset="0"/>
              </a:rPr>
              <a:t> Generates a dynamic web presence for the Guide to Special Collections by automating the export of data from </a:t>
            </a:r>
            <a:r>
              <a:rPr lang="en-US" dirty="0" err="1">
                <a:solidFill>
                  <a:srgbClr val="002060"/>
                </a:solidFill>
                <a:latin typeface="Bahnschrift SemiBold SemiConden" panose="020B0502040204020203" pitchFamily="34" charset="0"/>
              </a:rPr>
              <a:t>eMu</a:t>
            </a:r>
            <a:r>
              <a:rPr lang="en-US" dirty="0">
                <a:solidFill>
                  <a:srgbClr val="002060"/>
                </a:solidFill>
                <a:latin typeface="Bahnschrift SemiBold SemiConden" panose="020B0502040204020203" pitchFamily="34" charset="0"/>
              </a:rPr>
              <a:t> to Alma and then generates an A-Z html file and a search XML file of all items for use by T4.</a:t>
            </a:r>
          </a:p>
          <a:p>
            <a:pPr marL="0" indent="0" algn="just">
              <a:buNone/>
            </a:pPr>
            <a:endParaRPr lang="en-US" dirty="0">
              <a:solidFill>
                <a:srgbClr val="002060"/>
              </a:solidFill>
              <a:latin typeface="Bahnschrift SemiBold SemiConden" panose="020B0502040204020203" pitchFamily="34" charset="0"/>
            </a:endParaRPr>
          </a:p>
          <a:p>
            <a:pPr marL="0" indent="0" algn="just">
              <a:buNone/>
            </a:pPr>
            <a:r>
              <a:rPr lang="en-US" dirty="0">
                <a:solidFill>
                  <a:srgbClr val="002060"/>
                </a:solidFill>
                <a:latin typeface="Bahnschrift SemiBold SemiConden" panose="020B0502040204020203" pitchFamily="34" charset="0"/>
              </a:rPr>
              <a:t>Previously, it was a </a:t>
            </a:r>
            <a:r>
              <a:rPr lang="en-US" dirty="0" err="1">
                <a:solidFill>
                  <a:srgbClr val="002060"/>
                </a:solidFill>
                <a:latin typeface="Bahnschrift SemiBold SemiConden" panose="020B0502040204020203" pitchFamily="34" charset="0"/>
              </a:rPr>
              <a:t>labour</a:t>
            </a:r>
            <a:r>
              <a:rPr lang="en-US" dirty="0">
                <a:solidFill>
                  <a:srgbClr val="002060"/>
                </a:solidFill>
                <a:latin typeface="Bahnschrift SemiBold SemiConden" panose="020B0502040204020203" pitchFamily="34" charset="0"/>
              </a:rPr>
              <a:t> intensive and time-consuming process to keep the website up-to-date</a:t>
            </a:r>
          </a:p>
          <a:p>
            <a:pPr marL="0" indent="0" algn="just">
              <a:buNone/>
            </a:pPr>
            <a:endParaRPr lang="en-US" dirty="0">
              <a:solidFill>
                <a:srgbClr val="002060"/>
              </a:solidFill>
              <a:latin typeface="Bahnschrift SemiBold SemiConden" panose="020B0502040204020203" pitchFamily="34" charset="0"/>
            </a:endParaRPr>
          </a:p>
          <a:p>
            <a:pPr marL="0" indent="0" algn="just">
              <a:buNone/>
            </a:pPr>
            <a:endParaRPr lang="en-US" dirty="0">
              <a:solidFill>
                <a:srgbClr val="002060"/>
              </a:solidFill>
              <a:latin typeface="Bahnschrift SemiBold SemiConden" panose="020B0502040204020203" pitchFamily="34" charset="0"/>
            </a:endParaRPr>
          </a:p>
        </p:txBody>
      </p:sp>
    </p:spTree>
    <p:extLst>
      <p:ext uri="{BB962C8B-B14F-4D97-AF65-F5344CB8AC3E}">
        <p14:creationId xmlns:p14="http://schemas.microsoft.com/office/powerpoint/2010/main" val="3784519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2339752" y="2564904"/>
            <a:ext cx="8316924" cy="4936994"/>
          </a:xfrm>
          <a:prstGeom prst="rect">
            <a:avLst/>
          </a:prstGeom>
          <a:no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GB" sz="5400" dirty="0">
                <a:solidFill>
                  <a:srgbClr val="002060"/>
                </a:solidFill>
                <a:latin typeface="Bahnschrift SemiBold SemiConden" panose="020B0502040204020203" pitchFamily="34" charset="0"/>
              </a:rPr>
              <a:t>Any Questions?</a:t>
            </a:r>
          </a:p>
        </p:txBody>
      </p:sp>
      <p:pic>
        <p:nvPicPr>
          <p:cNvPr id="5" name="Picture 4" descr="A picture containing automaton&#10;&#10;Description automatically generated">
            <a:extLst>
              <a:ext uri="{FF2B5EF4-FFF2-40B4-BE49-F238E27FC236}">
                <a16:creationId xmlns:a16="http://schemas.microsoft.com/office/drawing/2014/main" id="{FBE6953E-4AB2-5A58-CE80-E97498029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581" y="3788128"/>
            <a:ext cx="2884419" cy="2799914"/>
          </a:xfrm>
          <a:prstGeom prst="rect">
            <a:avLst/>
          </a:prstGeom>
        </p:spPr>
      </p:pic>
    </p:spTree>
    <p:extLst>
      <p:ext uri="{BB962C8B-B14F-4D97-AF65-F5344CB8AC3E}">
        <p14:creationId xmlns:p14="http://schemas.microsoft.com/office/powerpoint/2010/main" val="899362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pPr marL="0" indent="0" algn="just">
              <a:buNone/>
            </a:pPr>
            <a:r>
              <a:rPr lang="en-US" dirty="0">
                <a:solidFill>
                  <a:srgbClr val="002060"/>
                </a:solidFill>
                <a:latin typeface="Bahnschrift SemiBold SemiConden" panose="020B0502040204020203" pitchFamily="34" charset="0"/>
              </a:rPr>
              <a:t> </a:t>
            </a:r>
          </a:p>
          <a:p>
            <a:pPr marL="0" indent="0" algn="just">
              <a:buNone/>
            </a:pPr>
            <a:endParaRPr lang="en-US" dirty="0">
              <a:solidFill>
                <a:srgbClr val="002060"/>
              </a:solidFill>
              <a:latin typeface="Bahnschrift SemiBold SemiConden" panose="020B0502040204020203" pitchFamily="34" charset="0"/>
            </a:endParaRPr>
          </a:p>
        </p:txBody>
      </p:sp>
      <p:pic>
        <p:nvPicPr>
          <p:cNvPr id="1028" name="Picture 4" descr="Support robot stock vector. Illustration of language - 29730336">
            <a:extLst>
              <a:ext uri="{FF2B5EF4-FFF2-40B4-BE49-F238E27FC236}">
                <a16:creationId xmlns:a16="http://schemas.microsoft.com/office/drawing/2014/main" id="{9FC6A2E6-2C8A-41BE-9F85-3E517150C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90524"/>
            <a:ext cx="4732232" cy="307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23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B73F-4165-788B-F865-E56550148367}"/>
              </a:ext>
            </a:extLst>
          </p:cNvPr>
          <p:cNvSpPr txBox="1">
            <a:spLocks/>
          </p:cNvSpPr>
          <p:nvPr/>
        </p:nvSpPr>
        <p:spPr>
          <a:xfrm>
            <a:off x="3059832" y="321878"/>
            <a:ext cx="7992888" cy="1143000"/>
          </a:xfrm>
          <a:prstGeom prst="rect">
            <a:avLst/>
          </a:prstGeom>
        </p:spPr>
        <p:txBody>
          <a:bodyPr/>
          <a:lstStyle>
            <a:lvl1pPr algn="l" rtl="0" fontAlgn="base">
              <a:spcBef>
                <a:spcPct val="0"/>
              </a:spcBef>
              <a:spcAft>
                <a:spcPct val="0"/>
              </a:spcAft>
              <a:defRPr sz="3200" b="1"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000" dirty="0">
                <a:solidFill>
                  <a:srgbClr val="002060"/>
                </a:solidFill>
                <a:latin typeface="Bahnschrift SemiBold SemiConden" panose="020B0502040204020203" pitchFamily="34" charset="0"/>
              </a:rPr>
              <a:t>Robots.…Humanity’s best friend?</a:t>
            </a:r>
          </a:p>
        </p:txBody>
      </p:sp>
      <p:pic>
        <p:nvPicPr>
          <p:cNvPr id="4" name="Picture 3" descr="A picture containing text, person, standing, old&#10;&#10;Description automatically generated">
            <a:extLst>
              <a:ext uri="{FF2B5EF4-FFF2-40B4-BE49-F238E27FC236}">
                <a16:creationId xmlns:a16="http://schemas.microsoft.com/office/drawing/2014/main" id="{0D013F6B-E2F6-E96C-A7EA-DB12E44C32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441" y="1422566"/>
            <a:ext cx="3048000" cy="2334260"/>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1ECA4C90-B760-B147-F8C4-507A25F4FA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2255" y="1406289"/>
            <a:ext cx="2655023" cy="3717032"/>
          </a:xfrm>
          <a:prstGeom prst="rect">
            <a:avLst/>
          </a:prstGeom>
        </p:spPr>
      </p:pic>
      <p:pic>
        <p:nvPicPr>
          <p:cNvPr id="8" name="Picture 7" descr="A picture containing text, indoor&#10;&#10;Description automatically generated">
            <a:extLst>
              <a:ext uri="{FF2B5EF4-FFF2-40B4-BE49-F238E27FC236}">
                <a16:creationId xmlns:a16="http://schemas.microsoft.com/office/drawing/2014/main" id="{21FA1E08-721E-DAAF-8BCA-0C94FE505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3933056"/>
            <a:ext cx="4644008" cy="2614405"/>
          </a:xfrm>
          <a:prstGeom prst="rect">
            <a:avLst/>
          </a:prstGeom>
        </p:spPr>
      </p:pic>
      <p:pic>
        <p:nvPicPr>
          <p:cNvPr id="10" name="Picture 9" descr="A picture containing outdoor, old&#10;&#10;Description automatically generated">
            <a:extLst>
              <a:ext uri="{FF2B5EF4-FFF2-40B4-BE49-F238E27FC236}">
                <a16:creationId xmlns:a16="http://schemas.microsoft.com/office/drawing/2014/main" id="{0CE8D1DA-8684-B37D-B769-382BE06AD8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3583" y="1557888"/>
            <a:ext cx="2528530" cy="1871112"/>
          </a:xfrm>
          <a:prstGeom prst="rect">
            <a:avLst/>
          </a:prstGeom>
        </p:spPr>
      </p:pic>
    </p:spTree>
    <p:extLst>
      <p:ext uri="{BB962C8B-B14F-4D97-AF65-F5344CB8AC3E}">
        <p14:creationId xmlns:p14="http://schemas.microsoft.com/office/powerpoint/2010/main" val="354429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524D-6724-4CD5-AEB1-EF1A29021FB6}"/>
              </a:ext>
            </a:extLst>
          </p:cNvPr>
          <p:cNvSpPr txBox="1">
            <a:spLocks/>
          </p:cNvSpPr>
          <p:nvPr/>
        </p:nvSpPr>
        <p:spPr>
          <a:xfrm>
            <a:off x="2843808" y="283704"/>
            <a:ext cx="7992888" cy="1143000"/>
          </a:xfrm>
          <a:prstGeom prst="rect">
            <a:avLst/>
          </a:prstGeom>
        </p:spPr>
        <p:txBody>
          <a:bodyPr/>
          <a:lstStyle>
            <a:lvl1pPr algn="l" rtl="0" fontAlgn="base">
              <a:spcBef>
                <a:spcPct val="0"/>
              </a:spcBef>
              <a:spcAft>
                <a:spcPct val="0"/>
              </a:spcAft>
              <a:defRPr sz="3200" b="1"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000" dirty="0">
                <a:solidFill>
                  <a:srgbClr val="002060"/>
                </a:solidFill>
                <a:latin typeface="Bahnschrift SemiBold SemiConden" panose="020B0502040204020203" pitchFamily="34" charset="0"/>
              </a:rPr>
              <a:t>Robots….Or worst enemy?</a:t>
            </a:r>
          </a:p>
        </p:txBody>
      </p:sp>
      <p:pic>
        <p:nvPicPr>
          <p:cNvPr id="4" name="Picture 3" descr="A statue of a person&#10;&#10;Description automatically generated with low confidence">
            <a:extLst>
              <a:ext uri="{FF2B5EF4-FFF2-40B4-BE49-F238E27FC236}">
                <a16:creationId xmlns:a16="http://schemas.microsoft.com/office/drawing/2014/main" id="{DBAE7031-A670-3CF3-7392-BF1FDB8A94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7542" y="3355115"/>
            <a:ext cx="2874361" cy="3284984"/>
          </a:xfrm>
          <a:prstGeom prst="rect">
            <a:avLst/>
          </a:prstGeom>
        </p:spPr>
      </p:pic>
      <p:pic>
        <p:nvPicPr>
          <p:cNvPr id="8" name="Picture 7" descr="A picture containing wall, indoor&#10;&#10;Description automatically generated">
            <a:extLst>
              <a:ext uri="{FF2B5EF4-FFF2-40B4-BE49-F238E27FC236}">
                <a16:creationId xmlns:a16="http://schemas.microsoft.com/office/drawing/2014/main" id="{B8B61C0B-ED9D-63B7-D153-61ED8B3A1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97" y="1407972"/>
            <a:ext cx="2971800" cy="2238375"/>
          </a:xfrm>
          <a:prstGeom prst="rect">
            <a:avLst/>
          </a:prstGeom>
        </p:spPr>
      </p:pic>
      <p:pic>
        <p:nvPicPr>
          <p:cNvPr id="10" name="Picture 9" descr="A person in a garment&#10;&#10;Description automatically generated with low confidence">
            <a:extLst>
              <a:ext uri="{FF2B5EF4-FFF2-40B4-BE49-F238E27FC236}">
                <a16:creationId xmlns:a16="http://schemas.microsoft.com/office/drawing/2014/main" id="{22128A9B-435B-776B-2868-E80C53DAE6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861048"/>
            <a:ext cx="4248472" cy="2707950"/>
          </a:xfrm>
          <a:prstGeom prst="rect">
            <a:avLst/>
          </a:prstGeom>
        </p:spPr>
      </p:pic>
      <p:pic>
        <p:nvPicPr>
          <p:cNvPr id="12" name="Picture 11">
            <a:extLst>
              <a:ext uri="{FF2B5EF4-FFF2-40B4-BE49-F238E27FC236}">
                <a16:creationId xmlns:a16="http://schemas.microsoft.com/office/drawing/2014/main" id="{E643583B-6300-71FC-64A2-C8FCA269B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944" y="1196752"/>
            <a:ext cx="4057650" cy="1981200"/>
          </a:xfrm>
          <a:prstGeom prst="rect">
            <a:avLst/>
          </a:prstGeom>
        </p:spPr>
      </p:pic>
    </p:spTree>
    <p:extLst>
      <p:ext uri="{BB962C8B-B14F-4D97-AF65-F5344CB8AC3E}">
        <p14:creationId xmlns:p14="http://schemas.microsoft.com/office/powerpoint/2010/main" val="428834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F94B-AA17-55C9-390C-B74B5494B2F8}"/>
              </a:ext>
            </a:extLst>
          </p:cNvPr>
          <p:cNvSpPr>
            <a:spLocks noGrp="1"/>
          </p:cNvSpPr>
          <p:nvPr>
            <p:ph type="title"/>
          </p:nvPr>
        </p:nvSpPr>
        <p:spPr>
          <a:xfrm>
            <a:off x="3563888" y="86362"/>
            <a:ext cx="5842992" cy="1143000"/>
          </a:xfrm>
        </p:spPr>
        <p:txBody>
          <a:bodyPr/>
          <a:lstStyle/>
          <a:p>
            <a:r>
              <a:rPr lang="en-GB" dirty="0">
                <a:solidFill>
                  <a:srgbClr val="002060"/>
                </a:solidFill>
                <a:latin typeface="Bahnschrift SemiBold SemiConden" panose="020B0502040204020203" pitchFamily="34" charset="0"/>
              </a:rPr>
              <a:t>Robots in the Library</a:t>
            </a:r>
          </a:p>
        </p:txBody>
      </p:sp>
      <p:pic>
        <p:nvPicPr>
          <p:cNvPr id="5" name="Content Placeholder 4" descr="A picture containing text&#10;&#10;Description automatically generated">
            <a:extLst>
              <a:ext uri="{FF2B5EF4-FFF2-40B4-BE49-F238E27FC236}">
                <a16:creationId xmlns:a16="http://schemas.microsoft.com/office/drawing/2014/main" id="{1A90394B-F944-61A8-9441-FB023F5708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7700" y="4123078"/>
            <a:ext cx="3983891" cy="2655927"/>
          </a:xfrm>
        </p:spPr>
      </p:pic>
      <p:pic>
        <p:nvPicPr>
          <p:cNvPr id="7" name="Picture 6" descr="A close-up of a server room&#10;&#10;Description automatically generated with medium confidence">
            <a:extLst>
              <a:ext uri="{FF2B5EF4-FFF2-40B4-BE49-F238E27FC236}">
                <a16:creationId xmlns:a16="http://schemas.microsoft.com/office/drawing/2014/main" id="{E82F2D2B-679A-1149-69A2-F04387CAE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48" y="1441918"/>
            <a:ext cx="4204752" cy="2655927"/>
          </a:xfrm>
          <a:prstGeom prst="rect">
            <a:avLst/>
          </a:prstGeom>
        </p:spPr>
      </p:pic>
      <p:pic>
        <p:nvPicPr>
          <p:cNvPr id="9" name="Picture 8" descr="A person sitting in a chair reading a book&#10;&#10;Description automatically generated with low confidence">
            <a:extLst>
              <a:ext uri="{FF2B5EF4-FFF2-40B4-BE49-F238E27FC236}">
                <a16:creationId xmlns:a16="http://schemas.microsoft.com/office/drawing/2014/main" id="{9E48E670-793C-F795-3C20-6D5E01CE3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4" y="1441918"/>
            <a:ext cx="3975939" cy="2655927"/>
          </a:xfrm>
          <a:prstGeom prst="rect">
            <a:avLst/>
          </a:prstGeom>
        </p:spPr>
      </p:pic>
    </p:spTree>
    <p:extLst>
      <p:ext uri="{BB962C8B-B14F-4D97-AF65-F5344CB8AC3E}">
        <p14:creationId xmlns:p14="http://schemas.microsoft.com/office/powerpoint/2010/main" val="452644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F1B109F7-48B2-EB39-F971-AEA40EB59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772817"/>
            <a:ext cx="6115879" cy="3528392"/>
          </a:xfrm>
          <a:prstGeom prst="rect">
            <a:avLst/>
          </a:prstGeom>
        </p:spPr>
      </p:pic>
      <p:sp>
        <p:nvSpPr>
          <p:cNvPr id="4" name="Title 1">
            <a:extLst>
              <a:ext uri="{FF2B5EF4-FFF2-40B4-BE49-F238E27FC236}">
                <a16:creationId xmlns:a16="http://schemas.microsoft.com/office/drawing/2014/main" id="{AB3021D8-DFCF-1AD0-D380-DFBDB7B8AC45}"/>
              </a:ext>
            </a:extLst>
          </p:cNvPr>
          <p:cNvSpPr txBox="1">
            <a:spLocks/>
          </p:cNvSpPr>
          <p:nvPr/>
        </p:nvSpPr>
        <p:spPr>
          <a:xfrm>
            <a:off x="3491880" y="476672"/>
            <a:ext cx="5842992" cy="1143000"/>
          </a:xfrm>
          <a:prstGeom prst="rect">
            <a:avLst/>
          </a:prstGeom>
        </p:spPr>
        <p:txBody>
          <a:bodyPr/>
          <a:lstStyle>
            <a:lvl1pPr algn="l" rtl="0" fontAlgn="base">
              <a:spcBef>
                <a:spcPct val="0"/>
              </a:spcBef>
              <a:spcAft>
                <a:spcPct val="0"/>
              </a:spcAft>
              <a:defRPr sz="3200" b="1"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a:solidFill>
                  <a:srgbClr val="002060"/>
                </a:solidFill>
                <a:latin typeface="Bahnschrift SemiBold SemiConden" panose="020B0502040204020203" pitchFamily="34" charset="0"/>
              </a:rPr>
              <a:t>Our robots…..</a:t>
            </a:r>
          </a:p>
        </p:txBody>
      </p:sp>
    </p:spTree>
    <p:extLst>
      <p:ext uri="{BB962C8B-B14F-4D97-AF65-F5344CB8AC3E}">
        <p14:creationId xmlns:p14="http://schemas.microsoft.com/office/powerpoint/2010/main" val="34688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C895258-97C5-4576-B61B-BC5F7A363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65" y="1772816"/>
            <a:ext cx="8562069" cy="4171986"/>
          </a:xfrm>
          <a:prstGeom prst="rect">
            <a:avLst/>
          </a:prstGeom>
        </p:spPr>
      </p:pic>
      <p:sp>
        <p:nvSpPr>
          <p:cNvPr id="4" name="Title 1">
            <a:extLst>
              <a:ext uri="{FF2B5EF4-FFF2-40B4-BE49-F238E27FC236}">
                <a16:creationId xmlns:a16="http://schemas.microsoft.com/office/drawing/2014/main" id="{27F5F5C4-300D-40D3-AC2A-D47862B75C29}"/>
              </a:ext>
            </a:extLst>
          </p:cNvPr>
          <p:cNvSpPr txBox="1">
            <a:spLocks/>
          </p:cNvSpPr>
          <p:nvPr/>
        </p:nvSpPr>
        <p:spPr>
          <a:xfrm>
            <a:off x="3743400" y="620688"/>
            <a:ext cx="5400600" cy="936104"/>
          </a:xfrm>
          <a:prstGeom prst="rect">
            <a:avLst/>
          </a:prstGeom>
        </p:spPr>
        <p:txBody>
          <a:bodyPr/>
          <a:lstStyle>
            <a:lvl1pPr algn="l" rtl="0" fontAlgn="base">
              <a:spcBef>
                <a:spcPct val="0"/>
              </a:spcBef>
              <a:spcAft>
                <a:spcPct val="0"/>
              </a:spcAft>
              <a:defRPr sz="3200" b="1"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a:solidFill>
                  <a:srgbClr val="002060"/>
                </a:solidFill>
                <a:latin typeface="Bahnschrift SemiBold SemiConden" panose="020B0502040204020203" pitchFamily="34" charset="0"/>
              </a:rPr>
              <a:t>What is RPA?</a:t>
            </a:r>
          </a:p>
        </p:txBody>
      </p:sp>
      <p:pic>
        <p:nvPicPr>
          <p:cNvPr id="7" name="Picture 6" descr="Shape&#10;&#10;Description automatically generated">
            <a:extLst>
              <a:ext uri="{FF2B5EF4-FFF2-40B4-BE49-F238E27FC236}">
                <a16:creationId xmlns:a16="http://schemas.microsoft.com/office/drawing/2014/main" id="{E74990A8-0EC2-7982-F21B-A1E330042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090" y="4941168"/>
            <a:ext cx="2407366" cy="934883"/>
          </a:xfrm>
          <a:prstGeom prst="rect">
            <a:avLst/>
          </a:prstGeom>
        </p:spPr>
      </p:pic>
    </p:spTree>
    <p:extLst>
      <p:ext uri="{BB962C8B-B14F-4D97-AF65-F5344CB8AC3E}">
        <p14:creationId xmlns:p14="http://schemas.microsoft.com/office/powerpoint/2010/main" val="320560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polygon&#10;&#10;Description automatically generated">
            <a:extLst>
              <a:ext uri="{FF2B5EF4-FFF2-40B4-BE49-F238E27FC236}">
                <a16:creationId xmlns:a16="http://schemas.microsoft.com/office/drawing/2014/main" id="{F3D50C3D-7659-4690-86BD-41DF766FD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92" y="1700808"/>
            <a:ext cx="8276059" cy="4176464"/>
          </a:xfrm>
          <a:prstGeom prst="rect">
            <a:avLst/>
          </a:prstGeom>
        </p:spPr>
      </p:pic>
      <p:sp>
        <p:nvSpPr>
          <p:cNvPr id="5" name="Title 1">
            <a:extLst>
              <a:ext uri="{FF2B5EF4-FFF2-40B4-BE49-F238E27FC236}">
                <a16:creationId xmlns:a16="http://schemas.microsoft.com/office/drawing/2014/main" id="{AC1CB1ED-7859-4D6B-98D9-9EF75D442C50}"/>
              </a:ext>
            </a:extLst>
          </p:cNvPr>
          <p:cNvSpPr txBox="1">
            <a:spLocks/>
          </p:cNvSpPr>
          <p:nvPr/>
        </p:nvSpPr>
        <p:spPr>
          <a:xfrm>
            <a:off x="3923928" y="476672"/>
            <a:ext cx="4896544" cy="787524"/>
          </a:xfrm>
          <a:prstGeom prst="rect">
            <a:avLst/>
          </a:prstGeom>
        </p:spPr>
        <p:txBody>
          <a:bodyPr/>
          <a:lstStyle>
            <a:lvl1pPr algn="l" rtl="0" fontAlgn="base">
              <a:spcBef>
                <a:spcPct val="0"/>
              </a:spcBef>
              <a:spcAft>
                <a:spcPct val="0"/>
              </a:spcAft>
              <a:defRPr sz="3200" b="1"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a:solidFill>
                  <a:srgbClr val="002060"/>
                </a:solidFill>
                <a:latin typeface="Bahnschrift SemiBold SemiConden" panose="020B0502040204020203" pitchFamily="34" charset="0"/>
              </a:rPr>
              <a:t>Why use RPA?</a:t>
            </a:r>
          </a:p>
        </p:txBody>
      </p:sp>
      <p:pic>
        <p:nvPicPr>
          <p:cNvPr id="7" name="Picture 6" descr="Shape&#10;&#10;Description automatically generated">
            <a:extLst>
              <a:ext uri="{FF2B5EF4-FFF2-40B4-BE49-F238E27FC236}">
                <a16:creationId xmlns:a16="http://schemas.microsoft.com/office/drawing/2014/main" id="{D2F6312B-3218-6D2A-9F9E-C07F87FD3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5013176"/>
            <a:ext cx="3888432" cy="774869"/>
          </a:xfrm>
          <a:prstGeom prst="rect">
            <a:avLst/>
          </a:prstGeom>
        </p:spPr>
      </p:pic>
    </p:spTree>
    <p:extLst>
      <p:ext uri="{BB962C8B-B14F-4D97-AF65-F5344CB8AC3E}">
        <p14:creationId xmlns:p14="http://schemas.microsoft.com/office/powerpoint/2010/main" val="341641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2F12-FCBE-C8BD-110A-B15320299C85}"/>
              </a:ext>
            </a:extLst>
          </p:cNvPr>
          <p:cNvSpPr>
            <a:spLocks noGrp="1"/>
          </p:cNvSpPr>
          <p:nvPr>
            <p:ph type="title"/>
          </p:nvPr>
        </p:nvSpPr>
        <p:spPr>
          <a:xfrm>
            <a:off x="3563888" y="116632"/>
            <a:ext cx="5842992" cy="1143000"/>
          </a:xfrm>
        </p:spPr>
        <p:txBody>
          <a:bodyPr/>
          <a:lstStyle/>
          <a:p>
            <a:r>
              <a:rPr lang="en-GB" dirty="0">
                <a:solidFill>
                  <a:srgbClr val="002060"/>
                </a:solidFill>
                <a:latin typeface="Bahnschrift SemiBold SemiConden" panose="020B0502040204020203" pitchFamily="34" charset="0"/>
              </a:rPr>
              <a:t>Library RPA Journey</a:t>
            </a:r>
          </a:p>
        </p:txBody>
      </p:sp>
      <p:sp>
        <p:nvSpPr>
          <p:cNvPr id="3" name="Content Placeholder 2">
            <a:extLst>
              <a:ext uri="{FF2B5EF4-FFF2-40B4-BE49-F238E27FC236}">
                <a16:creationId xmlns:a16="http://schemas.microsoft.com/office/drawing/2014/main" id="{FD123316-9D89-4261-321E-743B008F9D67}"/>
              </a:ext>
            </a:extLst>
          </p:cNvPr>
          <p:cNvSpPr>
            <a:spLocks noGrp="1"/>
          </p:cNvSpPr>
          <p:nvPr>
            <p:ph idx="1"/>
          </p:nvPr>
        </p:nvSpPr>
        <p:spPr>
          <a:xfrm>
            <a:off x="323528" y="1556792"/>
            <a:ext cx="8280920" cy="4896544"/>
          </a:xfrm>
        </p:spPr>
        <p:txBody>
          <a:bodyPr/>
          <a:lstStyle/>
          <a:p>
            <a:r>
              <a:rPr lang="en-GB" dirty="0">
                <a:solidFill>
                  <a:srgbClr val="002060"/>
                </a:solidFill>
                <a:latin typeface="Bahnschrift SemiBold SemiConden" panose="020B0502040204020203" pitchFamily="34" charset="0"/>
              </a:rPr>
              <a:t>2018</a:t>
            </a:r>
          </a:p>
          <a:p>
            <a:pPr lvl="1"/>
            <a:r>
              <a:rPr lang="en-GB" dirty="0">
                <a:solidFill>
                  <a:srgbClr val="002060"/>
                </a:solidFill>
                <a:latin typeface="Bahnschrift SemiBold SemiConden" panose="020B0502040204020203" pitchFamily="34" charset="0"/>
              </a:rPr>
              <a:t>RPA introduced by ITS partner through SEP</a:t>
            </a:r>
          </a:p>
          <a:p>
            <a:r>
              <a:rPr lang="en-GB" dirty="0">
                <a:solidFill>
                  <a:srgbClr val="002060"/>
                </a:solidFill>
                <a:latin typeface="Bahnschrift SemiBold SemiConden" panose="020B0502040204020203" pitchFamily="34" charset="0"/>
              </a:rPr>
              <a:t>2019</a:t>
            </a:r>
          </a:p>
          <a:p>
            <a:pPr lvl="1"/>
            <a:r>
              <a:rPr lang="en-GB" dirty="0">
                <a:solidFill>
                  <a:srgbClr val="002060"/>
                </a:solidFill>
                <a:latin typeface="Bahnschrift SemiBold SemiConden" panose="020B0502040204020203" pitchFamily="34" charset="0"/>
              </a:rPr>
              <a:t>ITS establish automation team to utilise RPA across Uni</a:t>
            </a:r>
          </a:p>
          <a:p>
            <a:pPr lvl="1"/>
            <a:r>
              <a:rPr lang="en-GB" dirty="0">
                <a:solidFill>
                  <a:srgbClr val="002060"/>
                </a:solidFill>
                <a:latin typeface="Bahnschrift SemiBold SemiConden" panose="020B0502040204020203" pitchFamily="34" charset="0"/>
              </a:rPr>
              <a:t>Research services develop first library robots</a:t>
            </a:r>
          </a:p>
          <a:p>
            <a:r>
              <a:rPr lang="en-GB" dirty="0">
                <a:solidFill>
                  <a:srgbClr val="002060"/>
                </a:solidFill>
                <a:latin typeface="Bahnschrift SemiBold SemiConden" panose="020B0502040204020203" pitchFamily="34" charset="0"/>
              </a:rPr>
              <a:t>2020</a:t>
            </a:r>
          </a:p>
          <a:p>
            <a:pPr lvl="1"/>
            <a:r>
              <a:rPr lang="en-GB" dirty="0">
                <a:solidFill>
                  <a:srgbClr val="002060"/>
                </a:solidFill>
                <a:latin typeface="Bahnschrift SemiBold SemiConden" panose="020B0502040204020203" pitchFamily="34" charset="0"/>
              </a:rPr>
              <a:t>Digital team initiate pilot project with ITS to enable library developers to utilise ITS platform (</a:t>
            </a:r>
            <a:r>
              <a:rPr lang="en-GB" dirty="0" err="1">
                <a:solidFill>
                  <a:srgbClr val="002060"/>
                </a:solidFill>
                <a:latin typeface="Bahnschrift SemiBold SemiConden" panose="020B0502040204020203" pitchFamily="34" charset="0"/>
              </a:rPr>
              <a:t>UIPath</a:t>
            </a:r>
            <a:r>
              <a:rPr lang="en-GB" dirty="0">
                <a:solidFill>
                  <a:srgbClr val="002060"/>
                </a:solidFill>
                <a:latin typeface="Bahnschrift SemiBold SemiConden" panose="020B0502040204020203" pitchFamily="34" charset="0"/>
              </a:rPr>
              <a:t>)</a:t>
            </a:r>
          </a:p>
          <a:p>
            <a:r>
              <a:rPr lang="en-GB" dirty="0">
                <a:solidFill>
                  <a:srgbClr val="002060"/>
                </a:solidFill>
                <a:latin typeface="Bahnschrift SemiBold SemiConden" panose="020B0502040204020203" pitchFamily="34" charset="0"/>
              </a:rPr>
              <a:t>2021/22</a:t>
            </a:r>
          </a:p>
          <a:p>
            <a:pPr lvl="1"/>
            <a:r>
              <a:rPr lang="en-GB" dirty="0">
                <a:solidFill>
                  <a:srgbClr val="002060"/>
                </a:solidFill>
                <a:latin typeface="Bahnschrift SemiBold SemiConden" panose="020B0502040204020203" pitchFamily="34" charset="0"/>
              </a:rPr>
              <a:t>Library team transition RS robots into service and develop new robots to support other parts of the Library</a:t>
            </a:r>
          </a:p>
        </p:txBody>
      </p:sp>
    </p:spTree>
    <p:extLst>
      <p:ext uri="{BB962C8B-B14F-4D97-AF65-F5344CB8AC3E}">
        <p14:creationId xmlns:p14="http://schemas.microsoft.com/office/powerpoint/2010/main" val="1958467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1123</Words>
  <Application>Microsoft Office PowerPoint</Application>
  <PresentationFormat>On-screen Show (4:3)</PresentationFormat>
  <Paragraphs>128</Paragraphs>
  <Slides>25</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Bahnschrift SemiBold SemiConden</vt:lpstr>
      <vt:lpstr>Calibri</vt:lpstr>
      <vt:lpstr>Office Theme</vt:lpstr>
      <vt:lpstr>PowerPoint Presentation</vt:lpstr>
      <vt:lpstr>Today’s Take 30 Session</vt:lpstr>
      <vt:lpstr>PowerPoint Presentation</vt:lpstr>
      <vt:lpstr>PowerPoint Presentation</vt:lpstr>
      <vt:lpstr>Robots in the Library</vt:lpstr>
      <vt:lpstr>PowerPoint Presentation</vt:lpstr>
      <vt:lpstr>PowerPoint Presentation</vt:lpstr>
      <vt:lpstr>PowerPoint Presentation</vt:lpstr>
      <vt:lpstr>Library RPA Journey</vt:lpstr>
      <vt:lpstr>We work closely with ITS’s RPA team</vt:lpstr>
      <vt:lpstr>Identifying suitable processes</vt:lpstr>
      <vt:lpstr>Services underpinned by Robotic Processes </vt:lpstr>
      <vt:lpstr>‘Invoice-processed’ emails</vt:lpstr>
      <vt:lpstr>‘Invoice-processed’ emails</vt:lpstr>
      <vt:lpstr>‘Invoice chasing’ emails </vt:lpstr>
      <vt:lpstr>‘Invoice chasing’ emails </vt:lpstr>
      <vt:lpstr>Student data to Kortext</vt:lpstr>
      <vt:lpstr>Student data to Kortext</vt:lpstr>
      <vt:lpstr>External collection into Library Search</vt:lpstr>
      <vt:lpstr>Expired user management in Alma</vt:lpstr>
      <vt:lpstr>Password management system</vt:lpstr>
      <vt:lpstr>Password management system</vt:lpstr>
      <vt:lpstr>Dynamic website</vt:lpstr>
      <vt:lpstr>PowerPoint Presentation</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MZYSSPB2</dc:creator>
  <cp:lastModifiedBy>Ian</cp:lastModifiedBy>
  <cp:revision>60</cp:revision>
  <dcterms:created xsi:type="dcterms:W3CDTF">2012-06-12T15:56:20Z</dcterms:created>
  <dcterms:modified xsi:type="dcterms:W3CDTF">2022-06-15T09:55:22Z</dcterms:modified>
</cp:coreProperties>
</file>