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73" r:id="rId14"/>
    <p:sldId id="274" r:id="rId15"/>
    <p:sldId id="275" r:id="rId16"/>
    <p:sldId id="277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39E6C-A777-4051-824C-988FC1E78D18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35B90808-006A-4D5A-901B-C703BA346248}">
      <dgm:prSet phldrT="[Text]" custT="1"/>
      <dgm:spPr>
        <a:solidFill>
          <a:srgbClr val="6B2C91"/>
        </a:solidFill>
        <a:ln>
          <a:noFill/>
        </a:ln>
      </dgm:spPr>
      <dgm:t>
        <a:bodyPr/>
        <a:lstStyle/>
        <a:p>
          <a:r>
            <a:rPr lang="en-GB" sz="1800" b="1" dirty="0">
              <a:solidFill>
                <a:schemeClr val="bg1"/>
              </a:solidFill>
            </a:rPr>
            <a:t>Proposal</a:t>
          </a:r>
        </a:p>
      </dgm:t>
    </dgm:pt>
    <dgm:pt modelId="{7A0847CE-44AB-474B-808C-D9D5218C7AAF}" type="parTrans" cxnId="{F709C042-85EB-44D3-B084-282372F3214E}">
      <dgm:prSet/>
      <dgm:spPr/>
      <dgm:t>
        <a:bodyPr/>
        <a:lstStyle/>
        <a:p>
          <a:endParaRPr lang="en-GB"/>
        </a:p>
      </dgm:t>
    </dgm:pt>
    <dgm:pt modelId="{719F4FCB-5CF2-40F3-A4B4-09ED55032A4E}" type="sibTrans" cxnId="{F709C042-85EB-44D3-B084-282372F3214E}">
      <dgm:prSet/>
      <dgm:spPr/>
      <dgm:t>
        <a:bodyPr/>
        <a:lstStyle/>
        <a:p>
          <a:endParaRPr lang="en-GB"/>
        </a:p>
      </dgm:t>
    </dgm:pt>
    <dgm:pt modelId="{3C0A69DB-E7DB-4681-BC09-9D312EFA7CAC}">
      <dgm:prSet phldrT="[Text]" custT="1"/>
      <dgm:spPr>
        <a:solidFill>
          <a:srgbClr val="FFD400"/>
        </a:solidFill>
        <a:ln>
          <a:noFill/>
        </a:ln>
      </dgm:spPr>
      <dgm:t>
        <a:bodyPr/>
        <a:lstStyle/>
        <a:p>
          <a:r>
            <a:rPr lang="en-GB" sz="1800" b="1" dirty="0">
              <a:solidFill>
                <a:srgbClr val="6B2C91"/>
              </a:solidFill>
            </a:rPr>
            <a:t>Planning</a:t>
          </a:r>
        </a:p>
      </dgm:t>
    </dgm:pt>
    <dgm:pt modelId="{5C2F7DD1-E3D6-483E-B1F9-48017A1B9546}" type="parTrans" cxnId="{10B8F60A-87EA-4E8E-9B70-1A9677007037}">
      <dgm:prSet/>
      <dgm:spPr/>
      <dgm:t>
        <a:bodyPr/>
        <a:lstStyle/>
        <a:p>
          <a:endParaRPr lang="en-GB"/>
        </a:p>
      </dgm:t>
    </dgm:pt>
    <dgm:pt modelId="{682C002A-15B0-4FBA-87DC-B97314CF4140}" type="sibTrans" cxnId="{10B8F60A-87EA-4E8E-9B70-1A9677007037}">
      <dgm:prSet/>
      <dgm:spPr/>
      <dgm:t>
        <a:bodyPr/>
        <a:lstStyle/>
        <a:p>
          <a:endParaRPr lang="en-GB"/>
        </a:p>
      </dgm:t>
    </dgm:pt>
    <dgm:pt modelId="{8939F342-1673-42C2-8894-4C15FA10EC14}">
      <dgm:prSet phldrT="[Text]" custT="1"/>
      <dgm:spPr>
        <a:solidFill>
          <a:srgbClr val="6B2C91"/>
        </a:solidFill>
        <a:ln>
          <a:noFill/>
        </a:ln>
      </dgm:spPr>
      <dgm:t>
        <a:bodyPr/>
        <a:lstStyle/>
        <a:p>
          <a:r>
            <a:rPr lang="en-GB" sz="2000" b="1" dirty="0">
              <a:solidFill>
                <a:schemeClr val="bg1"/>
              </a:solidFill>
            </a:rPr>
            <a:t>Prep</a:t>
          </a:r>
        </a:p>
      </dgm:t>
    </dgm:pt>
    <dgm:pt modelId="{71618C39-AEA1-4183-9546-542FF75E5C09}" type="parTrans" cxnId="{C6751A8D-E4DD-4A6C-863F-580A2987721B}">
      <dgm:prSet/>
      <dgm:spPr/>
      <dgm:t>
        <a:bodyPr/>
        <a:lstStyle/>
        <a:p>
          <a:endParaRPr lang="en-GB"/>
        </a:p>
      </dgm:t>
    </dgm:pt>
    <dgm:pt modelId="{38F90948-D36E-491A-823E-B82218041897}" type="sibTrans" cxnId="{C6751A8D-E4DD-4A6C-863F-580A2987721B}">
      <dgm:prSet/>
      <dgm:spPr/>
      <dgm:t>
        <a:bodyPr/>
        <a:lstStyle/>
        <a:p>
          <a:endParaRPr lang="en-GB"/>
        </a:p>
      </dgm:t>
    </dgm:pt>
    <dgm:pt modelId="{0C3A6DAA-46B0-43AD-85DC-024E10AA41FF}">
      <dgm:prSet phldrT="[Text]" custT="1"/>
      <dgm:spPr>
        <a:solidFill>
          <a:srgbClr val="6B2C91"/>
        </a:solidFill>
        <a:ln>
          <a:noFill/>
        </a:ln>
      </dgm:spPr>
      <dgm:t>
        <a:bodyPr/>
        <a:lstStyle/>
        <a:p>
          <a:r>
            <a:rPr lang="en-GB" sz="2000" b="1" dirty="0">
              <a:solidFill>
                <a:schemeClr val="bg1"/>
              </a:solidFill>
            </a:rPr>
            <a:t>Review</a:t>
          </a:r>
        </a:p>
      </dgm:t>
    </dgm:pt>
    <dgm:pt modelId="{7155A500-7117-48E0-BEEF-D18F8250C614}" type="parTrans" cxnId="{610378D4-8CD9-45A2-9955-D4A1ABE9997D}">
      <dgm:prSet/>
      <dgm:spPr/>
      <dgm:t>
        <a:bodyPr/>
        <a:lstStyle/>
        <a:p>
          <a:endParaRPr lang="en-GB"/>
        </a:p>
      </dgm:t>
    </dgm:pt>
    <dgm:pt modelId="{D9596BA8-48B7-444A-8193-96121EF287BB}" type="sibTrans" cxnId="{610378D4-8CD9-45A2-9955-D4A1ABE9997D}">
      <dgm:prSet/>
      <dgm:spPr/>
      <dgm:t>
        <a:bodyPr/>
        <a:lstStyle/>
        <a:p>
          <a:endParaRPr lang="en-GB"/>
        </a:p>
      </dgm:t>
    </dgm:pt>
    <dgm:pt modelId="{B52D0EA8-D7E4-485D-B349-43449351EA84}">
      <dgm:prSet phldrT="[Text]" custT="1"/>
      <dgm:spPr>
        <a:solidFill>
          <a:srgbClr val="FFD400"/>
        </a:solidFill>
        <a:ln>
          <a:noFill/>
        </a:ln>
      </dgm:spPr>
      <dgm:t>
        <a:bodyPr/>
        <a:lstStyle/>
        <a:p>
          <a:r>
            <a:rPr lang="en-GB" sz="2000" b="1" dirty="0">
              <a:solidFill>
                <a:srgbClr val="6B2C91"/>
              </a:solidFill>
            </a:rPr>
            <a:t>Staging</a:t>
          </a:r>
        </a:p>
      </dgm:t>
    </dgm:pt>
    <dgm:pt modelId="{CB69685E-4966-4021-A6E4-7EFF75634B07}" type="parTrans" cxnId="{AD087BC6-BE9E-4717-80D9-155A6529F6E7}">
      <dgm:prSet/>
      <dgm:spPr/>
      <dgm:t>
        <a:bodyPr/>
        <a:lstStyle/>
        <a:p>
          <a:endParaRPr lang="en-GB"/>
        </a:p>
      </dgm:t>
    </dgm:pt>
    <dgm:pt modelId="{AA11BAD8-8E6D-4BF5-AE16-0BEF9DE4921C}" type="sibTrans" cxnId="{AD087BC6-BE9E-4717-80D9-155A6529F6E7}">
      <dgm:prSet/>
      <dgm:spPr/>
      <dgm:t>
        <a:bodyPr/>
        <a:lstStyle/>
        <a:p>
          <a:endParaRPr lang="en-GB"/>
        </a:p>
      </dgm:t>
    </dgm:pt>
    <dgm:pt modelId="{F1EC5166-381E-4B4D-AA61-4D3495096876}">
      <dgm:prSet phldrT="[Text]" custT="1"/>
      <dgm:spPr>
        <a:solidFill>
          <a:srgbClr val="FFD400"/>
        </a:solidFill>
        <a:ln>
          <a:noFill/>
        </a:ln>
      </dgm:spPr>
      <dgm:t>
        <a:bodyPr/>
        <a:lstStyle/>
        <a:p>
          <a:r>
            <a:rPr lang="en-GB" sz="2000" b="1" dirty="0">
              <a:solidFill>
                <a:srgbClr val="6B2C91"/>
              </a:solidFill>
            </a:rPr>
            <a:t>Publish</a:t>
          </a:r>
        </a:p>
      </dgm:t>
    </dgm:pt>
    <dgm:pt modelId="{4541B654-1391-478C-A3E0-5F758FAD567D}" type="parTrans" cxnId="{AEFD7960-53A0-4FAB-B40A-1AFF9FADC6B9}">
      <dgm:prSet/>
      <dgm:spPr/>
      <dgm:t>
        <a:bodyPr/>
        <a:lstStyle/>
        <a:p>
          <a:endParaRPr lang="en-US"/>
        </a:p>
      </dgm:t>
    </dgm:pt>
    <dgm:pt modelId="{A02BE4A7-D049-4528-B172-F8F3CDD0A734}" type="sibTrans" cxnId="{AEFD7960-53A0-4FAB-B40A-1AFF9FADC6B9}">
      <dgm:prSet/>
      <dgm:spPr/>
      <dgm:t>
        <a:bodyPr/>
        <a:lstStyle/>
        <a:p>
          <a:endParaRPr lang="en-US"/>
        </a:p>
      </dgm:t>
    </dgm:pt>
    <dgm:pt modelId="{73515528-FDB1-42CC-8408-A28D904E9562}" type="pres">
      <dgm:prSet presAssocID="{7E539E6C-A777-4051-824C-988FC1E78D18}" presName="Name0" presStyleCnt="0">
        <dgm:presLayoutVars>
          <dgm:dir/>
          <dgm:animLvl val="lvl"/>
          <dgm:resizeHandles val="exact"/>
        </dgm:presLayoutVars>
      </dgm:prSet>
      <dgm:spPr/>
    </dgm:pt>
    <dgm:pt modelId="{5BC04462-0A01-44A1-B3EF-E1D51CDD44CF}" type="pres">
      <dgm:prSet presAssocID="{35B90808-006A-4D5A-901B-C703BA346248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DBBF5-D1B7-4DD4-BE1B-A55445A993BA}" type="pres">
      <dgm:prSet presAssocID="{719F4FCB-5CF2-40F3-A4B4-09ED55032A4E}" presName="parTxOnlySpace" presStyleCnt="0"/>
      <dgm:spPr/>
    </dgm:pt>
    <dgm:pt modelId="{6F0CDE45-94E8-40D9-A235-FFB16AB2B3FD}" type="pres">
      <dgm:prSet presAssocID="{3C0A69DB-E7DB-4681-BC09-9D312EFA7CAC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7566EB-54D0-4F85-B4B0-E4BFD189FA55}" type="pres">
      <dgm:prSet presAssocID="{682C002A-15B0-4FBA-87DC-B97314CF4140}" presName="parTxOnlySpace" presStyleCnt="0"/>
      <dgm:spPr/>
    </dgm:pt>
    <dgm:pt modelId="{ADDFF2B8-25A2-4244-8288-ADD36CE3373E}" type="pres">
      <dgm:prSet presAssocID="{8939F342-1673-42C2-8894-4C15FA10EC14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688982-7E61-4DEF-BDCF-2DA4043BB9C1}" type="pres">
      <dgm:prSet presAssocID="{38F90948-D36E-491A-823E-B82218041897}" presName="parTxOnlySpace" presStyleCnt="0"/>
      <dgm:spPr/>
    </dgm:pt>
    <dgm:pt modelId="{435690AB-31EB-462C-8A13-86BF19FCA658}" type="pres">
      <dgm:prSet presAssocID="{B52D0EA8-D7E4-485D-B349-43449351EA84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0B11E6-D9E1-4371-B302-53C0F375B9C7}" type="pres">
      <dgm:prSet presAssocID="{AA11BAD8-8E6D-4BF5-AE16-0BEF9DE4921C}" presName="parTxOnlySpace" presStyleCnt="0"/>
      <dgm:spPr/>
    </dgm:pt>
    <dgm:pt modelId="{51BA1D31-EE1D-41FD-914D-9335D78AF5F2}" type="pres">
      <dgm:prSet presAssocID="{0C3A6DAA-46B0-43AD-85DC-024E10AA41F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943155-A511-491D-85D9-9FDA10A13004}" type="pres">
      <dgm:prSet presAssocID="{D9596BA8-48B7-444A-8193-96121EF287BB}" presName="parTxOnlySpace" presStyleCnt="0"/>
      <dgm:spPr/>
    </dgm:pt>
    <dgm:pt modelId="{C9B08498-1BD5-467B-9D9C-002ECCEEF156}" type="pres">
      <dgm:prSet presAssocID="{F1EC5166-381E-4B4D-AA61-4D3495096876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909F26-4E69-4337-B90F-A525B845C602}" type="presOf" srcId="{F1EC5166-381E-4B4D-AA61-4D3495096876}" destId="{C9B08498-1BD5-467B-9D9C-002ECCEEF156}" srcOrd="0" destOrd="0" presId="urn:microsoft.com/office/officeart/2005/8/layout/chevron1"/>
    <dgm:cxn modelId="{2FD93052-D057-4503-89C3-62BB1006AD82}" type="presOf" srcId="{3C0A69DB-E7DB-4681-BC09-9D312EFA7CAC}" destId="{6F0CDE45-94E8-40D9-A235-FFB16AB2B3FD}" srcOrd="0" destOrd="0" presId="urn:microsoft.com/office/officeart/2005/8/layout/chevron1"/>
    <dgm:cxn modelId="{C6751A8D-E4DD-4A6C-863F-580A2987721B}" srcId="{7E539E6C-A777-4051-824C-988FC1E78D18}" destId="{8939F342-1673-42C2-8894-4C15FA10EC14}" srcOrd="2" destOrd="0" parTransId="{71618C39-AEA1-4183-9546-542FF75E5C09}" sibTransId="{38F90948-D36E-491A-823E-B82218041897}"/>
    <dgm:cxn modelId="{46ED4FCE-8025-4C77-98AB-0BC36222618F}" type="presOf" srcId="{35B90808-006A-4D5A-901B-C703BA346248}" destId="{5BC04462-0A01-44A1-B3EF-E1D51CDD44CF}" srcOrd="0" destOrd="0" presId="urn:microsoft.com/office/officeart/2005/8/layout/chevron1"/>
    <dgm:cxn modelId="{59925FF6-514E-4D19-A58F-A2F875DC88C1}" type="presOf" srcId="{B52D0EA8-D7E4-485D-B349-43449351EA84}" destId="{435690AB-31EB-462C-8A13-86BF19FCA658}" srcOrd="0" destOrd="0" presId="urn:microsoft.com/office/officeart/2005/8/layout/chevron1"/>
    <dgm:cxn modelId="{44E4A10E-873C-4C73-8595-A35464BECE68}" type="presOf" srcId="{8939F342-1673-42C2-8894-4C15FA10EC14}" destId="{ADDFF2B8-25A2-4244-8288-ADD36CE3373E}" srcOrd="0" destOrd="0" presId="urn:microsoft.com/office/officeart/2005/8/layout/chevron1"/>
    <dgm:cxn modelId="{AD087BC6-BE9E-4717-80D9-155A6529F6E7}" srcId="{7E539E6C-A777-4051-824C-988FC1E78D18}" destId="{B52D0EA8-D7E4-485D-B349-43449351EA84}" srcOrd="3" destOrd="0" parTransId="{CB69685E-4966-4021-A6E4-7EFF75634B07}" sibTransId="{AA11BAD8-8E6D-4BF5-AE16-0BEF9DE4921C}"/>
    <dgm:cxn modelId="{F709C042-85EB-44D3-B084-282372F3214E}" srcId="{7E539E6C-A777-4051-824C-988FC1E78D18}" destId="{35B90808-006A-4D5A-901B-C703BA346248}" srcOrd="0" destOrd="0" parTransId="{7A0847CE-44AB-474B-808C-D9D5218C7AAF}" sibTransId="{719F4FCB-5CF2-40F3-A4B4-09ED55032A4E}"/>
    <dgm:cxn modelId="{D07E3A09-3F0D-474A-8AEB-A85F845F84A0}" type="presOf" srcId="{7E539E6C-A777-4051-824C-988FC1E78D18}" destId="{73515528-FDB1-42CC-8408-A28D904E9562}" srcOrd="0" destOrd="0" presId="urn:microsoft.com/office/officeart/2005/8/layout/chevron1"/>
    <dgm:cxn modelId="{610378D4-8CD9-45A2-9955-D4A1ABE9997D}" srcId="{7E539E6C-A777-4051-824C-988FC1E78D18}" destId="{0C3A6DAA-46B0-43AD-85DC-024E10AA41FF}" srcOrd="4" destOrd="0" parTransId="{7155A500-7117-48E0-BEEF-D18F8250C614}" sibTransId="{D9596BA8-48B7-444A-8193-96121EF287BB}"/>
    <dgm:cxn modelId="{9F233F55-18CE-466B-99C6-988AA09C29A4}" type="presOf" srcId="{0C3A6DAA-46B0-43AD-85DC-024E10AA41FF}" destId="{51BA1D31-EE1D-41FD-914D-9335D78AF5F2}" srcOrd="0" destOrd="0" presId="urn:microsoft.com/office/officeart/2005/8/layout/chevron1"/>
    <dgm:cxn modelId="{AEFD7960-53A0-4FAB-B40A-1AFF9FADC6B9}" srcId="{7E539E6C-A777-4051-824C-988FC1E78D18}" destId="{F1EC5166-381E-4B4D-AA61-4D3495096876}" srcOrd="5" destOrd="0" parTransId="{4541B654-1391-478C-A3E0-5F758FAD567D}" sibTransId="{A02BE4A7-D049-4528-B172-F8F3CDD0A734}"/>
    <dgm:cxn modelId="{10B8F60A-87EA-4E8E-9B70-1A9677007037}" srcId="{7E539E6C-A777-4051-824C-988FC1E78D18}" destId="{3C0A69DB-E7DB-4681-BC09-9D312EFA7CAC}" srcOrd="1" destOrd="0" parTransId="{5C2F7DD1-E3D6-483E-B1F9-48017A1B9546}" sibTransId="{682C002A-15B0-4FBA-87DC-B97314CF4140}"/>
    <dgm:cxn modelId="{DDC10D84-8E6A-4A15-9621-49DE0B1FBAA5}" type="presParOf" srcId="{73515528-FDB1-42CC-8408-A28D904E9562}" destId="{5BC04462-0A01-44A1-B3EF-E1D51CDD44CF}" srcOrd="0" destOrd="0" presId="urn:microsoft.com/office/officeart/2005/8/layout/chevron1"/>
    <dgm:cxn modelId="{0F9A9C26-20C8-4C1A-88E1-E149272D5FDA}" type="presParOf" srcId="{73515528-FDB1-42CC-8408-A28D904E9562}" destId="{0E1DBBF5-D1B7-4DD4-BE1B-A55445A993BA}" srcOrd="1" destOrd="0" presId="urn:microsoft.com/office/officeart/2005/8/layout/chevron1"/>
    <dgm:cxn modelId="{14E1F56E-BB3E-4018-9A86-222952EB376E}" type="presParOf" srcId="{73515528-FDB1-42CC-8408-A28D904E9562}" destId="{6F0CDE45-94E8-40D9-A235-FFB16AB2B3FD}" srcOrd="2" destOrd="0" presId="urn:microsoft.com/office/officeart/2005/8/layout/chevron1"/>
    <dgm:cxn modelId="{3C982646-468B-4534-A7E0-1BB936FCC4CB}" type="presParOf" srcId="{73515528-FDB1-42CC-8408-A28D904E9562}" destId="{077566EB-54D0-4F85-B4B0-E4BFD189FA55}" srcOrd="3" destOrd="0" presId="urn:microsoft.com/office/officeart/2005/8/layout/chevron1"/>
    <dgm:cxn modelId="{9251BD85-8782-421C-BFFA-1E563B6A79EB}" type="presParOf" srcId="{73515528-FDB1-42CC-8408-A28D904E9562}" destId="{ADDFF2B8-25A2-4244-8288-ADD36CE3373E}" srcOrd="4" destOrd="0" presId="urn:microsoft.com/office/officeart/2005/8/layout/chevron1"/>
    <dgm:cxn modelId="{277C4FBF-4C74-40EB-941E-D5558A8B9148}" type="presParOf" srcId="{73515528-FDB1-42CC-8408-A28D904E9562}" destId="{35688982-7E61-4DEF-BDCF-2DA4043BB9C1}" srcOrd="5" destOrd="0" presId="urn:microsoft.com/office/officeart/2005/8/layout/chevron1"/>
    <dgm:cxn modelId="{437C6B97-0348-4746-8C81-4D760BF79AEC}" type="presParOf" srcId="{73515528-FDB1-42CC-8408-A28D904E9562}" destId="{435690AB-31EB-462C-8A13-86BF19FCA658}" srcOrd="6" destOrd="0" presId="urn:microsoft.com/office/officeart/2005/8/layout/chevron1"/>
    <dgm:cxn modelId="{374497B6-6105-45F8-81DF-A34BFE53E027}" type="presParOf" srcId="{73515528-FDB1-42CC-8408-A28D904E9562}" destId="{A40B11E6-D9E1-4371-B302-53C0F375B9C7}" srcOrd="7" destOrd="0" presId="urn:microsoft.com/office/officeart/2005/8/layout/chevron1"/>
    <dgm:cxn modelId="{106B32A9-4DFD-44A6-BEA8-E7E2216A7E0A}" type="presParOf" srcId="{73515528-FDB1-42CC-8408-A28D904E9562}" destId="{51BA1D31-EE1D-41FD-914D-9335D78AF5F2}" srcOrd="8" destOrd="0" presId="urn:microsoft.com/office/officeart/2005/8/layout/chevron1"/>
    <dgm:cxn modelId="{F00EC670-50E4-4F2D-A2EB-49F505F2C235}" type="presParOf" srcId="{73515528-FDB1-42CC-8408-A28D904E9562}" destId="{5C943155-A511-491D-85D9-9FDA10A13004}" srcOrd="9" destOrd="0" presId="urn:microsoft.com/office/officeart/2005/8/layout/chevron1"/>
    <dgm:cxn modelId="{46C8E97D-F927-4AFC-BE22-7D2BF61434AD}" type="presParOf" srcId="{73515528-FDB1-42CC-8408-A28D904E9562}" destId="{C9B08498-1BD5-467B-9D9C-002ECCEEF156}" srcOrd="10" destOrd="0" presId="urn:microsoft.com/office/officeart/2005/8/layout/chevron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04462-0A01-44A1-B3EF-E1D51CDD44CF}">
      <dsp:nvSpPr>
        <dsp:cNvPr id="0" name=""/>
        <dsp:cNvSpPr/>
      </dsp:nvSpPr>
      <dsp:spPr>
        <a:xfrm>
          <a:off x="5555" y="402749"/>
          <a:ext cx="2066704" cy="826681"/>
        </a:xfrm>
        <a:prstGeom prst="chevron">
          <a:avLst/>
        </a:prstGeom>
        <a:solidFill>
          <a:srgbClr val="6B2C9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>
              <a:solidFill>
                <a:schemeClr val="bg1"/>
              </a:solidFill>
            </a:rPr>
            <a:t>Proposal</a:t>
          </a:r>
        </a:p>
      </dsp:txBody>
      <dsp:txXfrm>
        <a:off x="418896" y="402749"/>
        <a:ext cx="1240023" cy="826681"/>
      </dsp:txXfrm>
    </dsp:sp>
    <dsp:sp modelId="{6F0CDE45-94E8-40D9-A235-FFB16AB2B3FD}">
      <dsp:nvSpPr>
        <dsp:cNvPr id="0" name=""/>
        <dsp:cNvSpPr/>
      </dsp:nvSpPr>
      <dsp:spPr>
        <a:xfrm>
          <a:off x="1865590" y="402749"/>
          <a:ext cx="2066704" cy="826681"/>
        </a:xfrm>
        <a:prstGeom prst="chevron">
          <a:avLst/>
        </a:prstGeom>
        <a:solidFill>
          <a:srgbClr val="FFD4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b="1" kern="1200" dirty="0">
              <a:solidFill>
                <a:srgbClr val="6B2C91"/>
              </a:solidFill>
            </a:rPr>
            <a:t>Planning</a:t>
          </a:r>
        </a:p>
      </dsp:txBody>
      <dsp:txXfrm>
        <a:off x="2278931" y="402749"/>
        <a:ext cx="1240023" cy="826681"/>
      </dsp:txXfrm>
    </dsp:sp>
    <dsp:sp modelId="{ADDFF2B8-25A2-4244-8288-ADD36CE3373E}">
      <dsp:nvSpPr>
        <dsp:cNvPr id="0" name=""/>
        <dsp:cNvSpPr/>
      </dsp:nvSpPr>
      <dsp:spPr>
        <a:xfrm>
          <a:off x="3725624" y="402749"/>
          <a:ext cx="2066704" cy="826681"/>
        </a:xfrm>
        <a:prstGeom prst="chevron">
          <a:avLst/>
        </a:prstGeom>
        <a:solidFill>
          <a:srgbClr val="6B2C9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bg1"/>
              </a:solidFill>
            </a:rPr>
            <a:t>Prep</a:t>
          </a:r>
        </a:p>
      </dsp:txBody>
      <dsp:txXfrm>
        <a:off x="4138965" y="402749"/>
        <a:ext cx="1240023" cy="826681"/>
      </dsp:txXfrm>
    </dsp:sp>
    <dsp:sp modelId="{435690AB-31EB-462C-8A13-86BF19FCA658}">
      <dsp:nvSpPr>
        <dsp:cNvPr id="0" name=""/>
        <dsp:cNvSpPr/>
      </dsp:nvSpPr>
      <dsp:spPr>
        <a:xfrm>
          <a:off x="5585658" y="402749"/>
          <a:ext cx="2066704" cy="826681"/>
        </a:xfrm>
        <a:prstGeom prst="chevron">
          <a:avLst/>
        </a:prstGeom>
        <a:solidFill>
          <a:srgbClr val="FFD4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rgbClr val="6B2C91"/>
              </a:solidFill>
            </a:rPr>
            <a:t>Staging</a:t>
          </a:r>
        </a:p>
      </dsp:txBody>
      <dsp:txXfrm>
        <a:off x="5998999" y="402749"/>
        <a:ext cx="1240023" cy="826681"/>
      </dsp:txXfrm>
    </dsp:sp>
    <dsp:sp modelId="{51BA1D31-EE1D-41FD-914D-9335D78AF5F2}">
      <dsp:nvSpPr>
        <dsp:cNvPr id="0" name=""/>
        <dsp:cNvSpPr/>
      </dsp:nvSpPr>
      <dsp:spPr>
        <a:xfrm>
          <a:off x="7445693" y="402749"/>
          <a:ext cx="2066704" cy="826681"/>
        </a:xfrm>
        <a:prstGeom prst="chevron">
          <a:avLst/>
        </a:prstGeom>
        <a:solidFill>
          <a:srgbClr val="6B2C9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chemeClr val="bg1"/>
              </a:solidFill>
            </a:rPr>
            <a:t>Review</a:t>
          </a:r>
        </a:p>
      </dsp:txBody>
      <dsp:txXfrm>
        <a:off x="7859034" y="402749"/>
        <a:ext cx="1240023" cy="826681"/>
      </dsp:txXfrm>
    </dsp:sp>
    <dsp:sp modelId="{C9B08498-1BD5-467B-9D9C-002ECCEEF156}">
      <dsp:nvSpPr>
        <dsp:cNvPr id="0" name=""/>
        <dsp:cNvSpPr/>
      </dsp:nvSpPr>
      <dsp:spPr>
        <a:xfrm>
          <a:off x="9305727" y="402749"/>
          <a:ext cx="2066704" cy="826681"/>
        </a:xfrm>
        <a:prstGeom prst="chevron">
          <a:avLst/>
        </a:prstGeom>
        <a:solidFill>
          <a:srgbClr val="FFD4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b="1" kern="1200" dirty="0">
              <a:solidFill>
                <a:srgbClr val="6B2C91"/>
              </a:solidFill>
            </a:rPr>
            <a:t>Publish</a:t>
          </a:r>
        </a:p>
      </dsp:txBody>
      <dsp:txXfrm>
        <a:off x="9719068" y="402749"/>
        <a:ext cx="1240023" cy="8266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896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017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60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631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67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1308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977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29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63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85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76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F6ED3-DA22-46C0-9935-3A0E8D7D446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FCBF9-991D-4089-9769-5951A2C2A3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10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google.co.uk/url?sa=i&amp;rct=j&amp;q=&amp;esrc=s&amp;source=images&amp;cd=&amp;cad=rja&amp;uact=8&amp;ved=0ahUKEwi614rX2OjWAhXF6RQKHQtiBHMQjRwIBw&amp;url=https://en.wikipedia.org/wiki/University_of_Manchester&amp;psig=AOvVaw2R55bBUirkvdCg8U0fKkyf&amp;ust=1507815518825464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570B25-BDBC-14B5-5206-8238B0F5EFA5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Airing our Rags in public: communicating controversial collections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Content warning for </a:t>
            </a:r>
            <a:r>
              <a:rPr lang="en-US" dirty="0">
                <a:solidFill>
                  <a:schemeClr val="bg1"/>
                </a:solidFill>
              </a:rPr>
              <a:t>discussions of racism, sexism, ableism and abuse, as well as other potentially sensitive or offensive material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2" descr="Image result for manchester university">
            <a:hlinkClick r:id="rId2"/>
            <a:extLst>
              <a:ext uri="{FF2B5EF4-FFF2-40B4-BE49-F238E27FC236}">
                <a16:creationId xmlns:a16="http://schemas.microsoft.com/office/drawing/2014/main" id="{2EA26EA6-CD07-DECB-8407-DCC88E2EB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47" y="47443"/>
            <a:ext cx="2376264" cy="10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334780"/>
            <a:ext cx="6762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Grant Collier and Charlotte Hoare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51119" y="6334780"/>
            <a:ext cx="6640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</a:rPr>
              <a:t>16</a:t>
            </a:r>
            <a:r>
              <a:rPr lang="en-GB" sz="2800" baseline="30000" dirty="0" smtClean="0">
                <a:solidFill>
                  <a:schemeClr val="bg1"/>
                </a:solidFill>
              </a:rPr>
              <a:t>th</a:t>
            </a:r>
            <a:r>
              <a:rPr lang="en-GB" sz="2800" dirty="0" smtClean="0">
                <a:solidFill>
                  <a:schemeClr val="bg1"/>
                </a:solidFill>
              </a:rPr>
              <a:t> June 2022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4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730DF2-E84A-0AEC-F5A3-8F73EC2759AC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pic>
        <p:nvPicPr>
          <p:cNvPr id="4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ABF598C-82D7-4133-C345-F6865A240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" t="44640" r="7238" b="11194"/>
          <a:stretch/>
        </p:blipFill>
        <p:spPr>
          <a:xfrm>
            <a:off x="20" y="-28822"/>
            <a:ext cx="6292349" cy="3507342"/>
          </a:xfrm>
          <a:custGeom>
            <a:avLst/>
            <a:gdLst/>
            <a:ahLst/>
            <a:cxnLst/>
            <a:rect l="l" t="t" r="r" b="b"/>
            <a:pathLst>
              <a:path w="11743764" h="6356349">
                <a:moveTo>
                  <a:pt x="7747939" y="5723108"/>
                </a:moveTo>
                <a:cubicBezTo>
                  <a:pt x="7746108" y="5723352"/>
                  <a:pt x="7746108" y="5725057"/>
                  <a:pt x="7746108" y="5725057"/>
                </a:cubicBezTo>
                <a:lnTo>
                  <a:pt x="7755874" y="5723838"/>
                </a:lnTo>
                <a:close/>
                <a:moveTo>
                  <a:pt x="11593222" y="2355165"/>
                </a:moveTo>
                <a:cubicBezTo>
                  <a:pt x="11491599" y="2927856"/>
                  <a:pt x="11223039" y="3428931"/>
                  <a:pt x="10815622" y="3883479"/>
                </a:cubicBezTo>
                <a:cubicBezTo>
                  <a:pt x="10309631" y="4448618"/>
                  <a:pt x="9657459" y="4884897"/>
                  <a:pt x="8920446" y="5245417"/>
                </a:cubicBezTo>
                <a:cubicBezTo>
                  <a:pt x="8557158" y="5420075"/>
                  <a:pt x="8180901" y="5576927"/>
                  <a:pt x="7793715" y="5715070"/>
                </a:cubicBezTo>
                <a:cubicBezTo>
                  <a:pt x="7863298" y="5695337"/>
                  <a:pt x="7933183" y="5676338"/>
                  <a:pt x="8002461" y="5655875"/>
                </a:cubicBezTo>
                <a:cubicBezTo>
                  <a:pt x="8075704" y="5634269"/>
                  <a:pt x="8148429" y="5611858"/>
                  <a:pt x="8220666" y="5588644"/>
                </a:cubicBezTo>
                <a:cubicBezTo>
                  <a:pt x="8875584" y="5380370"/>
                  <a:pt x="9501816" y="5129711"/>
                  <a:pt x="10068538" y="4792088"/>
                </a:cubicBezTo>
                <a:cubicBezTo>
                  <a:pt x="10548588" y="4506107"/>
                  <a:pt x="10963330" y="4171895"/>
                  <a:pt x="11253556" y="3748283"/>
                </a:cubicBezTo>
                <a:cubicBezTo>
                  <a:pt x="11443714" y="3473460"/>
                  <a:pt x="11561393" y="3170452"/>
                  <a:pt x="11599325" y="2857945"/>
                </a:cubicBezTo>
                <a:cubicBezTo>
                  <a:pt x="11621025" y="2690692"/>
                  <a:pt x="11618980" y="2522027"/>
                  <a:pt x="11593222" y="2355165"/>
                </a:cubicBezTo>
                <a:close/>
                <a:moveTo>
                  <a:pt x="0" y="0"/>
                </a:moveTo>
                <a:lnTo>
                  <a:pt x="10926106" y="0"/>
                </a:lnTo>
                <a:lnTo>
                  <a:pt x="11008311" y="72512"/>
                </a:lnTo>
                <a:cubicBezTo>
                  <a:pt x="11092668" y="155257"/>
                  <a:pt x="11171699" y="241649"/>
                  <a:pt x="11245012" y="331378"/>
                </a:cubicBezTo>
                <a:cubicBezTo>
                  <a:pt x="11592919" y="750629"/>
                  <a:pt x="11750696" y="1252288"/>
                  <a:pt x="11692103" y="1752997"/>
                </a:cubicBezTo>
                <a:cubicBezTo>
                  <a:pt x="11675103" y="1882589"/>
                  <a:pt x="11675712" y="2013254"/>
                  <a:pt x="11693932" y="2142749"/>
                </a:cubicBezTo>
                <a:cubicBezTo>
                  <a:pt x="11734216" y="2381229"/>
                  <a:pt x="11760462" y="2618003"/>
                  <a:pt x="11731470" y="2858431"/>
                </a:cubicBezTo>
                <a:cubicBezTo>
                  <a:pt x="11693322" y="3184946"/>
                  <a:pt x="11572134" y="3501839"/>
                  <a:pt x="11375324" y="3789695"/>
                </a:cubicBezTo>
                <a:cubicBezTo>
                  <a:pt x="11069532" y="4238396"/>
                  <a:pt x="10630376" y="4591609"/>
                  <a:pt x="10119503" y="4891719"/>
                </a:cubicBezTo>
                <a:cubicBezTo>
                  <a:pt x="9463668" y="5277086"/>
                  <a:pt x="8736421" y="5552591"/>
                  <a:pt x="7974994" y="5774750"/>
                </a:cubicBezTo>
                <a:cubicBezTo>
                  <a:pt x="7183048" y="6005922"/>
                  <a:pt x="6368216" y="6168399"/>
                  <a:pt x="5539344" y="6288247"/>
                </a:cubicBezTo>
                <a:cubicBezTo>
                  <a:pt x="5263156" y="6328198"/>
                  <a:pt x="4986355" y="6364492"/>
                  <a:pt x="4738244" y="6354749"/>
                </a:cubicBezTo>
                <a:cubicBezTo>
                  <a:pt x="4489521" y="6352314"/>
                  <a:pt x="4278641" y="6345250"/>
                  <a:pt x="4065013" y="6328684"/>
                </a:cubicBezTo>
                <a:cubicBezTo>
                  <a:pt x="3851387" y="6312120"/>
                  <a:pt x="3638981" y="6289223"/>
                  <a:pt x="3428406" y="6255606"/>
                </a:cubicBezTo>
                <a:cubicBezTo>
                  <a:pt x="2303814" y="6076563"/>
                  <a:pt x="1292136" y="5704594"/>
                  <a:pt x="418708" y="5109005"/>
                </a:cubicBezTo>
                <a:cubicBezTo>
                  <a:pt x="288205" y="5020184"/>
                  <a:pt x="163358" y="4928737"/>
                  <a:pt x="44407" y="4834564"/>
                </a:cubicBezTo>
                <a:lnTo>
                  <a:pt x="0" y="4796463"/>
                </a:lnTo>
                <a:lnTo>
                  <a:pt x="0" y="4650621"/>
                </a:lnTo>
                <a:lnTo>
                  <a:pt x="58587" y="4703581"/>
                </a:lnTo>
                <a:cubicBezTo>
                  <a:pt x="596892" y="5151493"/>
                  <a:pt x="1242280" y="5504573"/>
                  <a:pt x="1979101" y="5775724"/>
                </a:cubicBezTo>
                <a:cubicBezTo>
                  <a:pt x="2525924" y="5978712"/>
                  <a:pt x="3107049" y="6116659"/>
                  <a:pt x="3703984" y="6185206"/>
                </a:cubicBezTo>
                <a:cubicBezTo>
                  <a:pt x="3733465" y="6193002"/>
                  <a:pt x="3764747" y="6195414"/>
                  <a:pt x="3795538" y="6192272"/>
                </a:cubicBezTo>
                <a:cubicBezTo>
                  <a:pt x="2948356" y="6069500"/>
                  <a:pt x="2152443" y="5850995"/>
                  <a:pt x="1424282" y="5486576"/>
                </a:cubicBezTo>
                <a:cubicBezTo>
                  <a:pt x="919588" y="5233999"/>
                  <a:pt x="482248" y="4929277"/>
                  <a:pt x="103621" y="4578774"/>
                </a:cubicBezTo>
                <a:lnTo>
                  <a:pt x="0" y="4477250"/>
                </a:lnTo>
                <a:close/>
              </a:path>
            </a:pathLst>
          </a:cu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A51C81-7B48-01D4-C562-319D50132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9" y="147680"/>
            <a:ext cx="1943039" cy="821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6F333-EC22-0261-4D3A-139E7AA6255D}"/>
              </a:ext>
            </a:extLst>
          </p:cNvPr>
          <p:cNvSpPr txBox="1"/>
          <p:nvPr/>
        </p:nvSpPr>
        <p:spPr>
          <a:xfrm>
            <a:off x="6415670" y="1342340"/>
            <a:ext cx="5586281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A LUNA transfer (prioritised during lockdown) - some existing digitisation, some legacy metadata. Process of conversion, enhancement 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Cross-team process means many people are working with the content. Discussed widely across MDC governance groups</a:t>
            </a:r>
            <a:endParaRPr lang="en-GB" sz="2000" dirty="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Revised proposal process to flag content earlier – more time to reflect/research/consult (not appropriate to be deadline-driven) 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More to do: holistic approach and standards, consideration of internal handling as well as end user</a:t>
            </a:r>
            <a:endParaRPr lang="en-GB" sz="2000" b="1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9F161-B08B-6B71-9F52-849FC1E52D9F}"/>
              </a:ext>
            </a:extLst>
          </p:cNvPr>
          <p:cNvSpPr/>
          <p:nvPr/>
        </p:nvSpPr>
        <p:spPr>
          <a:xfrm>
            <a:off x="8112750" y="207134"/>
            <a:ext cx="4079250" cy="704105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Calibri"/>
                <a:cs typeface="Calibri"/>
              </a:rPr>
              <a:t>Rag Rags and MDC</a:t>
            </a:r>
            <a:endParaRPr lang="en-GB" sz="24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61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730DF2-E84A-0AEC-F5A3-8F73EC2759AC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pic>
        <p:nvPicPr>
          <p:cNvPr id="4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ABF598C-82D7-4133-C345-F6865A240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" t="44640" r="7238" b="11194"/>
          <a:stretch/>
        </p:blipFill>
        <p:spPr>
          <a:xfrm>
            <a:off x="20" y="-19530"/>
            <a:ext cx="6859202" cy="4380854"/>
          </a:xfrm>
          <a:custGeom>
            <a:avLst/>
            <a:gdLst/>
            <a:ahLst/>
            <a:cxnLst/>
            <a:rect l="l" t="t" r="r" b="b"/>
            <a:pathLst>
              <a:path w="11743764" h="6356349">
                <a:moveTo>
                  <a:pt x="7747939" y="5723108"/>
                </a:moveTo>
                <a:cubicBezTo>
                  <a:pt x="7746108" y="5723352"/>
                  <a:pt x="7746108" y="5725057"/>
                  <a:pt x="7746108" y="5725057"/>
                </a:cubicBezTo>
                <a:lnTo>
                  <a:pt x="7755874" y="5723838"/>
                </a:lnTo>
                <a:close/>
                <a:moveTo>
                  <a:pt x="11593222" y="2355165"/>
                </a:moveTo>
                <a:cubicBezTo>
                  <a:pt x="11491599" y="2927856"/>
                  <a:pt x="11223039" y="3428931"/>
                  <a:pt x="10815622" y="3883479"/>
                </a:cubicBezTo>
                <a:cubicBezTo>
                  <a:pt x="10309631" y="4448618"/>
                  <a:pt x="9657459" y="4884897"/>
                  <a:pt x="8920446" y="5245417"/>
                </a:cubicBezTo>
                <a:cubicBezTo>
                  <a:pt x="8557158" y="5420075"/>
                  <a:pt x="8180901" y="5576927"/>
                  <a:pt x="7793715" y="5715070"/>
                </a:cubicBezTo>
                <a:cubicBezTo>
                  <a:pt x="7863298" y="5695337"/>
                  <a:pt x="7933183" y="5676338"/>
                  <a:pt x="8002461" y="5655875"/>
                </a:cubicBezTo>
                <a:cubicBezTo>
                  <a:pt x="8075704" y="5634269"/>
                  <a:pt x="8148429" y="5611858"/>
                  <a:pt x="8220666" y="5588644"/>
                </a:cubicBezTo>
                <a:cubicBezTo>
                  <a:pt x="8875584" y="5380370"/>
                  <a:pt x="9501816" y="5129711"/>
                  <a:pt x="10068538" y="4792088"/>
                </a:cubicBezTo>
                <a:cubicBezTo>
                  <a:pt x="10548588" y="4506107"/>
                  <a:pt x="10963330" y="4171895"/>
                  <a:pt x="11253556" y="3748283"/>
                </a:cubicBezTo>
                <a:cubicBezTo>
                  <a:pt x="11443714" y="3473460"/>
                  <a:pt x="11561393" y="3170452"/>
                  <a:pt x="11599325" y="2857945"/>
                </a:cubicBezTo>
                <a:cubicBezTo>
                  <a:pt x="11621025" y="2690692"/>
                  <a:pt x="11618980" y="2522027"/>
                  <a:pt x="11593222" y="2355165"/>
                </a:cubicBezTo>
                <a:close/>
                <a:moveTo>
                  <a:pt x="0" y="0"/>
                </a:moveTo>
                <a:lnTo>
                  <a:pt x="10926106" y="0"/>
                </a:lnTo>
                <a:lnTo>
                  <a:pt x="11008311" y="72512"/>
                </a:lnTo>
                <a:cubicBezTo>
                  <a:pt x="11092668" y="155257"/>
                  <a:pt x="11171699" y="241649"/>
                  <a:pt x="11245012" y="331378"/>
                </a:cubicBezTo>
                <a:cubicBezTo>
                  <a:pt x="11592919" y="750629"/>
                  <a:pt x="11750696" y="1252288"/>
                  <a:pt x="11692103" y="1752997"/>
                </a:cubicBezTo>
                <a:cubicBezTo>
                  <a:pt x="11675103" y="1882589"/>
                  <a:pt x="11675712" y="2013254"/>
                  <a:pt x="11693932" y="2142749"/>
                </a:cubicBezTo>
                <a:cubicBezTo>
                  <a:pt x="11734216" y="2381229"/>
                  <a:pt x="11760462" y="2618003"/>
                  <a:pt x="11731470" y="2858431"/>
                </a:cubicBezTo>
                <a:cubicBezTo>
                  <a:pt x="11693322" y="3184946"/>
                  <a:pt x="11572134" y="3501839"/>
                  <a:pt x="11375324" y="3789695"/>
                </a:cubicBezTo>
                <a:cubicBezTo>
                  <a:pt x="11069532" y="4238396"/>
                  <a:pt x="10630376" y="4591609"/>
                  <a:pt x="10119503" y="4891719"/>
                </a:cubicBezTo>
                <a:cubicBezTo>
                  <a:pt x="9463668" y="5277086"/>
                  <a:pt x="8736421" y="5552591"/>
                  <a:pt x="7974994" y="5774750"/>
                </a:cubicBezTo>
                <a:cubicBezTo>
                  <a:pt x="7183048" y="6005922"/>
                  <a:pt x="6368216" y="6168399"/>
                  <a:pt x="5539344" y="6288247"/>
                </a:cubicBezTo>
                <a:cubicBezTo>
                  <a:pt x="5263156" y="6328198"/>
                  <a:pt x="4986355" y="6364492"/>
                  <a:pt x="4738244" y="6354749"/>
                </a:cubicBezTo>
                <a:cubicBezTo>
                  <a:pt x="4489521" y="6352314"/>
                  <a:pt x="4278641" y="6345250"/>
                  <a:pt x="4065013" y="6328684"/>
                </a:cubicBezTo>
                <a:cubicBezTo>
                  <a:pt x="3851387" y="6312120"/>
                  <a:pt x="3638981" y="6289223"/>
                  <a:pt x="3428406" y="6255606"/>
                </a:cubicBezTo>
                <a:cubicBezTo>
                  <a:pt x="2303814" y="6076563"/>
                  <a:pt x="1292136" y="5704594"/>
                  <a:pt x="418708" y="5109005"/>
                </a:cubicBezTo>
                <a:cubicBezTo>
                  <a:pt x="288205" y="5020184"/>
                  <a:pt x="163358" y="4928737"/>
                  <a:pt x="44407" y="4834564"/>
                </a:cubicBezTo>
                <a:lnTo>
                  <a:pt x="0" y="4796463"/>
                </a:lnTo>
                <a:lnTo>
                  <a:pt x="0" y="4650621"/>
                </a:lnTo>
                <a:lnTo>
                  <a:pt x="58587" y="4703581"/>
                </a:lnTo>
                <a:cubicBezTo>
                  <a:pt x="596892" y="5151493"/>
                  <a:pt x="1242280" y="5504573"/>
                  <a:pt x="1979101" y="5775724"/>
                </a:cubicBezTo>
                <a:cubicBezTo>
                  <a:pt x="2525924" y="5978712"/>
                  <a:pt x="3107049" y="6116659"/>
                  <a:pt x="3703984" y="6185206"/>
                </a:cubicBezTo>
                <a:cubicBezTo>
                  <a:pt x="3733465" y="6193002"/>
                  <a:pt x="3764747" y="6195414"/>
                  <a:pt x="3795538" y="6192272"/>
                </a:cubicBezTo>
                <a:cubicBezTo>
                  <a:pt x="2948356" y="6069500"/>
                  <a:pt x="2152443" y="5850995"/>
                  <a:pt x="1424282" y="5486576"/>
                </a:cubicBezTo>
                <a:cubicBezTo>
                  <a:pt x="919588" y="5233999"/>
                  <a:pt x="482248" y="4929277"/>
                  <a:pt x="103621" y="4578774"/>
                </a:cubicBezTo>
                <a:lnTo>
                  <a:pt x="0" y="4477250"/>
                </a:lnTo>
                <a:close/>
              </a:path>
            </a:pathLst>
          </a:cu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A51C81-7B48-01D4-C562-319D50132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9" y="147680"/>
            <a:ext cx="1943039" cy="8215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C46F333-EC22-0261-4D3A-139E7AA6255D}"/>
              </a:ext>
            </a:extLst>
          </p:cNvPr>
          <p:cNvSpPr txBox="1"/>
          <p:nvPr/>
        </p:nvSpPr>
        <p:spPr>
          <a:xfrm>
            <a:off x="7010401" y="1686169"/>
            <a:ext cx="5019428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"</a:t>
            </a:r>
            <a:r>
              <a:rPr lang="en-GB" sz="20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Digitisation increasingly mediates the stories we tell ourselves about the past” (Kate </a:t>
            </a:r>
            <a:r>
              <a:rPr lang="en-GB" sz="2000" dirty="0" err="1">
                <a:solidFill>
                  <a:schemeClr val="bg1"/>
                </a:solidFill>
                <a:latin typeface="Calibri"/>
                <a:ea typeface="+mn-lt"/>
                <a:cs typeface="+mn-lt"/>
              </a:rPr>
              <a:t>Holterhoff</a:t>
            </a:r>
            <a:r>
              <a:rPr lang="en-GB" sz="20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, </a:t>
            </a:r>
            <a:r>
              <a:rPr lang="en-GB" sz="2000" i="1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Race and the Digital Image Archivist</a:t>
            </a:r>
            <a:r>
              <a:rPr lang="en-GB" sz="20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, 2017)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Primary materials are made available </a:t>
            </a: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"immediately, unexpectedly and intimately... The remix is the very nature of the digital"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 (William Gibson, 2005)</a:t>
            </a:r>
            <a:endParaRPr lang="en-GB"/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Balancing access with </a:t>
            </a: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accountability, context and choice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9F161-B08B-6B71-9F52-849FC1E52D9F}"/>
              </a:ext>
            </a:extLst>
          </p:cNvPr>
          <p:cNvSpPr/>
          <p:nvPr/>
        </p:nvSpPr>
        <p:spPr>
          <a:xfrm>
            <a:off x="7815385" y="448744"/>
            <a:ext cx="4376615" cy="704105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b="1" dirty="0">
                <a:solidFill>
                  <a:schemeClr val="tx1"/>
                </a:solidFill>
                <a:latin typeface="Calibri"/>
                <a:cs typeface="Calibri"/>
              </a:rPr>
              <a:t>Open books: Digital collections</a:t>
            </a:r>
            <a:r>
              <a:rPr lang="en-GB" sz="2400" dirty="0">
                <a:solidFill>
                  <a:schemeClr val="tx1"/>
                </a:solidFill>
                <a:latin typeface="Calibri"/>
                <a:cs typeface="Calibri"/>
              </a:rPr>
              <a:t> 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043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730DF2-E84A-0AEC-F5A3-8F73EC2759AC}"/>
              </a:ext>
            </a:extLst>
          </p:cNvPr>
          <p:cNvSpPr/>
          <p:nvPr/>
        </p:nvSpPr>
        <p:spPr>
          <a:xfrm>
            <a:off x="-487" y="449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pic>
        <p:nvPicPr>
          <p:cNvPr id="4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9ABF598C-82D7-4133-C345-F6865A240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" t="44640" r="7238" b="11194"/>
          <a:stretch/>
        </p:blipFill>
        <p:spPr>
          <a:xfrm>
            <a:off x="20" y="707"/>
            <a:ext cx="6596131" cy="3890997"/>
          </a:xfrm>
          <a:custGeom>
            <a:avLst/>
            <a:gdLst/>
            <a:ahLst/>
            <a:cxnLst/>
            <a:rect l="l" t="t" r="r" b="b"/>
            <a:pathLst>
              <a:path w="11743764" h="6356349">
                <a:moveTo>
                  <a:pt x="7747939" y="5723108"/>
                </a:moveTo>
                <a:cubicBezTo>
                  <a:pt x="7746108" y="5723352"/>
                  <a:pt x="7746108" y="5725057"/>
                  <a:pt x="7746108" y="5725057"/>
                </a:cubicBezTo>
                <a:lnTo>
                  <a:pt x="7755874" y="5723838"/>
                </a:lnTo>
                <a:close/>
                <a:moveTo>
                  <a:pt x="11593222" y="2355165"/>
                </a:moveTo>
                <a:cubicBezTo>
                  <a:pt x="11491599" y="2927856"/>
                  <a:pt x="11223039" y="3428931"/>
                  <a:pt x="10815622" y="3883479"/>
                </a:cubicBezTo>
                <a:cubicBezTo>
                  <a:pt x="10309631" y="4448618"/>
                  <a:pt x="9657459" y="4884897"/>
                  <a:pt x="8920446" y="5245417"/>
                </a:cubicBezTo>
                <a:cubicBezTo>
                  <a:pt x="8557158" y="5420075"/>
                  <a:pt x="8180901" y="5576927"/>
                  <a:pt x="7793715" y="5715070"/>
                </a:cubicBezTo>
                <a:cubicBezTo>
                  <a:pt x="7863298" y="5695337"/>
                  <a:pt x="7933183" y="5676338"/>
                  <a:pt x="8002461" y="5655875"/>
                </a:cubicBezTo>
                <a:cubicBezTo>
                  <a:pt x="8075704" y="5634269"/>
                  <a:pt x="8148429" y="5611858"/>
                  <a:pt x="8220666" y="5588644"/>
                </a:cubicBezTo>
                <a:cubicBezTo>
                  <a:pt x="8875584" y="5380370"/>
                  <a:pt x="9501816" y="5129711"/>
                  <a:pt x="10068538" y="4792088"/>
                </a:cubicBezTo>
                <a:cubicBezTo>
                  <a:pt x="10548588" y="4506107"/>
                  <a:pt x="10963330" y="4171895"/>
                  <a:pt x="11253556" y="3748283"/>
                </a:cubicBezTo>
                <a:cubicBezTo>
                  <a:pt x="11443714" y="3473460"/>
                  <a:pt x="11561393" y="3170452"/>
                  <a:pt x="11599325" y="2857945"/>
                </a:cubicBezTo>
                <a:cubicBezTo>
                  <a:pt x="11621025" y="2690692"/>
                  <a:pt x="11618980" y="2522027"/>
                  <a:pt x="11593222" y="2355165"/>
                </a:cubicBezTo>
                <a:close/>
                <a:moveTo>
                  <a:pt x="0" y="0"/>
                </a:moveTo>
                <a:lnTo>
                  <a:pt x="10926106" y="0"/>
                </a:lnTo>
                <a:lnTo>
                  <a:pt x="11008311" y="72512"/>
                </a:lnTo>
                <a:cubicBezTo>
                  <a:pt x="11092668" y="155257"/>
                  <a:pt x="11171699" y="241649"/>
                  <a:pt x="11245012" y="331378"/>
                </a:cubicBezTo>
                <a:cubicBezTo>
                  <a:pt x="11592919" y="750629"/>
                  <a:pt x="11750696" y="1252288"/>
                  <a:pt x="11692103" y="1752997"/>
                </a:cubicBezTo>
                <a:cubicBezTo>
                  <a:pt x="11675103" y="1882589"/>
                  <a:pt x="11675712" y="2013254"/>
                  <a:pt x="11693932" y="2142749"/>
                </a:cubicBezTo>
                <a:cubicBezTo>
                  <a:pt x="11734216" y="2381229"/>
                  <a:pt x="11760462" y="2618003"/>
                  <a:pt x="11731470" y="2858431"/>
                </a:cubicBezTo>
                <a:cubicBezTo>
                  <a:pt x="11693322" y="3184946"/>
                  <a:pt x="11572134" y="3501839"/>
                  <a:pt x="11375324" y="3789695"/>
                </a:cubicBezTo>
                <a:cubicBezTo>
                  <a:pt x="11069532" y="4238396"/>
                  <a:pt x="10630376" y="4591609"/>
                  <a:pt x="10119503" y="4891719"/>
                </a:cubicBezTo>
                <a:cubicBezTo>
                  <a:pt x="9463668" y="5277086"/>
                  <a:pt x="8736421" y="5552591"/>
                  <a:pt x="7974994" y="5774750"/>
                </a:cubicBezTo>
                <a:cubicBezTo>
                  <a:pt x="7183048" y="6005922"/>
                  <a:pt x="6368216" y="6168399"/>
                  <a:pt x="5539344" y="6288247"/>
                </a:cubicBezTo>
                <a:cubicBezTo>
                  <a:pt x="5263156" y="6328198"/>
                  <a:pt x="4986355" y="6364492"/>
                  <a:pt x="4738244" y="6354749"/>
                </a:cubicBezTo>
                <a:cubicBezTo>
                  <a:pt x="4489521" y="6352314"/>
                  <a:pt x="4278641" y="6345250"/>
                  <a:pt x="4065013" y="6328684"/>
                </a:cubicBezTo>
                <a:cubicBezTo>
                  <a:pt x="3851387" y="6312120"/>
                  <a:pt x="3638981" y="6289223"/>
                  <a:pt x="3428406" y="6255606"/>
                </a:cubicBezTo>
                <a:cubicBezTo>
                  <a:pt x="2303814" y="6076563"/>
                  <a:pt x="1292136" y="5704594"/>
                  <a:pt x="418708" y="5109005"/>
                </a:cubicBezTo>
                <a:cubicBezTo>
                  <a:pt x="288205" y="5020184"/>
                  <a:pt x="163358" y="4928737"/>
                  <a:pt x="44407" y="4834564"/>
                </a:cubicBezTo>
                <a:lnTo>
                  <a:pt x="0" y="4796463"/>
                </a:lnTo>
                <a:lnTo>
                  <a:pt x="0" y="4650621"/>
                </a:lnTo>
                <a:lnTo>
                  <a:pt x="58587" y="4703581"/>
                </a:lnTo>
                <a:cubicBezTo>
                  <a:pt x="596892" y="5151493"/>
                  <a:pt x="1242280" y="5504573"/>
                  <a:pt x="1979101" y="5775724"/>
                </a:cubicBezTo>
                <a:cubicBezTo>
                  <a:pt x="2525924" y="5978712"/>
                  <a:pt x="3107049" y="6116659"/>
                  <a:pt x="3703984" y="6185206"/>
                </a:cubicBezTo>
                <a:cubicBezTo>
                  <a:pt x="3733465" y="6193002"/>
                  <a:pt x="3764747" y="6195414"/>
                  <a:pt x="3795538" y="6192272"/>
                </a:cubicBezTo>
                <a:cubicBezTo>
                  <a:pt x="2948356" y="6069500"/>
                  <a:pt x="2152443" y="5850995"/>
                  <a:pt x="1424282" y="5486576"/>
                </a:cubicBezTo>
                <a:cubicBezTo>
                  <a:pt x="919588" y="5233999"/>
                  <a:pt x="482248" y="4929277"/>
                  <a:pt x="103621" y="4578774"/>
                </a:cubicBezTo>
                <a:lnTo>
                  <a:pt x="0" y="4477250"/>
                </a:lnTo>
                <a:close/>
              </a:path>
            </a:pathLst>
          </a:cu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A51C81-7B48-01D4-C562-319D50132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9" y="147680"/>
            <a:ext cx="1943039" cy="8215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E02121-6D0B-9675-6802-68E2BB3BB5EE}"/>
              </a:ext>
            </a:extLst>
          </p:cNvPr>
          <p:cNvSpPr/>
          <p:nvPr/>
        </p:nvSpPr>
        <p:spPr>
          <a:xfrm>
            <a:off x="8206154" y="448744"/>
            <a:ext cx="3985846" cy="704105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Calibri"/>
                <a:cs typeface="Calibri"/>
              </a:rPr>
              <a:t>Things to consider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0E56A5-DAD4-DB8A-BF69-525D550DA422}"/>
              </a:ext>
            </a:extLst>
          </p:cNvPr>
          <p:cNvSpPr txBox="1"/>
          <p:nvPr/>
        </p:nvSpPr>
        <p:spPr>
          <a:xfrm>
            <a:off x="6683830" y="1686169"/>
            <a:ext cx="5345999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Accountability: </a:t>
            </a:r>
            <a:r>
              <a:rPr lang="en-GB" sz="2000" dirty="0">
                <a:solidFill>
                  <a:schemeClr val="bg1"/>
                </a:solidFill>
                <a:latin typeface="Calibri"/>
                <a:ea typeface="+mn-lt"/>
                <a:cs typeface="+mn-lt"/>
              </a:rPr>
              <a:t>who is accountable for the content we publish and who are we accountable to?</a:t>
            </a:r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Context: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 how do we provide appropriate context? Metadata is key (professional ethics, participatory practice): "Cataloguing moves have deep political power" (Derrick R. Spires, 2020)</a:t>
            </a:r>
            <a:endParaRPr lang="en-GB"/>
          </a:p>
          <a:p>
            <a:pPr marL="342900" indent="-342900">
              <a:buFont typeface="Arial"/>
              <a:buChar char="•"/>
            </a:pPr>
            <a:endParaRPr lang="en-GB" sz="200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GB" sz="2000" b="1" dirty="0">
                <a:solidFill>
                  <a:srgbClr val="FFFFFF"/>
                </a:solidFill>
                <a:latin typeface="Calibri"/>
                <a:cs typeface="Calibri"/>
              </a:rPr>
              <a:t>Choice: </a:t>
            </a:r>
            <a:r>
              <a:rPr lang="en-GB" sz="2000" dirty="0">
                <a:solidFill>
                  <a:srgbClr val="FFFFFF"/>
                </a:solidFill>
                <a:latin typeface="Calibri"/>
                <a:cs typeface="Calibri"/>
              </a:rPr>
              <a:t>do our users and colleagues have a choice about the material they see? How can we foreground this choice (content warnings, site functionality etc.)</a:t>
            </a:r>
          </a:p>
        </p:txBody>
      </p:sp>
    </p:spTree>
    <p:extLst>
      <p:ext uri="{BB962C8B-B14F-4D97-AF65-F5344CB8AC3E}">
        <p14:creationId xmlns:p14="http://schemas.microsoft.com/office/powerpoint/2010/main" val="361849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F10E52-1F42-23E9-FE99-78A7B3034ADF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Discussion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>
                <a:solidFill>
                  <a:schemeClr val="bg1"/>
                </a:solidFill>
              </a:rPr>
              <a:t>Immediate responses to this content?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What do successful ways of talking about controversial collections have in common?</a:t>
            </a:r>
          </a:p>
          <a:p>
            <a:pPr lvl="0"/>
            <a:r>
              <a:rPr lang="en-GB" dirty="0">
                <a:solidFill>
                  <a:schemeClr val="bg1"/>
                </a:solidFill>
              </a:rPr>
              <a:t>How can we support each other to approach difficult topics appropriately?</a:t>
            </a:r>
          </a:p>
        </p:txBody>
      </p:sp>
    </p:spTree>
    <p:extLst>
      <p:ext uri="{BB962C8B-B14F-4D97-AF65-F5344CB8AC3E}">
        <p14:creationId xmlns:p14="http://schemas.microsoft.com/office/powerpoint/2010/main" val="271510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730DF2-E84A-0AEC-F5A3-8F73EC2759AC}"/>
              </a:ext>
            </a:extLst>
          </p:cNvPr>
          <p:cNvSpPr/>
          <p:nvPr/>
        </p:nvSpPr>
        <p:spPr>
          <a:xfrm>
            <a:off x="-487" y="449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FA51C81-7B48-01D4-C562-319D50132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59" y="147680"/>
            <a:ext cx="1943039" cy="8215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2E2E4B-4E96-8459-3778-C55F5BBB883A}"/>
              </a:ext>
            </a:extLst>
          </p:cNvPr>
          <p:cNvSpPr txBox="1"/>
          <p:nvPr/>
        </p:nvSpPr>
        <p:spPr>
          <a:xfrm>
            <a:off x="4724400" y="1658256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Calibri"/>
                <a:cs typeface="Calibri"/>
              </a:rPr>
              <a:t>Thank you 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5E3717-4208-94E2-467B-FCB5E97E0A38}"/>
              </a:ext>
            </a:extLst>
          </p:cNvPr>
          <p:cNvSpPr txBox="1"/>
          <p:nvPr/>
        </p:nvSpPr>
        <p:spPr>
          <a:xfrm>
            <a:off x="1429203" y="2735489"/>
            <a:ext cx="999126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/>
                <a:cs typeface="Calibri"/>
              </a:rPr>
              <a:t>We will use notes from this discussion to inform wider practice</a:t>
            </a:r>
            <a:r>
              <a:rPr lang="en-GB" sz="2400" dirty="0" smtClean="0">
                <a:solidFill>
                  <a:schemeClr val="bg1"/>
                </a:solidFill>
                <a:latin typeface="Calibri"/>
                <a:cs typeface="Calibri"/>
              </a:rPr>
              <a:t>.</a:t>
            </a:r>
            <a:endParaRPr lang="en-GB" sz="4000" u="sng" dirty="0">
              <a:solidFill>
                <a:schemeClr val="bg1"/>
              </a:solidFill>
              <a:latin typeface="Calibri"/>
              <a:ea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6397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4646705-82D7-1BA3-E81D-6F14044BE331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Communicating controversial collections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Issues of what (and how much) to show</a:t>
            </a:r>
          </a:p>
          <a:p>
            <a:r>
              <a:rPr lang="en-GB" dirty="0">
                <a:solidFill>
                  <a:schemeClr val="bg1"/>
                </a:solidFill>
              </a:rPr>
              <a:t>‘Censorship’/ignoring issues vs. giving offence, trauma</a:t>
            </a:r>
          </a:p>
          <a:p>
            <a:pPr lvl="1"/>
            <a:r>
              <a:rPr lang="en-GB" dirty="0">
                <a:solidFill>
                  <a:schemeClr val="bg1"/>
                </a:solidFill>
              </a:rPr>
              <a:t>Potential for accidental accessing of digital content</a:t>
            </a:r>
          </a:p>
          <a:p>
            <a:r>
              <a:rPr lang="en-GB" dirty="0">
                <a:solidFill>
                  <a:schemeClr val="bg1"/>
                </a:solidFill>
              </a:rPr>
              <a:t>Exposes social/political injustice</a:t>
            </a:r>
          </a:p>
          <a:p>
            <a:r>
              <a:rPr lang="en-GB" dirty="0">
                <a:solidFill>
                  <a:schemeClr val="bg1"/>
                </a:solidFill>
              </a:rPr>
              <a:t>Most often human stories with tangible impact on lives</a:t>
            </a:r>
          </a:p>
          <a:p>
            <a:r>
              <a:rPr lang="en-GB" dirty="0">
                <a:solidFill>
                  <a:schemeClr val="bg1"/>
                </a:solidFill>
              </a:rPr>
              <a:t>Emotional/educational impact is </a:t>
            </a:r>
            <a:r>
              <a:rPr lang="en-GB" b="1" dirty="0">
                <a:solidFill>
                  <a:schemeClr val="bg1"/>
                </a:solidFill>
              </a:rPr>
              <a:t>higher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Reputational risks </a:t>
            </a:r>
            <a:r>
              <a:rPr lang="en-GB" dirty="0">
                <a:solidFill>
                  <a:schemeClr val="bg1"/>
                </a:solidFill>
              </a:rPr>
              <a:t>are </a:t>
            </a:r>
            <a:r>
              <a:rPr lang="en-GB" b="1" dirty="0">
                <a:solidFill>
                  <a:schemeClr val="bg1"/>
                </a:solidFill>
              </a:rPr>
              <a:t>far higher</a:t>
            </a:r>
          </a:p>
          <a:p>
            <a:r>
              <a:rPr lang="en-GB" dirty="0">
                <a:solidFill>
                  <a:schemeClr val="bg1"/>
                </a:solidFill>
              </a:rPr>
              <a:t>They are controversial precisely because people </a:t>
            </a:r>
            <a:r>
              <a:rPr lang="en-GB" u="sng" dirty="0">
                <a:solidFill>
                  <a:schemeClr val="bg1"/>
                </a:solidFill>
              </a:rPr>
              <a:t>care</a:t>
            </a:r>
          </a:p>
        </p:txBody>
      </p:sp>
    </p:spTree>
    <p:extLst>
      <p:ext uri="{BB962C8B-B14F-4D97-AF65-F5344CB8AC3E}">
        <p14:creationId xmlns:p14="http://schemas.microsoft.com/office/powerpoint/2010/main" val="220793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BB98220-B69B-457D-BFA8-64EE49309709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Content warning: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This section of the presentation presents examples of sexist and racist content in the ‘Rag </a:t>
            </a:r>
            <a:r>
              <a:rPr lang="en-US" dirty="0" err="1">
                <a:solidFill>
                  <a:schemeClr val="bg1"/>
                </a:solidFill>
              </a:rPr>
              <a:t>Rag</a:t>
            </a:r>
            <a:r>
              <a:rPr lang="en-US" dirty="0">
                <a:solidFill>
                  <a:schemeClr val="bg1"/>
                </a:solidFill>
              </a:rPr>
              <a:t>’ student magazine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7A46A0-7EC6-2019-C41A-40DFF774C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38800" r="44128" b="39510"/>
          <a:stretch/>
        </p:blipFill>
        <p:spPr>
          <a:xfrm>
            <a:off x="838200" y="2943945"/>
            <a:ext cx="8465191" cy="199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27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35F658B-9B0D-8040-1686-7BAC019A07BC}"/>
              </a:ext>
            </a:extLst>
          </p:cNvPr>
          <p:cNvSpPr/>
          <p:nvPr/>
        </p:nvSpPr>
        <p:spPr>
          <a:xfrm>
            <a:off x="-488" y="0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2856673F-72C4-5830-24FA-199D9FDB50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3909" r="5877" b="3614"/>
          <a:stretch/>
        </p:blipFill>
        <p:spPr>
          <a:xfrm>
            <a:off x="7372230" y="93174"/>
            <a:ext cx="4683921" cy="669384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FAAED31-8974-9F5F-F156-666EAA827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0" t="9274" r="6055" b="19928"/>
          <a:stretch/>
        </p:blipFill>
        <p:spPr>
          <a:xfrm>
            <a:off x="3735599" y="169439"/>
            <a:ext cx="3430473" cy="4260712"/>
          </a:xfrm>
          <a:prstGeom prst="rect">
            <a:avLst/>
          </a:prstGeom>
        </p:spPr>
      </p:pic>
      <p:pic>
        <p:nvPicPr>
          <p:cNvPr id="16" name="Content Placeholder 15" descr="Text&#10;&#10;Description automatically generated">
            <a:extLst>
              <a:ext uri="{FF2B5EF4-FFF2-40B4-BE49-F238E27FC236}">
                <a16:creationId xmlns:a16="http://schemas.microsoft.com/office/drawing/2014/main" id="{DE6D049D-B44D-A84A-7DF1-709197021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7" t="3543" b="6616"/>
          <a:stretch/>
        </p:blipFill>
        <p:spPr>
          <a:xfrm>
            <a:off x="288390" y="1666132"/>
            <a:ext cx="3268910" cy="5115471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41CB04B-10BB-10BB-EDD4-9442001F4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7" t="3581" r="24485" b="50000"/>
          <a:stretch/>
        </p:blipFill>
        <p:spPr bwMode="auto">
          <a:xfrm>
            <a:off x="3918099" y="4558205"/>
            <a:ext cx="3093332" cy="220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DC70EEAF-044A-C318-DA23-73347FB24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t="3581" r="22749" b="6477"/>
          <a:stretch/>
        </p:blipFill>
        <p:spPr bwMode="auto">
          <a:xfrm>
            <a:off x="152054" y="169439"/>
            <a:ext cx="2973253" cy="40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360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444C4-CC01-B943-59B3-1D9FA3B22D94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052A249A-B832-F263-F98A-673E48FEFC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 t="3548" b="3732"/>
          <a:stretch/>
        </p:blipFill>
        <p:spPr>
          <a:xfrm>
            <a:off x="6904140" y="238775"/>
            <a:ext cx="5064830" cy="6358856"/>
          </a:xfrm>
          <a:prstGeom prst="rect">
            <a:avLst/>
          </a:prstGeom>
        </p:spPr>
      </p:pic>
      <p:pic>
        <p:nvPicPr>
          <p:cNvPr id="16" name="Content Placeholder 15" descr="Text&#10;&#10;Description automatically generated">
            <a:extLst>
              <a:ext uri="{FF2B5EF4-FFF2-40B4-BE49-F238E27FC236}">
                <a16:creationId xmlns:a16="http://schemas.microsoft.com/office/drawing/2014/main" id="{54940443-1893-A9B9-C932-061F80771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2904" r="4675" b="48049"/>
          <a:stretch/>
        </p:blipFill>
        <p:spPr>
          <a:xfrm>
            <a:off x="223030" y="312639"/>
            <a:ext cx="4440387" cy="3541202"/>
          </a:xfrm>
        </p:spPr>
      </p:pic>
      <p:pic>
        <p:nvPicPr>
          <p:cNvPr id="12" name="Picture 11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8F8C385A-E6E2-2493-46B3-F286D1C557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t="51005" r="6742" b="6299"/>
          <a:stretch/>
        </p:blipFill>
        <p:spPr>
          <a:xfrm>
            <a:off x="2735555" y="129561"/>
            <a:ext cx="4302755" cy="3236683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30315DA-D82C-DC5F-62E0-CDB2518CD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856" r="20298" b="18969"/>
          <a:stretch/>
        </p:blipFill>
        <p:spPr bwMode="auto">
          <a:xfrm>
            <a:off x="1098901" y="3302506"/>
            <a:ext cx="2489875" cy="336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CB7D5EF2-4505-2647-15D2-4340CCB49A9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" t="1875" r="10426" b="3482"/>
          <a:stretch/>
        </p:blipFill>
        <p:spPr>
          <a:xfrm>
            <a:off x="3907744" y="3183165"/>
            <a:ext cx="2677427" cy="34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B19F92-7FAA-933C-2C18-3D25CFE944F0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Framing on social media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ED78A1-25F8-1220-E366-898016255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381" t="14972" r="36835" b="6779"/>
          <a:stretch/>
        </p:blipFill>
        <p:spPr>
          <a:xfrm>
            <a:off x="7892590" y="1289604"/>
            <a:ext cx="4118995" cy="5167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D2C0C-D3FD-D433-F6CE-D2A93578DD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0" t="35152" r="15092" b="-126"/>
          <a:stretch/>
        </p:blipFill>
        <p:spPr>
          <a:xfrm>
            <a:off x="197088" y="2339204"/>
            <a:ext cx="7695502" cy="334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2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759181-7174-6810-2E38-F3A6EFBBC1ED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Discussing controversial content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How to respond to different audiences’ interpretations of controversial content?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What is an appropriate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		institutional voice?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617" y="2470964"/>
            <a:ext cx="54292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74ECFF-E36B-ECAA-82D3-687E0F3A1831}"/>
              </a:ext>
            </a:extLst>
          </p:cNvPr>
          <p:cNvSpPr/>
          <p:nvPr/>
        </p:nvSpPr>
        <p:spPr>
          <a:xfrm>
            <a:off x="-486" y="-24809"/>
            <a:ext cx="12192975" cy="6886025"/>
          </a:xfrm>
          <a:prstGeom prst="rect">
            <a:avLst/>
          </a:prstGeom>
          <a:solidFill>
            <a:srgbClr val="6B2C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Complications: other stakeholders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Christian Brethren Archive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Manchester </a:t>
            </a:r>
            <a:r>
              <a:rPr lang="en-GB" dirty="0">
                <a:solidFill>
                  <a:schemeClr val="bg1"/>
                </a:solidFill>
              </a:rPr>
              <a:t>Science </a:t>
            </a:r>
            <a:r>
              <a:rPr lang="en-GB" dirty="0" smtClean="0">
                <a:solidFill>
                  <a:schemeClr val="bg1"/>
                </a:solidFill>
              </a:rPr>
              <a:t>Park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18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8ED2CBB-D7D9-BC95-EB28-586B1E24B2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4" t="15825" r="8702" b="72466"/>
          <a:stretch/>
        </p:blipFill>
        <p:spPr>
          <a:xfrm>
            <a:off x="-90" y="1019"/>
            <a:ext cx="12192128" cy="1594130"/>
          </a:xfrm>
          <a:prstGeom prst="rect">
            <a:avLst/>
          </a:prstGeom>
        </p:spPr>
      </p:pic>
      <p:grpSp>
        <p:nvGrpSpPr>
          <p:cNvPr id="37" name="Shape 139"/>
          <p:cNvGrpSpPr/>
          <p:nvPr/>
        </p:nvGrpSpPr>
        <p:grpSpPr>
          <a:xfrm>
            <a:off x="1292359" y="2925491"/>
            <a:ext cx="265199" cy="791541"/>
            <a:chOff x="777446" y="1610215"/>
            <a:chExt cx="198899" cy="593656"/>
          </a:xfrm>
          <a:solidFill>
            <a:srgbClr val="6B2C91"/>
          </a:solidFill>
        </p:grpSpPr>
        <p:cxnSp>
          <p:nvCxnSpPr>
            <p:cNvPr id="38" name="Shape 140"/>
            <p:cNvCxnSpPr/>
            <p:nvPr/>
          </p:nvCxnSpPr>
          <p:spPr>
            <a:xfrm>
              <a:off x="876909" y="1649171"/>
              <a:ext cx="0" cy="554700"/>
            </a:xfrm>
            <a:prstGeom prst="straightConnector1">
              <a:avLst/>
            </a:prstGeom>
            <a:grpFill/>
            <a:ln w="9525" cap="flat" cmpd="sng">
              <a:solidFill>
                <a:srgbClr val="6B2C9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9" name="Shape 141"/>
            <p:cNvSpPr/>
            <p:nvPr/>
          </p:nvSpPr>
          <p:spPr>
            <a:xfrm>
              <a:off x="777446" y="1610215"/>
              <a:ext cx="198899" cy="198899"/>
            </a:xfrm>
            <a:prstGeom prst="ellipse">
              <a:avLst/>
            </a:prstGeom>
            <a:grpFill/>
            <a:ln>
              <a:solidFill>
                <a:srgbClr val="6B2C91"/>
              </a:solidFill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1867" kern="0">
                <a:solidFill>
                  <a:srgbClr val="FFD4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Shape 142"/>
          <p:cNvSpPr txBox="1">
            <a:spLocks/>
          </p:cNvSpPr>
          <p:nvPr/>
        </p:nvSpPr>
        <p:spPr>
          <a:xfrm>
            <a:off x="289853" y="1849689"/>
            <a:ext cx="3591447" cy="12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Aft>
                <a:spcPts val="2133"/>
              </a:spcAft>
              <a:buClr>
                <a:srgbClr val="434343"/>
              </a:buClr>
              <a:defRPr/>
            </a:pPr>
            <a:r>
              <a:rPr lang="en" sz="2133" kern="0" dirty="0">
                <a:solidFill>
                  <a:srgbClr val="6B2C91"/>
                </a:solidFill>
                <a:latin typeface="+mj-lt"/>
              </a:rPr>
              <a:t>Proposal considered by MDC ‘Forward Planning Group’</a:t>
            </a:r>
          </a:p>
        </p:txBody>
      </p:sp>
      <p:grpSp>
        <p:nvGrpSpPr>
          <p:cNvPr id="43" name="Shape 145"/>
          <p:cNvGrpSpPr/>
          <p:nvPr/>
        </p:nvGrpSpPr>
        <p:grpSpPr>
          <a:xfrm>
            <a:off x="3311691" y="4624593"/>
            <a:ext cx="265199" cy="791540"/>
            <a:chOff x="2223534" y="2938957"/>
            <a:chExt cx="198899" cy="593655"/>
          </a:xfrm>
          <a:solidFill>
            <a:srgbClr val="6B2C91"/>
          </a:solidFill>
        </p:grpSpPr>
        <p:cxnSp>
          <p:nvCxnSpPr>
            <p:cNvPr id="44" name="Shape 146"/>
            <p:cNvCxnSpPr/>
            <p:nvPr/>
          </p:nvCxnSpPr>
          <p:spPr>
            <a:xfrm rot="10800000">
              <a:off x="2322996" y="2938957"/>
              <a:ext cx="0" cy="554700"/>
            </a:xfrm>
            <a:prstGeom prst="straightConnector1">
              <a:avLst/>
            </a:prstGeom>
            <a:grpFill/>
            <a:ln w="9525" cap="flat" cmpd="sng">
              <a:solidFill>
                <a:srgbClr val="6B2C9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" name="Shape 147"/>
            <p:cNvSpPr/>
            <p:nvPr/>
          </p:nvSpPr>
          <p:spPr>
            <a:xfrm rot="10800000" flipH="1">
              <a:off x="2223534" y="3333713"/>
              <a:ext cx="198899" cy="198899"/>
            </a:xfrm>
            <a:prstGeom prst="ellipse">
              <a:avLst/>
            </a:prstGeom>
            <a:grpFill/>
            <a:ln>
              <a:solidFill>
                <a:srgbClr val="6B2C91"/>
              </a:solidFill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1867" kern="0">
                <a:solidFill>
                  <a:srgbClr val="FFD4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" name="Shape 148"/>
          <p:cNvSpPr txBox="1">
            <a:spLocks/>
          </p:cNvSpPr>
          <p:nvPr/>
        </p:nvSpPr>
        <p:spPr>
          <a:xfrm>
            <a:off x="1973720" y="5487617"/>
            <a:ext cx="3476777" cy="12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Aft>
                <a:spcPts val="2133"/>
              </a:spcAft>
              <a:buClr>
                <a:srgbClr val="434343"/>
              </a:buClr>
              <a:defRPr/>
            </a:pPr>
            <a:r>
              <a:rPr lang="en" sz="2133" kern="0" dirty="0">
                <a:solidFill>
                  <a:srgbClr val="6B2C91"/>
                </a:solidFill>
                <a:latin typeface="+mj-lt"/>
              </a:rPr>
              <a:t>Collection scheduled and a project checklist created</a:t>
            </a:r>
          </a:p>
        </p:txBody>
      </p:sp>
      <p:grpSp>
        <p:nvGrpSpPr>
          <p:cNvPr id="49" name="Shape 151"/>
          <p:cNvGrpSpPr/>
          <p:nvPr/>
        </p:nvGrpSpPr>
        <p:grpSpPr>
          <a:xfrm>
            <a:off x="5193071" y="2921403"/>
            <a:ext cx="265199" cy="791541"/>
            <a:chOff x="3918083" y="1610215"/>
            <a:chExt cx="198899" cy="593656"/>
          </a:xfrm>
          <a:solidFill>
            <a:srgbClr val="6B2C91"/>
          </a:solidFill>
        </p:grpSpPr>
        <p:cxnSp>
          <p:nvCxnSpPr>
            <p:cNvPr id="50" name="Shape 152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grpFill/>
            <a:ln w="9525" cap="flat" cmpd="sng">
              <a:solidFill>
                <a:srgbClr val="6B2C9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1" name="Shape 153"/>
            <p:cNvSpPr/>
            <p:nvPr/>
          </p:nvSpPr>
          <p:spPr>
            <a:xfrm>
              <a:off x="3918083" y="1610215"/>
              <a:ext cx="198899" cy="198899"/>
            </a:xfrm>
            <a:prstGeom prst="ellipse">
              <a:avLst/>
            </a:prstGeom>
            <a:grpFill/>
            <a:ln>
              <a:solidFill>
                <a:srgbClr val="6B2C91"/>
              </a:solidFill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1867" kern="0">
                <a:solidFill>
                  <a:srgbClr val="FFD4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Shape 154"/>
          <p:cNvSpPr txBox="1">
            <a:spLocks/>
          </p:cNvSpPr>
          <p:nvPr/>
        </p:nvSpPr>
        <p:spPr>
          <a:xfrm>
            <a:off x="4130918" y="1603179"/>
            <a:ext cx="2990400" cy="12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Aft>
                <a:spcPts val="2133"/>
              </a:spcAft>
              <a:buClr>
                <a:srgbClr val="434343"/>
              </a:buClr>
              <a:defRPr/>
            </a:pPr>
            <a:r>
              <a:rPr lang="en" sz="2100" kern="0" dirty="0">
                <a:solidFill>
                  <a:srgbClr val="6B2C91"/>
                </a:solidFill>
                <a:latin typeface="+mj-lt"/>
              </a:rPr>
              <a:t>Images, metadata and manifests created/enhanced</a:t>
            </a:r>
            <a:endParaRPr lang="en" sz="2133" kern="0" dirty="0">
              <a:solidFill>
                <a:srgbClr val="6B2C91"/>
              </a:solidFill>
              <a:latin typeface="+mj-lt"/>
            </a:endParaRPr>
          </a:p>
        </p:txBody>
      </p:sp>
      <p:grpSp>
        <p:nvGrpSpPr>
          <p:cNvPr id="55" name="Shape 157"/>
          <p:cNvGrpSpPr/>
          <p:nvPr/>
        </p:nvGrpSpPr>
        <p:grpSpPr>
          <a:xfrm>
            <a:off x="6894347" y="4667922"/>
            <a:ext cx="265199" cy="791540"/>
            <a:chOff x="5958946" y="2938957"/>
            <a:chExt cx="198899" cy="593655"/>
          </a:xfrm>
          <a:solidFill>
            <a:srgbClr val="6B2C91"/>
          </a:solidFill>
        </p:grpSpPr>
        <p:cxnSp>
          <p:nvCxnSpPr>
            <p:cNvPr id="56" name="Shape 158"/>
            <p:cNvCxnSpPr/>
            <p:nvPr/>
          </p:nvCxnSpPr>
          <p:spPr>
            <a:xfrm rot="10800000">
              <a:off x="6058408" y="2938957"/>
              <a:ext cx="0" cy="554700"/>
            </a:xfrm>
            <a:prstGeom prst="straightConnector1">
              <a:avLst/>
            </a:prstGeom>
            <a:grpFill/>
            <a:ln w="9525" cap="flat" cmpd="sng">
              <a:solidFill>
                <a:srgbClr val="6B2C9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57" name="Shape 159"/>
            <p:cNvSpPr/>
            <p:nvPr/>
          </p:nvSpPr>
          <p:spPr>
            <a:xfrm rot="10800000" flipH="1">
              <a:off x="5958946" y="3333713"/>
              <a:ext cx="198899" cy="198899"/>
            </a:xfrm>
            <a:prstGeom prst="ellipse">
              <a:avLst/>
            </a:prstGeom>
            <a:grpFill/>
            <a:ln>
              <a:solidFill>
                <a:srgbClr val="6B2C91"/>
              </a:solidFill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1867" kern="0">
                <a:solidFill>
                  <a:srgbClr val="FFD4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" name="Shape 160"/>
          <p:cNvSpPr txBox="1">
            <a:spLocks/>
          </p:cNvSpPr>
          <p:nvPr/>
        </p:nvSpPr>
        <p:spPr>
          <a:xfrm>
            <a:off x="6239212" y="5487617"/>
            <a:ext cx="2990400" cy="12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Aft>
                <a:spcPts val="2133"/>
              </a:spcAft>
              <a:buClr>
                <a:srgbClr val="434343"/>
              </a:buClr>
              <a:defRPr/>
            </a:pPr>
            <a:r>
              <a:rPr lang="en" sz="2133" kern="0" dirty="0">
                <a:solidFill>
                  <a:srgbClr val="6B2C91"/>
                </a:solidFill>
                <a:latin typeface="+mj-lt"/>
              </a:rPr>
              <a:t>Processed by Digital Technology team and uploaded to Staging site</a:t>
            </a:r>
          </a:p>
        </p:txBody>
      </p:sp>
      <p:sp>
        <p:nvSpPr>
          <p:cNvPr id="64" name="Shape 166"/>
          <p:cNvSpPr txBox="1">
            <a:spLocks/>
          </p:cNvSpPr>
          <p:nvPr/>
        </p:nvSpPr>
        <p:spPr>
          <a:xfrm>
            <a:off x="7159545" y="1918759"/>
            <a:ext cx="2990400" cy="12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Aft>
                <a:spcPts val="2133"/>
              </a:spcAft>
              <a:buClr>
                <a:srgbClr val="434343"/>
              </a:buClr>
              <a:defRPr/>
            </a:pPr>
            <a:r>
              <a:rPr lang="en" sz="2133" kern="0" dirty="0">
                <a:solidFill>
                  <a:srgbClr val="6B2C91"/>
                </a:solidFill>
                <a:latin typeface="+mj-lt"/>
              </a:rPr>
              <a:t>Collection reviewed and amended as necessary</a:t>
            </a:r>
          </a:p>
        </p:txBody>
      </p:sp>
      <p:graphicFrame>
        <p:nvGraphicFramePr>
          <p:cNvPr id="67" name="Diagram 66"/>
          <p:cNvGraphicFramePr/>
          <p:nvPr>
            <p:extLst/>
          </p:nvPr>
        </p:nvGraphicFramePr>
        <p:xfrm>
          <a:off x="527049" y="3372288"/>
          <a:ext cx="11377988" cy="163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Shape 111"/>
          <p:cNvSpPr txBox="1">
            <a:spLocks/>
          </p:cNvSpPr>
          <p:nvPr/>
        </p:nvSpPr>
        <p:spPr>
          <a:xfrm>
            <a:off x="6130538" y="548680"/>
            <a:ext cx="6061446" cy="819692"/>
          </a:xfrm>
          <a:prstGeom prst="rect">
            <a:avLst/>
          </a:prstGeom>
          <a:solidFill>
            <a:srgbClr val="FFD4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Clr>
                <a:srgbClr val="2A3990"/>
              </a:buClr>
              <a:defRPr/>
            </a:pPr>
            <a:r>
              <a:rPr lang="en" sz="4267" b="1" kern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" sz="4267" b="1" kern="0" dirty="0">
                <a:solidFill>
                  <a:srgbClr val="6B2C91"/>
                </a:solidFill>
                <a:latin typeface="+mj-lt"/>
              </a:rPr>
              <a:t>How the process works</a:t>
            </a:r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1" y="548218"/>
            <a:ext cx="1943039" cy="821505"/>
          </a:xfrm>
          <a:prstGeom prst="rect">
            <a:avLst/>
          </a:prstGeom>
        </p:spPr>
      </p:pic>
      <p:grpSp>
        <p:nvGrpSpPr>
          <p:cNvPr id="26" name="Shape 163"/>
          <p:cNvGrpSpPr/>
          <p:nvPr/>
        </p:nvGrpSpPr>
        <p:grpSpPr>
          <a:xfrm>
            <a:off x="8797754" y="2928788"/>
            <a:ext cx="265199" cy="810126"/>
            <a:chOff x="3918083" y="1596276"/>
            <a:chExt cx="198899" cy="607595"/>
          </a:xfrm>
          <a:solidFill>
            <a:srgbClr val="6B2C91"/>
          </a:solidFill>
        </p:grpSpPr>
        <p:cxnSp>
          <p:nvCxnSpPr>
            <p:cNvPr id="27" name="Shape 164"/>
            <p:cNvCxnSpPr/>
            <p:nvPr/>
          </p:nvCxnSpPr>
          <p:spPr>
            <a:xfrm>
              <a:off x="4017546" y="1649171"/>
              <a:ext cx="0" cy="554700"/>
            </a:xfrm>
            <a:prstGeom prst="straightConnector1">
              <a:avLst/>
            </a:prstGeom>
            <a:grpFill/>
            <a:ln w="9525" cap="flat" cmpd="sng">
              <a:solidFill>
                <a:srgbClr val="6B2C9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" name="Shape 165"/>
            <p:cNvSpPr/>
            <p:nvPr/>
          </p:nvSpPr>
          <p:spPr>
            <a:xfrm>
              <a:off x="3918083" y="1596276"/>
              <a:ext cx="198899" cy="198899"/>
            </a:xfrm>
            <a:prstGeom prst="ellipse">
              <a:avLst/>
            </a:prstGeom>
            <a:grpFill/>
            <a:ln>
              <a:solidFill>
                <a:srgbClr val="6B2C91"/>
              </a:solidFill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1867" kern="0">
                <a:solidFill>
                  <a:srgbClr val="FFD4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Shape 157"/>
          <p:cNvGrpSpPr/>
          <p:nvPr/>
        </p:nvGrpSpPr>
        <p:grpSpPr>
          <a:xfrm>
            <a:off x="10600757" y="4667923"/>
            <a:ext cx="265199" cy="791540"/>
            <a:chOff x="5958946" y="2938957"/>
            <a:chExt cx="198899" cy="593655"/>
          </a:xfrm>
          <a:solidFill>
            <a:srgbClr val="6B2C91"/>
          </a:solidFill>
        </p:grpSpPr>
        <p:cxnSp>
          <p:nvCxnSpPr>
            <p:cNvPr id="32" name="Shape 158"/>
            <p:cNvCxnSpPr/>
            <p:nvPr/>
          </p:nvCxnSpPr>
          <p:spPr>
            <a:xfrm rot="10800000">
              <a:off x="6058408" y="2938957"/>
              <a:ext cx="0" cy="554700"/>
            </a:xfrm>
            <a:prstGeom prst="straightConnector1">
              <a:avLst/>
            </a:prstGeom>
            <a:grpFill/>
            <a:ln w="9525" cap="flat" cmpd="sng">
              <a:solidFill>
                <a:srgbClr val="6B2C9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" name="Shape 159"/>
            <p:cNvSpPr/>
            <p:nvPr/>
          </p:nvSpPr>
          <p:spPr>
            <a:xfrm rot="10800000" flipH="1">
              <a:off x="5958946" y="3333713"/>
              <a:ext cx="198899" cy="198899"/>
            </a:xfrm>
            <a:prstGeom prst="ellipse">
              <a:avLst/>
            </a:prstGeom>
            <a:grpFill/>
            <a:ln>
              <a:solidFill>
                <a:srgbClr val="6B2C91"/>
              </a:solidFill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>
                <a:defRPr/>
              </a:pPr>
              <a:endParaRPr sz="1867" kern="0">
                <a:solidFill>
                  <a:srgbClr val="FFD4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4" name="Shape 166"/>
          <p:cNvSpPr txBox="1">
            <a:spLocks/>
          </p:cNvSpPr>
          <p:nvPr/>
        </p:nvSpPr>
        <p:spPr>
          <a:xfrm>
            <a:off x="9456373" y="5552035"/>
            <a:ext cx="2990400" cy="1208400"/>
          </a:xfrm>
          <a:prstGeom prst="rect">
            <a:avLst/>
          </a:prstGeom>
          <a:noFill/>
          <a:ln>
            <a:noFill/>
          </a:ln>
        </p:spPr>
        <p:txBody>
          <a:bodyPr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spcAft>
                <a:spcPts val="2133"/>
              </a:spcAft>
              <a:buClr>
                <a:srgbClr val="434343"/>
              </a:buClr>
              <a:defRPr/>
            </a:pPr>
            <a:r>
              <a:rPr lang="en" sz="2100" kern="0" dirty="0">
                <a:solidFill>
                  <a:srgbClr val="6B2C91"/>
                </a:solidFill>
                <a:latin typeface="+mj-lt"/>
              </a:rPr>
              <a:t>Collection made live</a:t>
            </a:r>
          </a:p>
        </p:txBody>
      </p:sp>
    </p:spTree>
    <p:extLst>
      <p:ext uri="{BB962C8B-B14F-4D97-AF65-F5344CB8AC3E}">
        <p14:creationId xmlns:p14="http://schemas.microsoft.com/office/powerpoint/2010/main" val="31860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7cf3f4-22d8-40ac-b91a-169dacbc5052">
      <Terms xmlns="http://schemas.microsoft.com/office/infopath/2007/PartnerControls"/>
    </lcf76f155ced4ddcb4097134ff3c332f>
    <TaxCatchAll xmlns="ea011688-37c1-403b-9886-5b65f9ebbdc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B334DC5BC3949A696E48DDB657742" ma:contentTypeVersion="16" ma:contentTypeDescription="Create a new document." ma:contentTypeScope="" ma:versionID="90ef2c08e0a396ad123051d2cdc05ada">
  <xsd:schema xmlns:xsd="http://www.w3.org/2001/XMLSchema" xmlns:xs="http://www.w3.org/2001/XMLSchema" xmlns:p="http://schemas.microsoft.com/office/2006/metadata/properties" xmlns:ns2="847cf3f4-22d8-40ac-b91a-169dacbc5052" xmlns:ns3="ea011688-37c1-403b-9886-5b65f9ebbdcc" targetNamespace="http://schemas.microsoft.com/office/2006/metadata/properties" ma:root="true" ma:fieldsID="0963b76b42a585bdf60472ad8b689776" ns2:_="" ns3:_="">
    <xsd:import namespace="847cf3f4-22d8-40ac-b91a-169dacbc5052"/>
    <xsd:import namespace="ea011688-37c1-403b-9886-5b65f9ebbd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cf3f4-22d8-40ac-b91a-169dacbc5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11688-37c1-403b-9886-5b65f9ebbdc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903ab7b-b367-4a0b-9d9d-a9b42e987256}" ma:internalName="TaxCatchAll" ma:showField="CatchAllData" ma:web="ea011688-37c1-403b-9886-5b65f9ebbd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C48EC9-9698-4AB0-B754-859C20054287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56c185e1-233e-4be1-8922-a7f9a37306fb"/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ca9f957b-e6a3-4806-b632-23546717bedd"/>
  </ds:schemaRefs>
</ds:datastoreItem>
</file>

<file path=customXml/itemProps2.xml><?xml version="1.0" encoding="utf-8"?>
<ds:datastoreItem xmlns:ds="http://schemas.openxmlformats.org/officeDocument/2006/customXml" ds:itemID="{93721201-5BDA-463D-A524-7C131E6182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524D86A-25B6-446C-8B02-B403572CB008}"/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498</Words>
  <Application>Microsoft Office PowerPoint</Application>
  <PresentationFormat>Widescreen</PresentationFormat>
  <Paragraphs>68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Roboto</vt:lpstr>
      <vt:lpstr>Office Theme</vt:lpstr>
      <vt:lpstr>Airing our Rags in public: communicating controversial collections</vt:lpstr>
      <vt:lpstr>Communicating controversial collections</vt:lpstr>
      <vt:lpstr>Content warning:</vt:lpstr>
      <vt:lpstr>PowerPoint Presentation</vt:lpstr>
      <vt:lpstr>PowerPoint Presentation</vt:lpstr>
      <vt:lpstr>Framing on social media</vt:lpstr>
      <vt:lpstr>Discussing controversial content</vt:lpstr>
      <vt:lpstr>Complications: other stakeholders</vt:lpstr>
      <vt:lpstr>PowerPoint Presentation</vt:lpstr>
      <vt:lpstr>PowerPoint Presentation</vt:lpstr>
      <vt:lpstr>PowerPoint Presentation</vt:lpstr>
      <vt:lpstr>PowerPoint Presentation</vt:lpstr>
      <vt:lpstr>Discussion points</vt:lpstr>
      <vt:lpstr>PowerPoint Presentation</vt:lpstr>
    </vt:vector>
  </TitlesOfParts>
  <Company>University of Manchester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Airing our Rags in public: communicating controversial collections</dc:title>
  <dc:creator>Grant Collier</dc:creator>
  <cp:lastModifiedBy>Grant Collier</cp:lastModifiedBy>
  <cp:revision>5</cp:revision>
  <dcterms:created xsi:type="dcterms:W3CDTF">2022-06-14T13:44:46Z</dcterms:created>
  <dcterms:modified xsi:type="dcterms:W3CDTF">2022-06-27T12:00:13Z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0x0101003B1B334DC5BC3949A696E48DDB657742</vt:lpwstr>
  </property>
</Properties>
</file>