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4"/>
  </p:sldMasterIdLst>
  <p:notesMasterIdLst>
    <p:notesMasterId r:id="rId18"/>
  </p:notesMasterIdLst>
  <p:sldIdLst>
    <p:sldId id="257" r:id="rId5"/>
    <p:sldId id="260" r:id="rId6"/>
    <p:sldId id="269" r:id="rId7"/>
    <p:sldId id="263" r:id="rId8"/>
    <p:sldId id="261" r:id="rId9"/>
    <p:sldId id="275" r:id="rId10"/>
    <p:sldId id="264" r:id="rId11"/>
    <p:sldId id="274" r:id="rId12"/>
    <p:sldId id="273" r:id="rId13"/>
    <p:sldId id="271" r:id="rId14"/>
    <p:sldId id="272" r:id="rId15"/>
    <p:sldId id="262" r:id="rId16"/>
    <p:sldId id="26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hew Hallsworth" initials="MH" lastIdx="1" clrIdx="0">
    <p:extLst>
      <p:ext uri="{19B8F6BF-5375-455C-9EA6-DF929625EA0E}">
        <p15:presenceInfo xmlns:p15="http://schemas.microsoft.com/office/powerpoint/2012/main" userId="S-1-5-21-1715567821-1957994488-725345543-494207" providerId="AD"/>
      </p:ext>
    </p:extLst>
  </p:cmAuthor>
  <p:cmAuthor id="2" name="Matthew Hallsworth" initials="MH [2]" lastIdx="4" clrIdx="1">
    <p:extLst>
      <p:ext uri="{19B8F6BF-5375-455C-9EA6-DF929625EA0E}">
        <p15:presenceInfo xmlns:p15="http://schemas.microsoft.com/office/powerpoint/2012/main" userId="S::matthew.hallsworth@manchester.ac.uk::c43524d3-f39e-4f01-b608-cf888e51374e" providerId="AD"/>
      </p:ext>
    </p:extLst>
  </p:cmAuthor>
  <p:cmAuthor id="3" name="Arvin Johnson" initials="AJ" lastIdx="2" clrIdx="2">
    <p:extLst>
      <p:ext uri="{19B8F6BF-5375-455C-9EA6-DF929625EA0E}">
        <p15:presenceInfo xmlns:p15="http://schemas.microsoft.com/office/powerpoint/2012/main" userId="S::arvin.johnson@student.manchester.ac.uk::98f35542-b895-4484-9b8c-e667cff615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D1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83B624-85EF-E361-BC5F-312AB1EE3DF8}" v="1229" dt="2022-06-15T15:45:10.714"/>
    <p1510:client id="{5DFA8DD4-177E-59B8-1D61-D75B87E8A8D5}" v="9" dt="2022-06-15T15:08:12.928"/>
    <p1510:client id="{9B2BDDDC-8BDD-A2AB-3F81-EA77B5FEB915}" v="49" dt="2022-06-16T06:41:21.535"/>
    <p1510:client id="{E1A6A74E-86CB-5C3B-715C-3F5DB532753C}" v="252" dt="2022-06-15T15:56:57.302"/>
    <p1510:client id="{FDF3AAAF-05A7-4B6B-B195-D51CE716D064}" v="594" dt="2022-06-15T20:22:38.3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56" autoAdjust="0"/>
    <p:restoredTop sz="94660"/>
  </p:normalViewPr>
  <p:slideViewPr>
    <p:cSldViewPr snapToGrid="0">
      <p:cViewPr varScale="1">
        <p:scale>
          <a:sx n="67" d="100"/>
          <a:sy n="67" d="100"/>
        </p:scale>
        <p:origin x="9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6-08T11:15:22.858" idx="1">
    <p:pos x="10" y="10"/>
    <p:text>Digital Society and RACE Centre work were due to be the main focus for this slide, but with the RACE Centre project on pause, is there anything else we could include?</p:text>
    <p:extLst>
      <p:ext uri="{C676402C-5697-4E1C-873F-D02D1690AC5C}">
        <p15:threadingInfo xmlns:p15="http://schemas.microsoft.com/office/powerpoint/2012/main" timeZoneBias="-60"/>
      </p:ext>
    </p:extLst>
  </p:cm>
  <p:cm authorId="3" dt="2022-06-08T08:27:36.549" idx="1">
    <p:pos x="10" y="106"/>
    <p:text>Could talk about the inclusive language here instead?</p:text>
    <p:extLst>
      <p:ext uri="{C676402C-5697-4E1C-873F-D02D1690AC5C}">
        <p15:threadingInfo xmlns:p15="http://schemas.microsoft.com/office/powerpoint/2012/main" timeZoneBias="420">
          <p15:parentCm authorId="1" idx="1"/>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2-06-08T07:38:41.747" idx="3">
    <p:pos x="10" y="10"/>
    <p:text>Any more team achievements we can think of? Perhaps the instagram takeover if we have any stats? Salma being accepted onto that conference maybe?
</p:text>
    <p:extLst>
      <p:ext uri="{C676402C-5697-4E1C-873F-D02D1690AC5C}">
        <p15:threadingInfo xmlns:p15="http://schemas.microsoft.com/office/powerpoint/2012/main" timeZoneBias="420"/>
      </p:ext>
    </p:extLst>
  </p:cm>
  <p:cm authorId="3" dt="2022-06-08T08:28:49.426" idx="2">
    <p:pos x="10" y="106"/>
    <p:text>Yeah Instagram takeover could be a good one, I can try and find the stats for it, could also play a bit of it in the powerpoint?
</p:text>
    <p:extLst>
      <p:ext uri="{C676402C-5697-4E1C-873F-D02D1690AC5C}">
        <p15:threadingInfo xmlns:p15="http://schemas.microsoft.com/office/powerpoint/2012/main" timeZoneBias="420">
          <p15:parentCm authorId="2" idx="3"/>
        </p15:threadingInfo>
      </p:ext>
    </p:extLst>
  </p:cm>
  <p:cm authorId="2" dt="2022-06-10T04:22:46.338" idx="4">
    <p:pos x="10" y="202"/>
    <p:text>That's a great shout!
</p:text>
    <p:extLst>
      <p:ext uri="{C676402C-5697-4E1C-873F-D02D1690AC5C}">
        <p15:threadingInfo xmlns:p15="http://schemas.microsoft.com/office/powerpoint/2012/main" timeZoneBias="420">
          <p15:parentCm authorId="2" idx="3"/>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7E0D7B-195A-4EA5-9F9C-8563029821B4}" type="datetimeFigureOut">
              <a:rPr lang="en-GB" smtClean="0"/>
              <a:t>12/07/2022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39D453-AA66-4B31-B8B6-E1AD3B7E641F}" type="slidenum">
              <a:rPr lang="en-GB" smtClean="0"/>
              <a:t>‹#›</a:t>
            </a:fld>
            <a:endParaRPr lang="en-GB"/>
          </a:p>
        </p:txBody>
      </p:sp>
    </p:spTree>
    <p:extLst>
      <p:ext uri="{BB962C8B-B14F-4D97-AF65-F5344CB8AC3E}">
        <p14:creationId xmlns:p14="http://schemas.microsoft.com/office/powerpoint/2010/main" val="1480498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39D453-AA66-4B31-B8B6-E1AD3B7E641F}" type="slidenum">
              <a:rPr lang="en-GB" smtClean="0"/>
              <a:t>7</a:t>
            </a:fld>
            <a:endParaRPr lang="en-GB"/>
          </a:p>
        </p:txBody>
      </p:sp>
    </p:spTree>
    <p:extLst>
      <p:ext uri="{BB962C8B-B14F-4D97-AF65-F5344CB8AC3E}">
        <p14:creationId xmlns:p14="http://schemas.microsoft.com/office/powerpoint/2010/main" val="1428968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00A51-C242-471B-B876-01B1D0E3B3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A919F14-7E58-43CC-A414-20E618F518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2CD6778-5ADE-47EF-8112-C4B074F31994}"/>
              </a:ext>
            </a:extLst>
          </p:cNvPr>
          <p:cNvSpPr>
            <a:spLocks noGrp="1"/>
          </p:cNvSpPr>
          <p:nvPr>
            <p:ph type="dt" sz="half" idx="10"/>
          </p:nvPr>
        </p:nvSpPr>
        <p:spPr/>
        <p:txBody>
          <a:bodyPr/>
          <a:lstStyle/>
          <a:p>
            <a:fld id="{81B8F32D-D8B6-4B9E-9CBF-DCAC30B7B93D}" type="datetimeFigureOut">
              <a:rPr lang="en-US" smtClean="0"/>
              <a:t>7/12/2022</a:t>
            </a:fld>
            <a:endParaRPr lang="en-US"/>
          </a:p>
        </p:txBody>
      </p:sp>
      <p:sp>
        <p:nvSpPr>
          <p:cNvPr id="5" name="Footer Placeholder 4">
            <a:extLst>
              <a:ext uri="{FF2B5EF4-FFF2-40B4-BE49-F238E27FC236}">
                <a16:creationId xmlns:a16="http://schemas.microsoft.com/office/drawing/2014/main" id="{614251F2-27B6-40FC-825C-85A810CE03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41A276-DBF0-4B63-89DB-997095595DDE}"/>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957767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F6138-2A77-4D96-95A3-2332B7CE115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2D3B33F-DDCC-4AB5-9CF0-099B896E47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0AC912-24E8-4966-826F-46B4302E28C1}"/>
              </a:ext>
            </a:extLst>
          </p:cNvPr>
          <p:cNvSpPr>
            <a:spLocks noGrp="1"/>
          </p:cNvSpPr>
          <p:nvPr>
            <p:ph type="dt" sz="half" idx="10"/>
          </p:nvPr>
        </p:nvSpPr>
        <p:spPr/>
        <p:txBody>
          <a:bodyPr/>
          <a:lstStyle/>
          <a:p>
            <a:fld id="{81B8F32D-D8B6-4B9E-9CBF-DCAC30B7B93D}" type="datetimeFigureOut">
              <a:rPr lang="en-US" smtClean="0"/>
              <a:t>7/12/2022</a:t>
            </a:fld>
            <a:endParaRPr lang="en-US"/>
          </a:p>
        </p:txBody>
      </p:sp>
      <p:sp>
        <p:nvSpPr>
          <p:cNvPr id="5" name="Footer Placeholder 4">
            <a:extLst>
              <a:ext uri="{FF2B5EF4-FFF2-40B4-BE49-F238E27FC236}">
                <a16:creationId xmlns:a16="http://schemas.microsoft.com/office/drawing/2014/main" id="{C6957EF1-A934-41FE-9227-4051D6C41B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CEE1FE-0CBD-4F27-AE9A-C15B9F0CBA48}"/>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2320134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F5D5D4-B44E-491A-A1D1-8761B110497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9D150FD-6843-405F-A3D0-AFADE8C46C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CDB3F9A-8AD3-49FE-8DD5-99322EA4CECC}"/>
              </a:ext>
            </a:extLst>
          </p:cNvPr>
          <p:cNvSpPr>
            <a:spLocks noGrp="1"/>
          </p:cNvSpPr>
          <p:nvPr>
            <p:ph type="dt" sz="half" idx="10"/>
          </p:nvPr>
        </p:nvSpPr>
        <p:spPr/>
        <p:txBody>
          <a:bodyPr/>
          <a:lstStyle/>
          <a:p>
            <a:fld id="{81B8F32D-D8B6-4B9E-9CBF-DCAC30B7B93D}" type="datetimeFigureOut">
              <a:rPr lang="en-US" smtClean="0"/>
              <a:t>7/12/2022</a:t>
            </a:fld>
            <a:endParaRPr lang="en-US"/>
          </a:p>
        </p:txBody>
      </p:sp>
      <p:sp>
        <p:nvSpPr>
          <p:cNvPr id="5" name="Footer Placeholder 4">
            <a:extLst>
              <a:ext uri="{FF2B5EF4-FFF2-40B4-BE49-F238E27FC236}">
                <a16:creationId xmlns:a16="http://schemas.microsoft.com/office/drawing/2014/main" id="{E4C78FF8-C554-4209-BF93-A5491205D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E42713-0CC4-4A05-BF24-56944D8F1669}"/>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1599406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257A8-3638-498C-873C-B5D9771F409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0A6BE5D-3502-4E82-960E-CE52CE73C4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98DFBC-5F0D-4359-9463-975FE24AB194}"/>
              </a:ext>
            </a:extLst>
          </p:cNvPr>
          <p:cNvSpPr>
            <a:spLocks noGrp="1"/>
          </p:cNvSpPr>
          <p:nvPr>
            <p:ph type="dt" sz="half" idx="10"/>
          </p:nvPr>
        </p:nvSpPr>
        <p:spPr/>
        <p:txBody>
          <a:bodyPr/>
          <a:lstStyle/>
          <a:p>
            <a:fld id="{81B8F32D-D8B6-4B9E-9CBF-DCAC30B7B93D}" type="datetimeFigureOut">
              <a:rPr lang="en-US" smtClean="0"/>
              <a:t>7/12/2022</a:t>
            </a:fld>
            <a:endParaRPr lang="en-US"/>
          </a:p>
        </p:txBody>
      </p:sp>
      <p:sp>
        <p:nvSpPr>
          <p:cNvPr id="5" name="Footer Placeholder 4">
            <a:extLst>
              <a:ext uri="{FF2B5EF4-FFF2-40B4-BE49-F238E27FC236}">
                <a16:creationId xmlns:a16="http://schemas.microsoft.com/office/drawing/2014/main" id="{7A105E4B-3919-49A0-9058-E4D65107BC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86E66A-4217-48D5-8AF0-983407566F73}"/>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3089073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CD21D-BD17-400F-9FF0-51FBCCD45D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FE9A83D-59C0-4B79-82BD-3AA7D082A0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2C6D41-17D3-41EE-B85C-9DCF9A8752B7}"/>
              </a:ext>
            </a:extLst>
          </p:cNvPr>
          <p:cNvSpPr>
            <a:spLocks noGrp="1"/>
          </p:cNvSpPr>
          <p:nvPr>
            <p:ph type="dt" sz="half" idx="10"/>
          </p:nvPr>
        </p:nvSpPr>
        <p:spPr/>
        <p:txBody>
          <a:bodyPr/>
          <a:lstStyle/>
          <a:p>
            <a:fld id="{81B8F32D-D8B6-4B9E-9CBF-DCAC30B7B93D}" type="datetimeFigureOut">
              <a:rPr lang="en-US" smtClean="0"/>
              <a:t>7/12/2022</a:t>
            </a:fld>
            <a:endParaRPr lang="en-US"/>
          </a:p>
        </p:txBody>
      </p:sp>
      <p:sp>
        <p:nvSpPr>
          <p:cNvPr id="5" name="Footer Placeholder 4">
            <a:extLst>
              <a:ext uri="{FF2B5EF4-FFF2-40B4-BE49-F238E27FC236}">
                <a16:creationId xmlns:a16="http://schemas.microsoft.com/office/drawing/2014/main" id="{E8FE1CDA-9EF6-4FF4-A622-3DFB079F29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9A9C8B-1B7C-47B4-AE34-EB573B337F03}"/>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964467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3D992-8DA6-4B8B-B1ED-10463BE069F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0808B5E-DEB9-4BF6-A4D7-9786CE8B4B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D2319E3-55BF-4389-86BE-68B486EB15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D2CC009-2CB8-4DA1-BF0F-75D0AD990349}"/>
              </a:ext>
            </a:extLst>
          </p:cNvPr>
          <p:cNvSpPr>
            <a:spLocks noGrp="1"/>
          </p:cNvSpPr>
          <p:nvPr>
            <p:ph type="dt" sz="half" idx="10"/>
          </p:nvPr>
        </p:nvSpPr>
        <p:spPr/>
        <p:txBody>
          <a:bodyPr/>
          <a:lstStyle/>
          <a:p>
            <a:fld id="{81B8F32D-D8B6-4B9E-9CBF-DCAC30B7B93D}" type="datetimeFigureOut">
              <a:rPr lang="en-US" smtClean="0"/>
              <a:t>7/12/2022</a:t>
            </a:fld>
            <a:endParaRPr lang="en-US"/>
          </a:p>
        </p:txBody>
      </p:sp>
      <p:sp>
        <p:nvSpPr>
          <p:cNvPr id="6" name="Footer Placeholder 5">
            <a:extLst>
              <a:ext uri="{FF2B5EF4-FFF2-40B4-BE49-F238E27FC236}">
                <a16:creationId xmlns:a16="http://schemas.microsoft.com/office/drawing/2014/main" id="{6FA8B8AA-4BE9-44C1-8A7E-48638BE807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17DF84-A733-4C42-AF55-B8A7F6B41FD5}"/>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1027030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7D4FF-8F4E-42A5-BFE7-9E8D1F7668E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E1F140C-ECE4-4C56-B29C-96C421A092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0E798C-1758-41DD-9531-0A62BEC33D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3514482-E5EF-4D2A-BA85-C273CA0AE7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332711-BD45-41AA-BFC3-9DEC0B0F47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4A09A1E-967D-4249-B8F5-B2B4B03FE33E}"/>
              </a:ext>
            </a:extLst>
          </p:cNvPr>
          <p:cNvSpPr>
            <a:spLocks noGrp="1"/>
          </p:cNvSpPr>
          <p:nvPr>
            <p:ph type="dt" sz="half" idx="10"/>
          </p:nvPr>
        </p:nvSpPr>
        <p:spPr/>
        <p:txBody>
          <a:bodyPr/>
          <a:lstStyle/>
          <a:p>
            <a:fld id="{81B8F32D-D8B6-4B9E-9CBF-DCAC30B7B93D}" type="datetimeFigureOut">
              <a:rPr lang="en-US" smtClean="0"/>
              <a:t>7/12/2022</a:t>
            </a:fld>
            <a:endParaRPr lang="en-US"/>
          </a:p>
        </p:txBody>
      </p:sp>
      <p:sp>
        <p:nvSpPr>
          <p:cNvPr id="8" name="Footer Placeholder 7">
            <a:extLst>
              <a:ext uri="{FF2B5EF4-FFF2-40B4-BE49-F238E27FC236}">
                <a16:creationId xmlns:a16="http://schemas.microsoft.com/office/drawing/2014/main" id="{B322E211-FABA-4B7F-9ECF-4790CCF949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3A8F25-C702-4E86-A9E3-DB4228E96E66}"/>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2379016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C09A6-91DE-4169-9529-261F12AE02B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F036D9B-2AA0-4A66-BD0E-9FCF7CA6B89A}"/>
              </a:ext>
            </a:extLst>
          </p:cNvPr>
          <p:cNvSpPr>
            <a:spLocks noGrp="1"/>
          </p:cNvSpPr>
          <p:nvPr>
            <p:ph type="dt" sz="half" idx="10"/>
          </p:nvPr>
        </p:nvSpPr>
        <p:spPr/>
        <p:txBody>
          <a:bodyPr/>
          <a:lstStyle/>
          <a:p>
            <a:fld id="{81B8F32D-D8B6-4B9E-9CBF-DCAC30B7B93D}" type="datetimeFigureOut">
              <a:rPr lang="en-US" smtClean="0"/>
              <a:t>7/12/2022</a:t>
            </a:fld>
            <a:endParaRPr lang="en-US"/>
          </a:p>
        </p:txBody>
      </p:sp>
      <p:sp>
        <p:nvSpPr>
          <p:cNvPr id="4" name="Footer Placeholder 3">
            <a:extLst>
              <a:ext uri="{FF2B5EF4-FFF2-40B4-BE49-F238E27FC236}">
                <a16:creationId xmlns:a16="http://schemas.microsoft.com/office/drawing/2014/main" id="{363F77E3-13AE-4073-BCE1-EDB3B43A22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04A950-3C51-4B8D-B63A-FB8612E6A527}"/>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883048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CF1406-E24C-4158-A35B-221AB890F999}"/>
              </a:ext>
            </a:extLst>
          </p:cNvPr>
          <p:cNvSpPr>
            <a:spLocks noGrp="1"/>
          </p:cNvSpPr>
          <p:nvPr>
            <p:ph type="dt" sz="half" idx="10"/>
          </p:nvPr>
        </p:nvSpPr>
        <p:spPr/>
        <p:txBody>
          <a:bodyPr/>
          <a:lstStyle/>
          <a:p>
            <a:fld id="{81B8F32D-D8B6-4B9E-9CBF-DCAC30B7B93D}" type="datetimeFigureOut">
              <a:rPr lang="en-US" smtClean="0"/>
              <a:t>7/12/2022</a:t>
            </a:fld>
            <a:endParaRPr lang="en-US"/>
          </a:p>
        </p:txBody>
      </p:sp>
      <p:sp>
        <p:nvSpPr>
          <p:cNvPr id="3" name="Footer Placeholder 2">
            <a:extLst>
              <a:ext uri="{FF2B5EF4-FFF2-40B4-BE49-F238E27FC236}">
                <a16:creationId xmlns:a16="http://schemas.microsoft.com/office/drawing/2014/main" id="{D76C7402-08CC-47F2-9DD7-F9F1D98219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0EEF9B-D7BB-4363-9FB1-C2000631D6D8}"/>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944594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509D5-DC89-4924-8796-767436E6F0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2458642-C25D-485C-B9C0-C1B9262294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E77CC6E-83EF-44BE-B50B-1F75C2E737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001B37-7868-4477-A00E-C578B6985B03}"/>
              </a:ext>
            </a:extLst>
          </p:cNvPr>
          <p:cNvSpPr>
            <a:spLocks noGrp="1"/>
          </p:cNvSpPr>
          <p:nvPr>
            <p:ph type="dt" sz="half" idx="10"/>
          </p:nvPr>
        </p:nvSpPr>
        <p:spPr/>
        <p:txBody>
          <a:bodyPr/>
          <a:lstStyle/>
          <a:p>
            <a:fld id="{81B8F32D-D8B6-4B9E-9CBF-DCAC30B7B93D}" type="datetimeFigureOut">
              <a:rPr lang="en-US" smtClean="0"/>
              <a:t>7/12/2022</a:t>
            </a:fld>
            <a:endParaRPr lang="en-US"/>
          </a:p>
        </p:txBody>
      </p:sp>
      <p:sp>
        <p:nvSpPr>
          <p:cNvPr id="6" name="Footer Placeholder 5">
            <a:extLst>
              <a:ext uri="{FF2B5EF4-FFF2-40B4-BE49-F238E27FC236}">
                <a16:creationId xmlns:a16="http://schemas.microsoft.com/office/drawing/2014/main" id="{C3A81414-4892-4C55-9D9A-CEC22E63E7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F29AA7-91CB-4160-B8D0-74BB7B3F72A0}"/>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2739915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95D60-E31A-4A6D-882F-B10AF747BF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92CE6AE-8D82-453A-80B1-41F36470FD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15E3526-8DFC-4662-923D-12C2BCD9F4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D70EE-6837-4CF2-BFB0-92982EA089E6}"/>
              </a:ext>
            </a:extLst>
          </p:cNvPr>
          <p:cNvSpPr>
            <a:spLocks noGrp="1"/>
          </p:cNvSpPr>
          <p:nvPr>
            <p:ph type="dt" sz="half" idx="10"/>
          </p:nvPr>
        </p:nvSpPr>
        <p:spPr/>
        <p:txBody>
          <a:bodyPr/>
          <a:lstStyle/>
          <a:p>
            <a:fld id="{81B8F32D-D8B6-4B9E-9CBF-DCAC30B7B93D}" type="datetimeFigureOut">
              <a:rPr lang="en-US" smtClean="0"/>
              <a:t>7/12/2022</a:t>
            </a:fld>
            <a:endParaRPr lang="en-US"/>
          </a:p>
        </p:txBody>
      </p:sp>
      <p:sp>
        <p:nvSpPr>
          <p:cNvPr id="6" name="Footer Placeholder 5">
            <a:extLst>
              <a:ext uri="{FF2B5EF4-FFF2-40B4-BE49-F238E27FC236}">
                <a16:creationId xmlns:a16="http://schemas.microsoft.com/office/drawing/2014/main" id="{219FAFFC-E3E0-4B18-9C6E-FACFAFCBAC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FBAFA1-29C4-4286-9B11-2F7AE4DB644B}"/>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1114212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A3DC48-4B33-45C5-95E4-9BAAD50781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BF4FE88-5BCF-4650-B501-5D26AA1D1F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197823-1513-41D9-BE97-FAD11897CB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B8F32D-D8B6-4B9E-9CBF-DCAC30B7B93D}" type="datetimeFigureOut">
              <a:rPr lang="en-US" smtClean="0"/>
              <a:pPr/>
              <a:t>7/12/2022</a:t>
            </a:fld>
            <a:endParaRPr lang="en-US"/>
          </a:p>
        </p:txBody>
      </p:sp>
      <p:sp>
        <p:nvSpPr>
          <p:cNvPr id="5" name="Footer Placeholder 4">
            <a:extLst>
              <a:ext uri="{FF2B5EF4-FFF2-40B4-BE49-F238E27FC236}">
                <a16:creationId xmlns:a16="http://schemas.microsoft.com/office/drawing/2014/main" id="{7DBD75B0-A656-47B7-93E3-00B934C13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A47A58-FABD-44CD-8770-BE13FAF891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553ECD-7F6D-420D-93CA-D8D15EB427AC}" type="slidenum">
              <a:rPr lang="en-US" smtClean="0"/>
              <a:pPr/>
              <a:t>‹#›</a:t>
            </a:fld>
            <a:endParaRPr lang="en-US"/>
          </a:p>
        </p:txBody>
      </p:sp>
    </p:spTree>
    <p:extLst>
      <p:ext uri="{BB962C8B-B14F-4D97-AF65-F5344CB8AC3E}">
        <p14:creationId xmlns:p14="http://schemas.microsoft.com/office/powerpoint/2010/main" val="81534962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livemanchesterac.sharepoint.com/sites/UOM-LIB-G-Teaching/SitePages/Library-student-Team.aspx?OR=Teams-HL&amp;CT=1646130115848&amp;sourceId=&amp;params=%7B%22AppName%22%3A%22Teams-Desktop%22%2C%22AppVersion%22%3A%2227%2F22010300411%22%7D" TargetMode="External"/><Relationship Id="rId2" Type="http://schemas.openxmlformats.org/officeDocument/2006/relationships/hyperlink" Target="https://teams.microsoft.com/l/entity/81fef3a6-72aa-4648-a763-de824aeafb7d/_djb2_msteams_prefix_1947481977?context=%7B%22subEntityId%22%3Anull%2C%22channelId%22%3A%2219%3A848db44bd02742659ae502aa2a0b7999%40thread.tacv2%22%7D&amp;groupId=54eb1a65-ca95-4ebd-b811-f5db72bb1a37&amp;tenantId=c152cb07-614e-4abb-818a-f035cfa91a77" TargetMode="Externa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hyperlink" Target="https://www.advancingaccess.ac.uk/cpd-events/content/virtual-conference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sehej.raise-network.com/raise" TargetMode="External"/><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comments" Target="../comments/comment2.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osing for a photo in front of a building&#10;&#10;Description automatically generated">
            <a:extLst>
              <a:ext uri="{FF2B5EF4-FFF2-40B4-BE49-F238E27FC236}">
                <a16:creationId xmlns:a16="http://schemas.microsoft.com/office/drawing/2014/main" id="{682A9F63-3121-4EBF-BFA0-62B3BE508576}"/>
              </a:ext>
            </a:extLst>
          </p:cNvPr>
          <p:cNvPicPr>
            <a:picLocks noChangeAspect="1"/>
          </p:cNvPicPr>
          <p:nvPr/>
        </p:nvPicPr>
        <p:blipFill rotWithShape="1">
          <a:blip r:embed="rId2">
            <a:extLst>
              <a:ext uri="{28A0092B-C50C-407E-A947-70E740481C1C}">
                <a14:useLocalDpi xmlns:a14="http://schemas.microsoft.com/office/drawing/2010/main" val="0"/>
              </a:ext>
            </a:extLst>
          </a:blip>
          <a:srcRect t="29762" b="7197"/>
          <a:stretch/>
        </p:blipFill>
        <p:spPr>
          <a:xfrm>
            <a:off x="481803" y="566056"/>
            <a:ext cx="11228393" cy="4713322"/>
          </a:xfrm>
          <a:prstGeom prst="rect">
            <a:avLst/>
          </a:prstGeom>
        </p:spPr>
      </p:pic>
      <p:sp>
        <p:nvSpPr>
          <p:cNvPr id="5" name="TextBox 4">
            <a:extLst>
              <a:ext uri="{FF2B5EF4-FFF2-40B4-BE49-F238E27FC236}">
                <a16:creationId xmlns:a16="http://schemas.microsoft.com/office/drawing/2014/main" id="{FCFCAA5D-9E89-4475-AE62-53304D1B0704}"/>
              </a:ext>
            </a:extLst>
          </p:cNvPr>
          <p:cNvSpPr txBox="1"/>
          <p:nvPr/>
        </p:nvSpPr>
        <p:spPr>
          <a:xfrm>
            <a:off x="228761" y="5667567"/>
            <a:ext cx="16485397" cy="923330"/>
          </a:xfrm>
          <a:prstGeom prst="rect">
            <a:avLst/>
          </a:prstGeom>
          <a:noFill/>
        </p:spPr>
        <p:txBody>
          <a:bodyPr wrap="square" lIns="91440" tIns="45720" rIns="91440" bIns="45720" rtlCol="0" anchor="t">
            <a:spAutoFit/>
          </a:bodyPr>
          <a:lstStyle/>
          <a:p>
            <a:r>
              <a:rPr lang="en-GB" sz="5400" b="1">
                <a:solidFill>
                  <a:schemeClr val="tx1">
                    <a:lumMod val="65000"/>
                    <a:lumOff val="35000"/>
                  </a:schemeClr>
                </a:solidFill>
                <a:latin typeface="Calibri (Body)"/>
              </a:rPr>
              <a:t>Teaming up with the student voice</a:t>
            </a:r>
            <a:endParaRPr lang="en-US" sz="5400">
              <a:solidFill>
                <a:schemeClr val="tx1">
                  <a:lumMod val="65000"/>
                  <a:lumOff val="35000"/>
                </a:schemeClr>
              </a:solidFill>
              <a:cs typeface="Calibri"/>
            </a:endParaRPr>
          </a:p>
        </p:txBody>
      </p:sp>
      <p:sp>
        <p:nvSpPr>
          <p:cNvPr id="2" name="TextBox 1">
            <a:extLst>
              <a:ext uri="{FF2B5EF4-FFF2-40B4-BE49-F238E27FC236}">
                <a16:creationId xmlns:a16="http://schemas.microsoft.com/office/drawing/2014/main" id="{19453028-16BE-D5DB-B477-81B865EB61ED}"/>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t>Click to add text</a:t>
            </a:r>
          </a:p>
        </p:txBody>
      </p:sp>
      <p:sp>
        <p:nvSpPr>
          <p:cNvPr id="3" name="TextBox 2">
            <a:extLst>
              <a:ext uri="{FF2B5EF4-FFF2-40B4-BE49-F238E27FC236}">
                <a16:creationId xmlns:a16="http://schemas.microsoft.com/office/drawing/2014/main" id="{28F7A6CF-E265-A7FC-0E13-3E88CD79BEF2}"/>
              </a:ext>
            </a:extLst>
          </p:cNvPr>
          <p:cNvSpPr txBox="1"/>
          <p:nvPr/>
        </p:nvSpPr>
        <p:spPr>
          <a:xfrm>
            <a:off x="4867275" y="33432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t>Click o add text</a:t>
            </a:r>
          </a:p>
        </p:txBody>
      </p:sp>
    </p:spTree>
    <p:extLst>
      <p:ext uri="{BB962C8B-B14F-4D97-AF65-F5344CB8AC3E}">
        <p14:creationId xmlns:p14="http://schemas.microsoft.com/office/powerpoint/2010/main" val="2188478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4" descr="A group of people posing for a photo&#10;&#10;Description automatically generated">
            <a:extLst>
              <a:ext uri="{FF2B5EF4-FFF2-40B4-BE49-F238E27FC236}">
                <a16:creationId xmlns:a16="http://schemas.microsoft.com/office/drawing/2014/main" id="{26D74BE3-C16C-E577-0FC6-31B1D82D3D6C}"/>
              </a:ext>
            </a:extLst>
          </p:cNvPr>
          <p:cNvPicPr>
            <a:picLocks noChangeAspect="1"/>
          </p:cNvPicPr>
          <p:nvPr/>
        </p:nvPicPr>
        <p:blipFill rotWithShape="1">
          <a:blip r:embed="rId2"/>
          <a:srcRect t="7986" b="7745"/>
          <a:stretch/>
        </p:blipFill>
        <p:spPr>
          <a:xfrm>
            <a:off x="20" y="10"/>
            <a:ext cx="12191980" cy="6857990"/>
          </a:xfrm>
          <a:prstGeom prst="rect">
            <a:avLst/>
          </a:prstGeom>
        </p:spPr>
      </p:pic>
      <p:sp>
        <p:nvSpPr>
          <p:cNvPr id="18" name="Rectangle 8">
            <a:extLst>
              <a:ext uri="{FF2B5EF4-FFF2-40B4-BE49-F238E27FC236}">
                <a16:creationId xmlns:a16="http://schemas.microsoft.com/office/drawing/2014/main" id="{B4916930-E76E-4100-9DCF-4981566A37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57375" y="1885950"/>
            <a:ext cx="8505825" cy="3152775"/>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677CF9-329E-47E5-9D11-9B6139F40A60}"/>
              </a:ext>
            </a:extLst>
          </p:cNvPr>
          <p:cNvSpPr>
            <a:spLocks noGrp="1"/>
          </p:cNvSpPr>
          <p:nvPr>
            <p:ph type="title"/>
          </p:nvPr>
        </p:nvSpPr>
        <p:spPr>
          <a:xfrm>
            <a:off x="2276475" y="2247900"/>
            <a:ext cx="7581900" cy="2514600"/>
          </a:xfrm>
        </p:spPr>
        <p:txBody>
          <a:bodyPr vert="horz" lIns="91440" tIns="45720" rIns="91440" bIns="45720" rtlCol="0" anchor="ctr">
            <a:normAutofit/>
          </a:bodyPr>
          <a:lstStyle/>
          <a:p>
            <a:pPr algn="ctr"/>
            <a:r>
              <a:rPr lang="en-US" sz="6600" b="1" dirty="0">
                <a:solidFill>
                  <a:schemeClr val="tx1">
                    <a:lumMod val="75000"/>
                    <a:lumOff val="25000"/>
                  </a:schemeClr>
                </a:solidFill>
                <a:cs typeface="Calibri Light"/>
              </a:rPr>
              <a:t>Meet the Team</a:t>
            </a:r>
          </a:p>
        </p:txBody>
      </p:sp>
    </p:spTree>
    <p:extLst>
      <p:ext uri="{BB962C8B-B14F-4D97-AF65-F5344CB8AC3E}">
        <p14:creationId xmlns:p14="http://schemas.microsoft.com/office/powerpoint/2010/main" val="3798098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3">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5">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94F6638-26F5-E0C6-4CBB-1623DDA78657}"/>
              </a:ext>
            </a:extLst>
          </p:cNvPr>
          <p:cNvGrpSpPr/>
          <p:nvPr/>
        </p:nvGrpSpPr>
        <p:grpSpPr>
          <a:xfrm>
            <a:off x="1491731" y="1972201"/>
            <a:ext cx="9543918" cy="2482277"/>
            <a:chOff x="1366463" y="1734477"/>
            <a:chExt cx="9322549" cy="2424701"/>
          </a:xfrm>
        </p:grpSpPr>
        <p:sp>
          <p:nvSpPr>
            <p:cNvPr id="6" name="Rectangle: Rounded Corners 5">
              <a:extLst>
                <a:ext uri="{FF2B5EF4-FFF2-40B4-BE49-F238E27FC236}">
                  <a16:creationId xmlns:a16="http://schemas.microsoft.com/office/drawing/2014/main" id="{76A14976-D614-2866-A21D-551D1449ABB2}"/>
                </a:ext>
              </a:extLst>
            </p:cNvPr>
            <p:cNvSpPr/>
            <p:nvPr/>
          </p:nvSpPr>
          <p:spPr>
            <a:xfrm>
              <a:off x="1366463" y="1734477"/>
              <a:ext cx="9322549" cy="2424701"/>
            </a:xfrm>
            <a:prstGeom prst="roundRect">
              <a:avLst/>
            </a:prstGeom>
            <a:solidFill>
              <a:srgbClr val="E3D1F7"/>
            </a:solidFill>
            <a:ln>
              <a:solidFill>
                <a:srgbClr val="E3D1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2">
              <a:extLst>
                <a:ext uri="{FF2B5EF4-FFF2-40B4-BE49-F238E27FC236}">
                  <a16:creationId xmlns:a16="http://schemas.microsoft.com/office/drawing/2014/main" id="{0A5ED82B-1E01-BC6A-75D8-C42765632609}"/>
                </a:ext>
              </a:extLst>
            </p:cNvPr>
            <p:cNvSpPr txBox="1">
              <a:spLocks/>
            </p:cNvSpPr>
            <p:nvPr/>
          </p:nvSpPr>
          <p:spPr>
            <a:xfrm>
              <a:off x="1502988" y="2660781"/>
              <a:ext cx="85213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GB" sz="4300" dirty="0">
                  <a:cs typeface="Calibri"/>
                </a:rPr>
                <a:t>Where in the Library are we lacking the 'Student Voice'?</a:t>
              </a:r>
              <a:endParaRPr lang="en-US" sz="4300" dirty="0">
                <a:cs typeface="Calibri"/>
              </a:endParaRPr>
            </a:p>
            <a:p>
              <a:pPr>
                <a:spcAft>
                  <a:spcPts val="600"/>
                </a:spcAft>
              </a:pPr>
              <a:endParaRPr lang="en-US" sz="4300">
                <a:solidFill>
                  <a:schemeClr val="tx1">
                    <a:lumMod val="65000"/>
                    <a:lumOff val="35000"/>
                  </a:schemeClr>
                </a:solidFill>
              </a:endParaRPr>
            </a:p>
          </p:txBody>
        </p:sp>
      </p:grpSp>
    </p:spTree>
    <p:extLst>
      <p:ext uri="{BB962C8B-B14F-4D97-AF65-F5344CB8AC3E}">
        <p14:creationId xmlns:p14="http://schemas.microsoft.com/office/powerpoint/2010/main" val="3606973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99E8B-7481-4806-B2B8-F13C3DBC78FE}"/>
              </a:ext>
            </a:extLst>
          </p:cNvPr>
          <p:cNvSpPr>
            <a:spLocks noGrp="1"/>
          </p:cNvSpPr>
          <p:nvPr>
            <p:ph type="title"/>
          </p:nvPr>
        </p:nvSpPr>
        <p:spPr>
          <a:xfrm>
            <a:off x="292768" y="18255"/>
            <a:ext cx="10515600" cy="1325563"/>
          </a:xfrm>
        </p:spPr>
        <p:txBody>
          <a:bodyPr>
            <a:normAutofit/>
          </a:bodyPr>
          <a:lstStyle/>
          <a:p>
            <a:r>
              <a:rPr lang="en-GB" sz="5500" b="1">
                <a:solidFill>
                  <a:schemeClr val="tx1">
                    <a:lumMod val="65000"/>
                    <a:lumOff val="35000"/>
                  </a:schemeClr>
                </a:solidFill>
                <a:latin typeface="+mn-lt"/>
              </a:rPr>
              <a:t>Request for ST support</a:t>
            </a:r>
            <a:endParaRPr lang="en-US">
              <a:solidFill>
                <a:schemeClr val="tx1">
                  <a:lumMod val="65000"/>
                  <a:lumOff val="35000"/>
                </a:schemeClr>
              </a:solidFill>
            </a:endParaRPr>
          </a:p>
        </p:txBody>
      </p:sp>
      <p:sp>
        <p:nvSpPr>
          <p:cNvPr id="3" name="Content Placeholder 2">
            <a:extLst>
              <a:ext uri="{FF2B5EF4-FFF2-40B4-BE49-F238E27FC236}">
                <a16:creationId xmlns:a16="http://schemas.microsoft.com/office/drawing/2014/main" id="{DD44562C-A59E-422C-B679-3A64F8CB7619}"/>
              </a:ext>
            </a:extLst>
          </p:cNvPr>
          <p:cNvSpPr>
            <a:spLocks noGrp="1"/>
          </p:cNvSpPr>
          <p:nvPr>
            <p:ph idx="1"/>
          </p:nvPr>
        </p:nvSpPr>
        <p:spPr>
          <a:xfrm>
            <a:off x="811996" y="1343818"/>
            <a:ext cx="4444811" cy="511175"/>
          </a:xfrm>
        </p:spPr>
        <p:txBody>
          <a:bodyPr>
            <a:noAutofit/>
          </a:bodyPr>
          <a:lstStyle/>
          <a:p>
            <a:pPr marL="0" indent="0">
              <a:buNone/>
            </a:pPr>
            <a:r>
              <a:rPr lang="en-GB" sz="2600" dirty="0"/>
              <a:t>Submit request via ST request form </a:t>
            </a:r>
          </a:p>
        </p:txBody>
      </p:sp>
      <p:sp>
        <p:nvSpPr>
          <p:cNvPr id="4" name="Arrow: Down 3">
            <a:extLst>
              <a:ext uri="{FF2B5EF4-FFF2-40B4-BE49-F238E27FC236}">
                <a16:creationId xmlns:a16="http://schemas.microsoft.com/office/drawing/2014/main" id="{C5C199D9-7EB2-49F0-A1C5-F336AB0E1C75}"/>
              </a:ext>
            </a:extLst>
          </p:cNvPr>
          <p:cNvSpPr/>
          <p:nvPr/>
        </p:nvSpPr>
        <p:spPr>
          <a:xfrm>
            <a:off x="2597997" y="2149242"/>
            <a:ext cx="685800" cy="814388"/>
          </a:xfrm>
          <a:prstGeom prst="downArrow">
            <a:avLst/>
          </a:prstGeom>
          <a:solidFill>
            <a:srgbClr val="7030A0"/>
          </a:solidFill>
          <a:ln>
            <a:solidFill>
              <a:srgbClr val="E3D1F7"/>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dirty="0">
              <a:highlight>
                <a:srgbClr val="FF0000"/>
              </a:highlight>
              <a:cs typeface="Calibri"/>
            </a:endParaRPr>
          </a:p>
        </p:txBody>
      </p:sp>
      <p:sp>
        <p:nvSpPr>
          <p:cNvPr id="5" name="TextBox 4">
            <a:extLst>
              <a:ext uri="{FF2B5EF4-FFF2-40B4-BE49-F238E27FC236}">
                <a16:creationId xmlns:a16="http://schemas.microsoft.com/office/drawing/2014/main" id="{72926FF1-FDC0-4028-8494-382D3DE9B7B7}"/>
              </a:ext>
            </a:extLst>
          </p:cNvPr>
          <p:cNvSpPr txBox="1"/>
          <p:nvPr/>
        </p:nvSpPr>
        <p:spPr>
          <a:xfrm>
            <a:off x="754382" y="3051395"/>
            <a:ext cx="5848880" cy="1292662"/>
          </a:xfrm>
          <a:prstGeom prst="rect">
            <a:avLst/>
          </a:prstGeom>
          <a:noFill/>
        </p:spPr>
        <p:txBody>
          <a:bodyPr wrap="square" lIns="91440" tIns="45720" rIns="91440" bIns="45720" rtlCol="0" anchor="t">
            <a:spAutoFit/>
          </a:bodyPr>
          <a:lstStyle/>
          <a:p>
            <a:r>
              <a:rPr lang="en-GB" sz="2600" dirty="0"/>
              <a:t>Reviewed by ST Coordinators/TLS Intern to manage workload or gather further information if required </a:t>
            </a:r>
          </a:p>
        </p:txBody>
      </p:sp>
      <p:sp>
        <p:nvSpPr>
          <p:cNvPr id="7" name="TextBox 6">
            <a:extLst>
              <a:ext uri="{FF2B5EF4-FFF2-40B4-BE49-F238E27FC236}">
                <a16:creationId xmlns:a16="http://schemas.microsoft.com/office/drawing/2014/main" id="{D839331A-C10D-47B7-B8D6-7EE17ADF760E}"/>
              </a:ext>
            </a:extLst>
          </p:cNvPr>
          <p:cNvSpPr txBox="1"/>
          <p:nvPr/>
        </p:nvSpPr>
        <p:spPr>
          <a:xfrm>
            <a:off x="716667" y="5336166"/>
            <a:ext cx="5114267" cy="892552"/>
          </a:xfrm>
          <a:prstGeom prst="rect">
            <a:avLst/>
          </a:prstGeom>
          <a:noFill/>
        </p:spPr>
        <p:txBody>
          <a:bodyPr wrap="square" rtlCol="0">
            <a:spAutoFit/>
          </a:bodyPr>
          <a:lstStyle/>
          <a:p>
            <a:r>
              <a:rPr lang="en-GB" sz="2600" dirty="0"/>
              <a:t>Shared with ST lead for project area and added to Asana </a:t>
            </a:r>
          </a:p>
        </p:txBody>
      </p:sp>
      <p:pic>
        <p:nvPicPr>
          <p:cNvPr id="8" name="Picture 8" descr="Graphical user interface, text, application&#10;&#10;Description automatically generated">
            <a:extLst>
              <a:ext uri="{FF2B5EF4-FFF2-40B4-BE49-F238E27FC236}">
                <a16:creationId xmlns:a16="http://schemas.microsoft.com/office/drawing/2014/main" id="{9852A149-97F9-8A88-8BD3-C126D9D78C93}"/>
              </a:ext>
            </a:extLst>
          </p:cNvPr>
          <p:cNvPicPr>
            <a:picLocks noChangeAspect="1"/>
          </p:cNvPicPr>
          <p:nvPr/>
        </p:nvPicPr>
        <p:blipFill rotWithShape="1">
          <a:blip r:embed="rId2"/>
          <a:srcRect l="40969" t="19984" r="20000" b="5991"/>
          <a:stretch/>
        </p:blipFill>
        <p:spPr>
          <a:xfrm>
            <a:off x="6632725" y="1268497"/>
            <a:ext cx="4747279" cy="5076600"/>
          </a:xfrm>
          <a:prstGeom prst="rect">
            <a:avLst/>
          </a:prstGeom>
        </p:spPr>
      </p:pic>
      <p:sp>
        <p:nvSpPr>
          <p:cNvPr id="9" name="Arrow: Down 8">
            <a:extLst>
              <a:ext uri="{FF2B5EF4-FFF2-40B4-BE49-F238E27FC236}">
                <a16:creationId xmlns:a16="http://schemas.microsoft.com/office/drawing/2014/main" id="{E63CD0A7-9C6C-2F85-D598-3BC7DA90C89E}"/>
              </a:ext>
            </a:extLst>
          </p:cNvPr>
          <p:cNvSpPr/>
          <p:nvPr/>
        </p:nvSpPr>
        <p:spPr>
          <a:xfrm>
            <a:off x="2583619" y="4348977"/>
            <a:ext cx="685800" cy="814388"/>
          </a:xfrm>
          <a:prstGeom prst="downArrow">
            <a:avLst/>
          </a:prstGeom>
          <a:solidFill>
            <a:srgbClr val="7030A0"/>
          </a:solidFill>
          <a:ln>
            <a:solidFill>
              <a:srgbClr val="E3D1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37037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D004D9-3FAF-4BDC-8D10-51C164D7D37A}"/>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b="1"/>
              <a:t>More information</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42ECFEB-3228-426F-A4AD-3E0B6DC540F7}"/>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700"/>
              <a:t>Access the Student Team request form via: </a:t>
            </a:r>
          </a:p>
          <a:p>
            <a:pPr marL="285750" indent="-228600">
              <a:lnSpc>
                <a:spcPct val="90000"/>
              </a:lnSpc>
              <a:spcAft>
                <a:spcPts val="600"/>
              </a:spcAft>
              <a:buFont typeface="Arial" panose="020B0604020202020204" pitchFamily="34" charset="0"/>
              <a:buChar char="•"/>
            </a:pPr>
            <a:r>
              <a:rPr lang="en-US" sz="1700">
                <a:hlinkClick r:id="rId2"/>
              </a:rPr>
              <a:t>Student Team General channel tabs </a:t>
            </a:r>
            <a:endParaRPr lang="en-US" sz="1700"/>
          </a:p>
          <a:p>
            <a:pPr marL="285750" indent="-228600">
              <a:lnSpc>
                <a:spcPct val="90000"/>
              </a:lnSpc>
              <a:spcAft>
                <a:spcPts val="600"/>
              </a:spcAft>
              <a:buFont typeface="Arial" panose="020B0604020202020204" pitchFamily="34" charset="0"/>
              <a:buChar char="•"/>
            </a:pPr>
            <a:r>
              <a:rPr lang="en-US" sz="1700">
                <a:hlinkClick r:id="rId3"/>
              </a:rPr>
              <a:t>Student Team SharePoint page </a:t>
            </a:r>
            <a:r>
              <a:rPr lang="en-US" sz="1700"/>
              <a:t>(in development)</a:t>
            </a:r>
          </a:p>
          <a:p>
            <a:pPr indent="-228600">
              <a:lnSpc>
                <a:spcPct val="90000"/>
              </a:lnSpc>
              <a:spcAft>
                <a:spcPts val="600"/>
              </a:spcAft>
              <a:buFont typeface="Arial" panose="020B0604020202020204" pitchFamily="34" charset="0"/>
              <a:buChar char="•"/>
            </a:pPr>
            <a:endParaRPr lang="en-US" sz="1700"/>
          </a:p>
          <a:p>
            <a:pPr indent="-228600">
              <a:lnSpc>
                <a:spcPct val="90000"/>
              </a:lnSpc>
              <a:spcAft>
                <a:spcPts val="600"/>
              </a:spcAft>
              <a:buFont typeface="Arial" panose="020B0604020202020204" pitchFamily="34" charset="0"/>
              <a:buChar char="•"/>
            </a:pPr>
            <a:r>
              <a:rPr lang="en-US" sz="1700"/>
              <a:t>Contact </a:t>
            </a:r>
          </a:p>
          <a:p>
            <a:pPr marL="457200" indent="-228600">
              <a:lnSpc>
                <a:spcPct val="90000"/>
              </a:lnSpc>
              <a:spcAft>
                <a:spcPts val="600"/>
              </a:spcAft>
              <a:buFont typeface="Arial" panose="020B0604020202020204" pitchFamily="34" charset="0"/>
              <a:buChar char="•"/>
            </a:pPr>
            <a:r>
              <a:rPr lang="en-US" sz="1700"/>
              <a:t>Matt Hallsworth </a:t>
            </a:r>
          </a:p>
          <a:p>
            <a:pPr marL="457200" indent="-228600">
              <a:lnSpc>
                <a:spcPct val="90000"/>
              </a:lnSpc>
              <a:spcAft>
                <a:spcPts val="600"/>
              </a:spcAft>
              <a:buFont typeface="Arial" panose="020B0604020202020204" pitchFamily="34" charset="0"/>
              <a:buChar char="•"/>
            </a:pPr>
            <a:r>
              <a:rPr lang="en-US" sz="1700"/>
              <a:t>Kerry Scott</a:t>
            </a:r>
          </a:p>
          <a:p>
            <a:pPr marL="457200" indent="-228600">
              <a:lnSpc>
                <a:spcPct val="90000"/>
              </a:lnSpc>
              <a:spcAft>
                <a:spcPts val="600"/>
              </a:spcAft>
              <a:buFont typeface="Arial" panose="020B0604020202020204" pitchFamily="34" charset="0"/>
              <a:buChar char="•"/>
            </a:pPr>
            <a:r>
              <a:rPr lang="en-US" sz="1700"/>
              <a:t>Arvin Johnson</a:t>
            </a:r>
          </a:p>
          <a:p>
            <a:pPr marL="457200" indent="-228600">
              <a:lnSpc>
                <a:spcPct val="90000"/>
              </a:lnSpc>
              <a:spcAft>
                <a:spcPts val="600"/>
              </a:spcAft>
              <a:buFont typeface="Arial" panose="020B0604020202020204" pitchFamily="34" charset="0"/>
              <a:buChar char="•"/>
            </a:pPr>
            <a:r>
              <a:rPr lang="en-US" sz="1700"/>
              <a:t>All of the Student Team available via Teams </a:t>
            </a:r>
          </a:p>
        </p:txBody>
      </p:sp>
      <p:pic>
        <p:nvPicPr>
          <p:cNvPr id="5" name="Picture 5">
            <a:extLst>
              <a:ext uri="{FF2B5EF4-FFF2-40B4-BE49-F238E27FC236}">
                <a16:creationId xmlns:a16="http://schemas.microsoft.com/office/drawing/2014/main" id="{9DC79C64-733E-B0C3-A9F2-DCDD5DCE42F5}"/>
              </a:ext>
            </a:extLst>
          </p:cNvPr>
          <p:cNvPicPr>
            <a:picLocks noChangeAspect="1"/>
          </p:cNvPicPr>
          <p:nvPr/>
        </p:nvPicPr>
        <p:blipFill rotWithShape="1">
          <a:blip r:embed="rId4"/>
          <a:srcRect l="14490" r="1028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11330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D3DFCE-02DD-4A26-8DB6-320660CA5CEE}"/>
              </a:ext>
            </a:extLst>
          </p:cNvPr>
          <p:cNvSpPr>
            <a:spLocks noGrp="1"/>
          </p:cNvSpPr>
          <p:nvPr>
            <p:ph type="title"/>
          </p:nvPr>
        </p:nvSpPr>
        <p:spPr>
          <a:xfrm>
            <a:off x="220980" y="0"/>
            <a:ext cx="10515600" cy="1325563"/>
          </a:xfrm>
        </p:spPr>
        <p:txBody>
          <a:bodyPr>
            <a:normAutofit/>
          </a:bodyPr>
          <a:lstStyle/>
          <a:p>
            <a:r>
              <a:rPr lang="en-GB" sz="5500" b="1">
                <a:solidFill>
                  <a:schemeClr val="tx1">
                    <a:lumMod val="65000"/>
                    <a:lumOff val="35000"/>
                  </a:schemeClr>
                </a:solidFill>
                <a:latin typeface="+mn-lt"/>
              </a:rPr>
              <a:t>Who are the Student Team?</a:t>
            </a:r>
          </a:p>
        </p:txBody>
      </p:sp>
      <p:grpSp>
        <p:nvGrpSpPr>
          <p:cNvPr id="5" name="Group 4">
            <a:extLst>
              <a:ext uri="{FF2B5EF4-FFF2-40B4-BE49-F238E27FC236}">
                <a16:creationId xmlns:a16="http://schemas.microsoft.com/office/drawing/2014/main" id="{928F068D-40C8-46C4-893C-215B2D2EEDFA}"/>
              </a:ext>
            </a:extLst>
          </p:cNvPr>
          <p:cNvGrpSpPr/>
          <p:nvPr/>
        </p:nvGrpSpPr>
        <p:grpSpPr>
          <a:xfrm>
            <a:off x="639171" y="379687"/>
            <a:ext cx="11028265" cy="6725036"/>
            <a:chOff x="639171" y="379687"/>
            <a:chExt cx="11028265" cy="6725036"/>
          </a:xfrm>
        </p:grpSpPr>
        <p:grpSp>
          <p:nvGrpSpPr>
            <p:cNvPr id="62" name="Group 61">
              <a:extLst>
                <a:ext uri="{FF2B5EF4-FFF2-40B4-BE49-F238E27FC236}">
                  <a16:creationId xmlns:a16="http://schemas.microsoft.com/office/drawing/2014/main" id="{4062D4E1-1665-4385-8466-B7C072C3D7A6}"/>
                </a:ext>
              </a:extLst>
            </p:cNvPr>
            <p:cNvGrpSpPr/>
            <p:nvPr/>
          </p:nvGrpSpPr>
          <p:grpSpPr>
            <a:xfrm>
              <a:off x="639171" y="444508"/>
              <a:ext cx="10971472" cy="6660215"/>
              <a:chOff x="610264" y="343496"/>
              <a:chExt cx="10971472" cy="6660215"/>
            </a:xfrm>
          </p:grpSpPr>
          <p:grpSp>
            <p:nvGrpSpPr>
              <p:cNvPr id="57" name="Group 56">
                <a:extLst>
                  <a:ext uri="{FF2B5EF4-FFF2-40B4-BE49-F238E27FC236}">
                    <a16:creationId xmlns:a16="http://schemas.microsoft.com/office/drawing/2014/main" id="{6A848017-B3FC-4174-8A3A-9C9D9DE7DBC7}"/>
                  </a:ext>
                </a:extLst>
              </p:cNvPr>
              <p:cNvGrpSpPr/>
              <p:nvPr/>
            </p:nvGrpSpPr>
            <p:grpSpPr>
              <a:xfrm>
                <a:off x="610264" y="343496"/>
                <a:ext cx="9360191" cy="6660215"/>
                <a:chOff x="1513234" y="217766"/>
                <a:chExt cx="9360191" cy="6660215"/>
              </a:xfrm>
            </p:grpSpPr>
            <p:pic>
              <p:nvPicPr>
                <p:cNvPr id="48" name="Picture 47">
                  <a:extLst>
                    <a:ext uri="{FF2B5EF4-FFF2-40B4-BE49-F238E27FC236}">
                      <a16:creationId xmlns:a16="http://schemas.microsoft.com/office/drawing/2014/main" id="{D930DCF8-2230-4AE8-A3AE-6F7898EFE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2625" y="3005011"/>
                  <a:ext cx="3872970" cy="3872970"/>
                </a:xfrm>
                <a:prstGeom prst="rect">
                  <a:avLst/>
                </a:prstGeom>
              </p:spPr>
            </p:pic>
            <p:grpSp>
              <p:nvGrpSpPr>
                <p:cNvPr id="56" name="Group 55">
                  <a:extLst>
                    <a:ext uri="{FF2B5EF4-FFF2-40B4-BE49-F238E27FC236}">
                      <a16:creationId xmlns:a16="http://schemas.microsoft.com/office/drawing/2014/main" id="{7684D508-C795-483B-B93F-0AC37A7B262E}"/>
                    </a:ext>
                  </a:extLst>
                </p:cNvPr>
                <p:cNvGrpSpPr/>
                <p:nvPr/>
              </p:nvGrpSpPr>
              <p:grpSpPr>
                <a:xfrm>
                  <a:off x="1513234" y="217766"/>
                  <a:ext cx="9360191" cy="5510313"/>
                  <a:chOff x="1513234" y="252056"/>
                  <a:chExt cx="9360191" cy="5510313"/>
                </a:xfrm>
              </p:grpSpPr>
              <p:grpSp>
                <p:nvGrpSpPr>
                  <p:cNvPr id="22" name="Group 21">
                    <a:extLst>
                      <a:ext uri="{FF2B5EF4-FFF2-40B4-BE49-F238E27FC236}">
                        <a16:creationId xmlns:a16="http://schemas.microsoft.com/office/drawing/2014/main" id="{39EB5C67-2E06-4A7F-980B-770CC8DEEE47}"/>
                      </a:ext>
                    </a:extLst>
                  </p:cNvPr>
                  <p:cNvGrpSpPr/>
                  <p:nvPr/>
                </p:nvGrpSpPr>
                <p:grpSpPr>
                  <a:xfrm>
                    <a:off x="1513234" y="925408"/>
                    <a:ext cx="5707714" cy="4294179"/>
                    <a:chOff x="2368979" y="1530620"/>
                    <a:chExt cx="4643739" cy="3513414"/>
                  </a:xfrm>
                </p:grpSpPr>
                <p:pic>
                  <p:nvPicPr>
                    <p:cNvPr id="6" name="Picture 5" descr="A picture containing text, stationary, envelope, posing&#10;&#10;Description automatically generated">
                      <a:extLst>
                        <a:ext uri="{FF2B5EF4-FFF2-40B4-BE49-F238E27FC236}">
                          <a16:creationId xmlns:a16="http://schemas.microsoft.com/office/drawing/2014/main" id="{A111258B-C5A1-45CD-9A25-60DC8BFADFA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68979" y="2301020"/>
                      <a:ext cx="2072483" cy="2072483"/>
                    </a:xfrm>
                    <a:prstGeom prst="rect">
                      <a:avLst/>
                    </a:prstGeom>
                  </p:spPr>
                </p:pic>
                <p:pic>
                  <p:nvPicPr>
                    <p:cNvPr id="15" name="Picture 14" descr="A person standing on a ledge with a city in the background&#10;&#10;Description automatically generated with low confidence">
                      <a:extLst>
                        <a:ext uri="{FF2B5EF4-FFF2-40B4-BE49-F238E27FC236}">
                          <a16:creationId xmlns:a16="http://schemas.microsoft.com/office/drawing/2014/main" id="{0F440F88-6DF7-4B39-9C27-ED9802D7B87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878122" y="2215624"/>
                      <a:ext cx="2134596" cy="2134596"/>
                    </a:xfrm>
                    <a:prstGeom prst="rect">
                      <a:avLst/>
                    </a:prstGeom>
                  </p:spPr>
                </p:pic>
                <p:pic>
                  <p:nvPicPr>
                    <p:cNvPr id="19" name="Picture 18" descr="A child wearing a graduation cap and gown&#10;&#10;Description automatically generated with medium confidence">
                      <a:extLst>
                        <a:ext uri="{FF2B5EF4-FFF2-40B4-BE49-F238E27FC236}">
                          <a16:creationId xmlns:a16="http://schemas.microsoft.com/office/drawing/2014/main" id="{7F06827A-EABE-4B12-BF4A-8C76099A9FC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632056" y="1530620"/>
                      <a:ext cx="2072483" cy="2072483"/>
                    </a:xfrm>
                    <a:prstGeom prst="rect">
                      <a:avLst/>
                    </a:prstGeom>
                  </p:spPr>
                </p:pic>
                <p:pic>
                  <p:nvPicPr>
                    <p:cNvPr id="21" name="Picture 20" descr="A person standing in front of a tree&#10;&#10;Description automatically generated with medium confidence">
                      <a:extLst>
                        <a:ext uri="{FF2B5EF4-FFF2-40B4-BE49-F238E27FC236}">
                          <a16:creationId xmlns:a16="http://schemas.microsoft.com/office/drawing/2014/main" id="{15DFCE18-5C4E-4192-8B70-D78C3257069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632055" y="2971551"/>
                      <a:ext cx="2072483" cy="2072483"/>
                    </a:xfrm>
                    <a:prstGeom prst="rect">
                      <a:avLst/>
                    </a:prstGeom>
                  </p:spPr>
                </p:pic>
              </p:grpSp>
              <p:pic>
                <p:nvPicPr>
                  <p:cNvPr id="50" name="Picture 49" descr="A person wearing glasses&#10;&#10;Description automatically generated with low confidence">
                    <a:extLst>
                      <a:ext uri="{FF2B5EF4-FFF2-40B4-BE49-F238E27FC236}">
                        <a16:creationId xmlns:a16="http://schemas.microsoft.com/office/drawing/2014/main" id="{5EF4067C-D5BF-4835-80A5-815F4927AB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89602" y="2143768"/>
                    <a:ext cx="3618601" cy="3618601"/>
                  </a:xfrm>
                  <a:prstGeom prst="rect">
                    <a:avLst/>
                  </a:prstGeom>
                </p:spPr>
              </p:pic>
              <p:pic>
                <p:nvPicPr>
                  <p:cNvPr id="52" name="Picture 51" descr="A picture containing person, person, silhouette&#10;&#10;Description automatically generated">
                    <a:extLst>
                      <a:ext uri="{FF2B5EF4-FFF2-40B4-BE49-F238E27FC236}">
                        <a16:creationId xmlns:a16="http://schemas.microsoft.com/office/drawing/2014/main" id="{90C94967-2431-4849-A540-6645F4CA86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51217" y="1199383"/>
                    <a:ext cx="3622208" cy="3622208"/>
                  </a:xfrm>
                  <a:prstGeom prst="rect">
                    <a:avLst/>
                  </a:prstGeom>
                </p:spPr>
              </p:pic>
              <p:pic>
                <p:nvPicPr>
                  <p:cNvPr id="54" name="Picture 53">
                    <a:extLst>
                      <a:ext uri="{FF2B5EF4-FFF2-40B4-BE49-F238E27FC236}">
                        <a16:creationId xmlns:a16="http://schemas.microsoft.com/office/drawing/2014/main" id="{44995D4F-18F2-43E7-8E4E-6D1130CBAA6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31567" y="252056"/>
                    <a:ext cx="3701012" cy="3701012"/>
                  </a:xfrm>
                  <a:prstGeom prst="rect">
                    <a:avLst/>
                  </a:prstGeom>
                </p:spPr>
              </p:pic>
            </p:grpSp>
          </p:grpSp>
          <p:pic>
            <p:nvPicPr>
              <p:cNvPr id="59" name="Picture 58" descr="A picture containing envelope&#10;&#10;Description automatically generated">
                <a:extLst>
                  <a:ext uri="{FF2B5EF4-FFF2-40B4-BE49-F238E27FC236}">
                    <a16:creationId xmlns:a16="http://schemas.microsoft.com/office/drawing/2014/main" id="{82E88DF9-3BCA-4A06-9984-04BA7A9766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94268" y="2194002"/>
                <a:ext cx="3587468" cy="3587468"/>
              </a:xfrm>
              <a:prstGeom prst="rect">
                <a:avLst/>
              </a:prstGeom>
            </p:spPr>
          </p:pic>
          <p:pic>
            <p:nvPicPr>
              <p:cNvPr id="61" name="Picture 60" descr="A group of people posing for a photo&#10;&#10;Description automatically generated with medium confidence">
                <a:extLst>
                  <a:ext uri="{FF2B5EF4-FFF2-40B4-BE49-F238E27FC236}">
                    <a16:creationId xmlns:a16="http://schemas.microsoft.com/office/drawing/2014/main" id="{28B2E5CB-1F42-4043-AC59-4A54C01A69F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30165" y="3122206"/>
                <a:ext cx="3735794" cy="3735794"/>
              </a:xfrm>
              <a:prstGeom prst="rect">
                <a:avLst/>
              </a:prstGeom>
            </p:spPr>
          </p:pic>
        </p:grpSp>
        <p:pic>
          <p:nvPicPr>
            <p:cNvPr id="4" name="Picture 3" descr="A picture containing dark&#10;&#10;Description automatically generated">
              <a:extLst>
                <a:ext uri="{FF2B5EF4-FFF2-40B4-BE49-F238E27FC236}">
                  <a16:creationId xmlns:a16="http://schemas.microsoft.com/office/drawing/2014/main" id="{FF6F8FCA-5335-4F3C-A95C-3CCC4EF086F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66382" y="379687"/>
              <a:ext cx="3701054" cy="3701054"/>
            </a:xfrm>
            <a:prstGeom prst="rect">
              <a:avLst/>
            </a:prstGeom>
          </p:spPr>
        </p:pic>
      </p:grpSp>
    </p:spTree>
    <p:extLst>
      <p:ext uri="{BB962C8B-B14F-4D97-AF65-F5344CB8AC3E}">
        <p14:creationId xmlns:p14="http://schemas.microsoft.com/office/powerpoint/2010/main" val="2885365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D3DFCE-02DD-4A26-8DB6-320660CA5CEE}"/>
              </a:ext>
            </a:extLst>
          </p:cNvPr>
          <p:cNvSpPr>
            <a:spLocks noGrp="1"/>
          </p:cNvSpPr>
          <p:nvPr>
            <p:ph type="title"/>
          </p:nvPr>
        </p:nvSpPr>
        <p:spPr>
          <a:xfrm>
            <a:off x="466491" y="384017"/>
            <a:ext cx="10952355" cy="932688"/>
          </a:xfrm>
        </p:spPr>
        <p:txBody>
          <a:bodyPr vert="horz" lIns="91440" tIns="45720" rIns="91440" bIns="45720" rtlCol="0" anchor="b">
            <a:normAutofit/>
          </a:bodyPr>
          <a:lstStyle/>
          <a:p>
            <a:r>
              <a:rPr lang="en-GB" sz="5400" b="1">
                <a:solidFill>
                  <a:schemeClr val="tx1">
                    <a:lumMod val="65000"/>
                    <a:lumOff val="35000"/>
                  </a:schemeClr>
                </a:solidFill>
                <a:latin typeface="Calibri"/>
                <a:cs typeface="Calibri"/>
              </a:rPr>
              <a:t>Where are the Student Team based?</a:t>
            </a:r>
            <a:endParaRPr lang="en-US">
              <a:solidFill>
                <a:schemeClr val="tx1">
                  <a:lumMod val="65000"/>
                  <a:lumOff val="35000"/>
                </a:schemeClr>
              </a:solidFill>
            </a:endParaRPr>
          </a:p>
        </p:txBody>
      </p:sp>
      <p:pic>
        <p:nvPicPr>
          <p:cNvPr id="2" name="Picture 3">
            <a:extLst>
              <a:ext uri="{FF2B5EF4-FFF2-40B4-BE49-F238E27FC236}">
                <a16:creationId xmlns:a16="http://schemas.microsoft.com/office/drawing/2014/main" id="{04054617-3512-9366-0350-DC9F0C0F0793}"/>
              </a:ext>
            </a:extLst>
          </p:cNvPr>
          <p:cNvPicPr>
            <a:picLocks noChangeAspect="1"/>
          </p:cNvPicPr>
          <p:nvPr/>
        </p:nvPicPr>
        <p:blipFill>
          <a:blip r:embed="rId2"/>
          <a:stretch>
            <a:fillRect/>
          </a:stretch>
        </p:blipFill>
        <p:spPr>
          <a:xfrm>
            <a:off x="1859" y="1849559"/>
            <a:ext cx="12188281" cy="3930254"/>
          </a:xfrm>
          <a:prstGeom prst="rect">
            <a:avLst/>
          </a:prstGeom>
        </p:spPr>
      </p:pic>
    </p:spTree>
    <p:extLst>
      <p:ext uri="{BB962C8B-B14F-4D97-AF65-F5344CB8AC3E}">
        <p14:creationId xmlns:p14="http://schemas.microsoft.com/office/powerpoint/2010/main" val="2780185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E52DD68-692B-9391-E198-EE858292C6A6}"/>
              </a:ext>
            </a:extLst>
          </p:cNvPr>
          <p:cNvPicPr>
            <a:picLocks noChangeAspect="1"/>
          </p:cNvPicPr>
          <p:nvPr/>
        </p:nvPicPr>
        <p:blipFill rotWithShape="1">
          <a:blip r:embed="rId2"/>
          <a:srcRect l="9091" t="9091"/>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2B1D4F77-A17C-43D7-B7FA-545148E4E9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49206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9A8E21-3B30-4FFD-ABBC-D63D929D66E0}"/>
              </a:ext>
            </a:extLst>
          </p:cNvPr>
          <p:cNvSpPr>
            <a:spLocks noGrp="1"/>
          </p:cNvSpPr>
          <p:nvPr>
            <p:ph type="title"/>
          </p:nvPr>
        </p:nvSpPr>
        <p:spPr>
          <a:xfrm>
            <a:off x="7749985" y="640263"/>
            <a:ext cx="3759240" cy="1344975"/>
          </a:xfrm>
        </p:spPr>
        <p:txBody>
          <a:bodyPr>
            <a:normAutofit/>
          </a:bodyPr>
          <a:lstStyle/>
          <a:p>
            <a:r>
              <a:rPr lang="en-GB" sz="3700" b="1">
                <a:latin typeface="+mn-lt"/>
              </a:rPr>
              <a:t>What do the Student Team do?</a:t>
            </a:r>
          </a:p>
        </p:txBody>
      </p:sp>
      <p:sp>
        <p:nvSpPr>
          <p:cNvPr id="3" name="Content Placeholder 2">
            <a:extLst>
              <a:ext uri="{FF2B5EF4-FFF2-40B4-BE49-F238E27FC236}">
                <a16:creationId xmlns:a16="http://schemas.microsoft.com/office/drawing/2014/main" id="{36358F7C-239E-49D1-9F4B-92AC262B8DAD}"/>
              </a:ext>
            </a:extLst>
          </p:cNvPr>
          <p:cNvSpPr>
            <a:spLocks noGrp="1"/>
          </p:cNvSpPr>
          <p:nvPr>
            <p:ph idx="1"/>
          </p:nvPr>
        </p:nvSpPr>
        <p:spPr>
          <a:xfrm>
            <a:off x="7749290" y="2121763"/>
            <a:ext cx="3764826" cy="4290594"/>
          </a:xfrm>
        </p:spPr>
        <p:txBody>
          <a:bodyPr vert="horz" lIns="91440" tIns="45720" rIns="91440" bIns="45720" rtlCol="0" anchor="t">
            <a:normAutofit lnSpcReduction="10000"/>
          </a:bodyPr>
          <a:lstStyle/>
          <a:p>
            <a:pPr marL="514350" lvl="0" indent="-514350">
              <a:buFont typeface="+mj-lt"/>
              <a:buAutoNum type="arabicPeriod"/>
            </a:pPr>
            <a:r>
              <a:rPr lang="en-GB" sz="2000" dirty="0">
                <a:effectLst/>
                <a:latin typeface="Calibri"/>
                <a:ea typeface="Times New Roman" panose="02020603050405020304" pitchFamily="18" charset="0"/>
                <a:cs typeface="Calibri"/>
              </a:rPr>
              <a:t>Supporting online and on-campus for MLE, MRE, SLS and Library partners</a:t>
            </a:r>
            <a:endParaRPr lang="en-GB" sz="2000" dirty="0">
              <a:effectLst/>
              <a:latin typeface="Calibri"/>
              <a:ea typeface="Calibri" panose="020F0502020204030204" pitchFamily="34" charset="0"/>
              <a:cs typeface="Calibri"/>
            </a:endParaRPr>
          </a:p>
          <a:p>
            <a:pPr marL="514350" lvl="0" indent="-514350">
              <a:buFont typeface="+mj-lt"/>
              <a:buAutoNum type="arabicPeriod"/>
            </a:pPr>
            <a:r>
              <a:rPr lang="en-GB" sz="2000" dirty="0">
                <a:effectLst/>
                <a:latin typeface="Calibri"/>
                <a:ea typeface="Times New Roman" panose="02020603050405020304" pitchFamily="18" charset="0"/>
                <a:cs typeface="Calibri"/>
              </a:rPr>
              <a:t>Assisting in the creation and delivery of training skills sessions</a:t>
            </a:r>
            <a:endParaRPr lang="en-GB" sz="2000" dirty="0">
              <a:effectLst/>
              <a:latin typeface="Calibri"/>
              <a:ea typeface="Calibri" panose="020F0502020204030204" pitchFamily="34" charset="0"/>
              <a:cs typeface="Calibri"/>
            </a:endParaRPr>
          </a:p>
          <a:p>
            <a:pPr marL="514350" indent="-514350">
              <a:buFont typeface="+mj-lt"/>
              <a:buAutoNum type="arabicPeriod"/>
            </a:pPr>
            <a:r>
              <a:rPr lang="en-GB" sz="2000" dirty="0">
                <a:effectLst/>
                <a:latin typeface="Calibri"/>
                <a:ea typeface="Times New Roman" panose="02020603050405020304" pitchFamily="18" charset="0"/>
                <a:cs typeface="Calibri"/>
              </a:rPr>
              <a:t>Assisting the development of learning resources for the student body</a:t>
            </a:r>
            <a:r>
              <a:rPr lang="en-GB" sz="2000" dirty="0">
                <a:latin typeface="Calibri"/>
                <a:ea typeface="Times New Roman" panose="02020603050405020304" pitchFamily="18" charset="0"/>
                <a:cs typeface="Calibri"/>
              </a:rPr>
              <a:t> </a:t>
            </a:r>
            <a:endParaRPr lang="en-GB" sz="2000">
              <a:latin typeface="Calibri"/>
              <a:ea typeface="Times New Roman" panose="02020603050405020304" pitchFamily="18" charset="0"/>
              <a:cs typeface="Times New Roman"/>
            </a:endParaRPr>
          </a:p>
          <a:p>
            <a:pPr marL="514350" lvl="0" indent="-514350">
              <a:buFont typeface="+mj-lt"/>
              <a:buAutoNum type="arabicPeriod"/>
            </a:pPr>
            <a:r>
              <a:rPr lang="en-GB" sz="2000" dirty="0">
                <a:effectLst/>
                <a:latin typeface="Calibri"/>
                <a:ea typeface="Times New Roman" panose="02020603050405020304" pitchFamily="18" charset="0"/>
                <a:cs typeface="Calibri"/>
              </a:rPr>
              <a:t>Producing and sharing content for the Library’s social media channel</a:t>
            </a:r>
            <a:r>
              <a:rPr lang="en-GB" sz="2000" dirty="0">
                <a:latin typeface="Calibri"/>
                <a:ea typeface="Times New Roman" panose="02020603050405020304" pitchFamily="18" charset="0"/>
                <a:cs typeface="Calibri"/>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514350" lvl="0" indent="-514350">
              <a:spcAft>
                <a:spcPts val="800"/>
              </a:spcAft>
              <a:buFont typeface="+mj-lt"/>
              <a:buAutoNum type="arabicPeriod"/>
            </a:pPr>
            <a:r>
              <a:rPr lang="en-GB" sz="2000" dirty="0">
                <a:effectLst/>
                <a:latin typeface="Calibri"/>
                <a:ea typeface="Times New Roman" panose="02020603050405020304" pitchFamily="18" charset="0"/>
                <a:cs typeface="Calibri"/>
              </a:rPr>
              <a:t>Supporting TLS staff on a task commission basis</a:t>
            </a:r>
            <a:endParaRPr lang="en-GB" sz="2000" dirty="0">
              <a:effectLst/>
              <a:latin typeface="Calibri"/>
              <a:ea typeface="Calibri" panose="020F0502020204030204" pitchFamily="34" charset="0"/>
              <a:cs typeface="Calibri"/>
            </a:endParaRPr>
          </a:p>
          <a:p>
            <a:pPr marL="0" indent="0">
              <a:buNone/>
            </a:pPr>
            <a:endParaRPr lang="en-GB" sz="1700"/>
          </a:p>
        </p:txBody>
      </p:sp>
    </p:spTree>
    <p:extLst>
      <p:ext uri="{BB962C8B-B14F-4D97-AF65-F5344CB8AC3E}">
        <p14:creationId xmlns:p14="http://schemas.microsoft.com/office/powerpoint/2010/main" val="4047408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D911217-F0F8-4346-97F8-3B7C806649F7}"/>
              </a:ext>
            </a:extLst>
          </p:cNvPr>
          <p:cNvSpPr>
            <a:spLocks noGrp="1"/>
          </p:cNvSpPr>
          <p:nvPr>
            <p:ph type="title"/>
          </p:nvPr>
        </p:nvSpPr>
        <p:spPr>
          <a:xfrm>
            <a:off x="198120" y="32043"/>
            <a:ext cx="10515600" cy="1325563"/>
          </a:xfrm>
        </p:spPr>
        <p:txBody>
          <a:bodyPr>
            <a:normAutofit/>
          </a:bodyPr>
          <a:lstStyle/>
          <a:p>
            <a:r>
              <a:rPr lang="en-GB" sz="6000" b="1" dirty="0">
                <a:solidFill>
                  <a:schemeClr val="tx1">
                    <a:lumMod val="65000"/>
                    <a:lumOff val="35000"/>
                  </a:schemeClr>
                </a:solidFill>
                <a:latin typeface="+mn-lt"/>
              </a:rPr>
              <a:t>Spotlight On</a:t>
            </a:r>
          </a:p>
        </p:txBody>
      </p:sp>
      <p:pic>
        <p:nvPicPr>
          <p:cNvPr id="6" name="Picture 5" descr="Shape&#10;&#10;Description automatically generated with low confidence">
            <a:extLst>
              <a:ext uri="{FF2B5EF4-FFF2-40B4-BE49-F238E27FC236}">
                <a16:creationId xmlns:a16="http://schemas.microsoft.com/office/drawing/2014/main" id="{C2E2D0F2-14B7-4A58-A4D7-DD5132F2C1B2}"/>
              </a:ext>
            </a:extLst>
          </p:cNvPr>
          <p:cNvPicPr>
            <a:picLocks noChangeAspect="1"/>
          </p:cNvPicPr>
          <p:nvPr/>
        </p:nvPicPr>
        <p:blipFill>
          <a:blip r:embed="rId2"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93709" y="2565068"/>
            <a:ext cx="933957" cy="927766"/>
          </a:xfrm>
          <a:prstGeom prst="rect">
            <a:avLst/>
          </a:prstGeom>
        </p:spPr>
      </p:pic>
      <p:pic>
        <p:nvPicPr>
          <p:cNvPr id="8" name="Picture 7" descr="Shape&#10;&#10;Description automatically generated with low confidence">
            <a:extLst>
              <a:ext uri="{FF2B5EF4-FFF2-40B4-BE49-F238E27FC236}">
                <a16:creationId xmlns:a16="http://schemas.microsoft.com/office/drawing/2014/main" id="{89921C92-197F-4FB6-AD51-C4E87F76C43C}"/>
              </a:ext>
            </a:extLst>
          </p:cNvPr>
          <p:cNvPicPr>
            <a:picLocks noChangeAspect="1"/>
          </p:cNvPicPr>
          <p:nvPr/>
        </p:nvPicPr>
        <p:blipFill>
          <a:blip r:embed="rId3"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63106" y="3866647"/>
            <a:ext cx="995162" cy="988565"/>
          </a:xfrm>
          <a:prstGeom prst="rect">
            <a:avLst/>
          </a:prstGeom>
        </p:spPr>
      </p:pic>
      <p:pic>
        <p:nvPicPr>
          <p:cNvPr id="10" name="Picture 9" descr="Shape&#10;&#10;Description automatically generated with low confidence">
            <a:extLst>
              <a:ext uri="{FF2B5EF4-FFF2-40B4-BE49-F238E27FC236}">
                <a16:creationId xmlns:a16="http://schemas.microsoft.com/office/drawing/2014/main" id="{00730A4A-6245-40DD-B229-08D050A86A85}"/>
              </a:ext>
            </a:extLst>
          </p:cNvPr>
          <p:cNvPicPr>
            <a:picLocks noChangeAspect="1"/>
          </p:cNvPicPr>
          <p:nvPr/>
        </p:nvPicPr>
        <p:blipFill>
          <a:blip r:embed="rId4"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34373" y="1357606"/>
            <a:ext cx="893293" cy="887372"/>
          </a:xfrm>
          <a:prstGeom prst="rect">
            <a:avLst/>
          </a:prstGeom>
        </p:spPr>
      </p:pic>
      <p:pic>
        <p:nvPicPr>
          <p:cNvPr id="12" name="Picture 11" descr="Shape&#10;&#10;Description automatically generated with low confidence">
            <a:extLst>
              <a:ext uri="{FF2B5EF4-FFF2-40B4-BE49-F238E27FC236}">
                <a16:creationId xmlns:a16="http://schemas.microsoft.com/office/drawing/2014/main" id="{68C13A1E-BAE0-4AC7-AB06-217FF17A8DA7}"/>
              </a:ext>
            </a:extLst>
          </p:cNvPr>
          <p:cNvPicPr>
            <a:picLocks noChangeAspect="1"/>
          </p:cNvPicPr>
          <p:nvPr/>
        </p:nvPicPr>
        <p:blipFill>
          <a:blip r:embed="rId5"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06544" y="5229025"/>
            <a:ext cx="921122" cy="915017"/>
          </a:xfrm>
          <a:prstGeom prst="rect">
            <a:avLst/>
          </a:prstGeom>
        </p:spPr>
      </p:pic>
      <p:sp>
        <p:nvSpPr>
          <p:cNvPr id="14" name="TextBox 13">
            <a:extLst>
              <a:ext uri="{FF2B5EF4-FFF2-40B4-BE49-F238E27FC236}">
                <a16:creationId xmlns:a16="http://schemas.microsoft.com/office/drawing/2014/main" id="{58F794E2-2A99-40C8-9DE9-0791840327AD}"/>
              </a:ext>
            </a:extLst>
          </p:cNvPr>
          <p:cNvSpPr txBox="1"/>
          <p:nvPr/>
        </p:nvSpPr>
        <p:spPr>
          <a:xfrm>
            <a:off x="2266153" y="3816070"/>
            <a:ext cx="8701238" cy="1107996"/>
          </a:xfrm>
          <a:prstGeom prst="rect">
            <a:avLst/>
          </a:prstGeom>
          <a:noFill/>
        </p:spPr>
        <p:txBody>
          <a:bodyPr wrap="square" rtlCol="0">
            <a:spAutoFit/>
          </a:bodyPr>
          <a:lstStyle/>
          <a:p>
            <a:r>
              <a:rPr lang="en-GB" sz="2200" b="1" dirty="0"/>
              <a:t>Supporting Digital Society with bi-weekly podcast </a:t>
            </a:r>
            <a:r>
              <a:rPr lang="en-GB" sz="2200" dirty="0"/>
              <a:t>– Student Team lead on everything throughout the creation period: writing script, reviewing, editing, quality assuring, recording, audio editing.</a:t>
            </a:r>
          </a:p>
        </p:txBody>
      </p:sp>
      <p:sp>
        <p:nvSpPr>
          <p:cNvPr id="15" name="TextBox 14">
            <a:extLst>
              <a:ext uri="{FF2B5EF4-FFF2-40B4-BE49-F238E27FC236}">
                <a16:creationId xmlns:a16="http://schemas.microsoft.com/office/drawing/2014/main" id="{31F066B6-E7FE-4A13-8356-2F9C80E9C258}"/>
              </a:ext>
            </a:extLst>
          </p:cNvPr>
          <p:cNvSpPr txBox="1"/>
          <p:nvPr/>
        </p:nvSpPr>
        <p:spPr>
          <a:xfrm>
            <a:off x="2266153" y="2359987"/>
            <a:ext cx="8544827" cy="1446550"/>
          </a:xfrm>
          <a:prstGeom prst="rect">
            <a:avLst/>
          </a:prstGeom>
          <a:noFill/>
        </p:spPr>
        <p:txBody>
          <a:bodyPr wrap="square" rtlCol="0">
            <a:spAutoFit/>
          </a:bodyPr>
          <a:lstStyle/>
          <a:p>
            <a:r>
              <a:rPr lang="en-GB" sz="2200" b="1" dirty="0"/>
              <a:t>Widening participation </a:t>
            </a:r>
            <a:r>
              <a:rPr lang="en-GB" sz="2200" dirty="0"/>
              <a:t>– Student Team have made a lot of contributions to support geared towards widening participation through the Library Peer Network, upcoming projects include creating materials for MAP programme.  </a:t>
            </a:r>
          </a:p>
        </p:txBody>
      </p:sp>
      <p:sp>
        <p:nvSpPr>
          <p:cNvPr id="16" name="TextBox 15">
            <a:extLst>
              <a:ext uri="{FF2B5EF4-FFF2-40B4-BE49-F238E27FC236}">
                <a16:creationId xmlns:a16="http://schemas.microsoft.com/office/drawing/2014/main" id="{2296F041-6DB8-4B60-A581-79720D6B2D54}"/>
              </a:ext>
            </a:extLst>
          </p:cNvPr>
          <p:cNvSpPr txBox="1"/>
          <p:nvPr/>
        </p:nvSpPr>
        <p:spPr>
          <a:xfrm>
            <a:off x="2266153" y="5133186"/>
            <a:ext cx="8544827" cy="1446550"/>
          </a:xfrm>
          <a:prstGeom prst="rect">
            <a:avLst/>
          </a:prstGeom>
          <a:noFill/>
        </p:spPr>
        <p:txBody>
          <a:bodyPr wrap="square" rtlCol="0">
            <a:spAutoFit/>
          </a:bodyPr>
          <a:lstStyle/>
          <a:p>
            <a:r>
              <a:rPr lang="en-GB" sz="2200" b="1" dirty="0"/>
              <a:t>Social media </a:t>
            </a:r>
            <a:r>
              <a:rPr lang="en-GB" sz="2200" dirty="0"/>
              <a:t>-  ST plan and draft all content that we share on @mlemanchester and @UoMLibResearch Twitter accounts. Upcoming opportunities to increase presence on Instagram and central University accounts for exposure. </a:t>
            </a:r>
          </a:p>
        </p:txBody>
      </p:sp>
      <p:sp>
        <p:nvSpPr>
          <p:cNvPr id="17" name="TextBox 16">
            <a:extLst>
              <a:ext uri="{FF2B5EF4-FFF2-40B4-BE49-F238E27FC236}">
                <a16:creationId xmlns:a16="http://schemas.microsoft.com/office/drawing/2014/main" id="{4B02A95E-C6BB-4BDF-85FE-15A5544FD7A6}"/>
              </a:ext>
            </a:extLst>
          </p:cNvPr>
          <p:cNvSpPr txBox="1"/>
          <p:nvPr/>
        </p:nvSpPr>
        <p:spPr>
          <a:xfrm>
            <a:off x="2270571" y="1436142"/>
            <a:ext cx="8540409" cy="769441"/>
          </a:xfrm>
          <a:prstGeom prst="rect">
            <a:avLst/>
          </a:prstGeom>
          <a:noFill/>
        </p:spPr>
        <p:txBody>
          <a:bodyPr wrap="square" lIns="91440" tIns="45720" rIns="91440" bIns="45720" rtlCol="0" anchor="t">
            <a:spAutoFit/>
          </a:bodyPr>
          <a:lstStyle/>
          <a:p>
            <a:r>
              <a:rPr lang="en-GB" sz="2200" b="1" dirty="0"/>
              <a:t>Inclusive Language Audit – </a:t>
            </a:r>
            <a:r>
              <a:rPr lang="en-GB" sz="2200" dirty="0"/>
              <a:t>Student Team worked tirelessly with the QA Group </a:t>
            </a:r>
            <a:r>
              <a:rPr lang="en-GB" sz="2200" dirty="0">
                <a:ea typeface="+mn-lt"/>
                <a:cs typeface="+mn-lt"/>
              </a:rPr>
              <a:t>to make all TLS teaching materials inclusive and accessible. </a:t>
            </a:r>
            <a:endParaRPr lang="en-GB" sz="2200" dirty="0">
              <a:cs typeface="Calibri"/>
            </a:endParaRPr>
          </a:p>
        </p:txBody>
      </p:sp>
    </p:spTree>
    <p:extLst>
      <p:ext uri="{BB962C8B-B14F-4D97-AF65-F5344CB8AC3E}">
        <p14:creationId xmlns:p14="http://schemas.microsoft.com/office/powerpoint/2010/main" val="1805342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DFDA47BC-3069-47F5-8257-24B3B1F76A0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927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Picture 6" descr="Graphical user interface, text, application, chat or text message&#10;&#10;Description automatically generated">
            <a:extLst>
              <a:ext uri="{FF2B5EF4-FFF2-40B4-BE49-F238E27FC236}">
                <a16:creationId xmlns:a16="http://schemas.microsoft.com/office/drawing/2014/main" id="{676AA3DE-C95B-703E-7074-709FC9A62B70}"/>
              </a:ext>
            </a:extLst>
          </p:cNvPr>
          <p:cNvPicPr>
            <a:picLocks noChangeAspect="1"/>
          </p:cNvPicPr>
          <p:nvPr/>
        </p:nvPicPr>
        <p:blipFill>
          <a:blip r:embed="rId2"/>
          <a:stretch>
            <a:fillRect/>
          </a:stretch>
        </p:blipFill>
        <p:spPr>
          <a:xfrm>
            <a:off x="6656591" y="307731"/>
            <a:ext cx="1848907" cy="3997637"/>
          </a:xfrm>
          <a:prstGeom prst="rect">
            <a:avLst/>
          </a:prstGeom>
        </p:spPr>
      </p:pic>
      <p:sp>
        <p:nvSpPr>
          <p:cNvPr id="14" name="Rectangle 13">
            <a:extLst>
              <a:ext uri="{FF2B5EF4-FFF2-40B4-BE49-F238E27FC236}">
                <a16:creationId xmlns:a16="http://schemas.microsoft.com/office/drawing/2014/main" id="{7AE95D8F-9825-4222-8846-E3461598CC6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F0DBF3-12D4-D0A1-5C4D-851914A8D193}"/>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a:solidFill>
                  <a:srgbClr val="FFFFFF"/>
                </a:solidFill>
                <a:cs typeface="Calibri Light"/>
              </a:rPr>
              <a:t>UoM Library Instagram Takeover</a:t>
            </a:r>
            <a:endParaRPr lang="en-US" sz="5400">
              <a:solidFill>
                <a:srgbClr val="FFFFFF"/>
              </a:solidFill>
            </a:endParaRPr>
          </a:p>
        </p:txBody>
      </p:sp>
      <p:pic>
        <p:nvPicPr>
          <p:cNvPr id="7" name="Picture 7">
            <a:extLst>
              <a:ext uri="{FF2B5EF4-FFF2-40B4-BE49-F238E27FC236}">
                <a16:creationId xmlns:a16="http://schemas.microsoft.com/office/drawing/2014/main" id="{8417002D-3499-E71F-4A74-FFA2F13AB2C9}"/>
              </a:ext>
            </a:extLst>
          </p:cNvPr>
          <p:cNvPicPr>
            <a:picLocks noChangeAspect="1"/>
          </p:cNvPicPr>
          <p:nvPr/>
        </p:nvPicPr>
        <p:blipFill>
          <a:blip r:embed="rId3"/>
          <a:stretch>
            <a:fillRect/>
          </a:stretch>
        </p:blipFill>
        <p:spPr>
          <a:xfrm>
            <a:off x="725323" y="307731"/>
            <a:ext cx="1848907" cy="3997637"/>
          </a:xfrm>
          <a:prstGeom prst="rect">
            <a:avLst/>
          </a:prstGeom>
        </p:spPr>
      </p:pic>
      <p:pic>
        <p:nvPicPr>
          <p:cNvPr id="5" name="Picture 5" descr="A picture containing text, ceiling&#10;&#10;Description automatically generated">
            <a:extLst>
              <a:ext uri="{FF2B5EF4-FFF2-40B4-BE49-F238E27FC236}">
                <a16:creationId xmlns:a16="http://schemas.microsoft.com/office/drawing/2014/main" id="{8564CAC5-3211-40A4-107A-948B7E2A6BC2}"/>
              </a:ext>
            </a:extLst>
          </p:cNvPr>
          <p:cNvPicPr>
            <a:picLocks noChangeAspect="1"/>
          </p:cNvPicPr>
          <p:nvPr/>
        </p:nvPicPr>
        <p:blipFill>
          <a:blip r:embed="rId4"/>
          <a:stretch>
            <a:fillRect/>
          </a:stretch>
        </p:blipFill>
        <p:spPr>
          <a:xfrm>
            <a:off x="3689028" y="307731"/>
            <a:ext cx="1848907" cy="3997637"/>
          </a:xfrm>
          <a:prstGeom prst="rect">
            <a:avLst/>
          </a:prstGeom>
        </p:spPr>
      </p:pic>
      <p:cxnSp>
        <p:nvCxnSpPr>
          <p:cNvPr id="16" name="Straight Connector 15">
            <a:extLst>
              <a:ext uri="{FF2B5EF4-FFF2-40B4-BE49-F238E27FC236}">
                <a16:creationId xmlns:a16="http://schemas.microsoft.com/office/drawing/2014/main" id="{942B920A-73AD-402A-8EEF-B88E1A9398B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68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0C9EB70-BC82-414A-BF8D-AD7FC672761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609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Picture 4">
            <a:extLst>
              <a:ext uri="{FF2B5EF4-FFF2-40B4-BE49-F238E27FC236}">
                <a16:creationId xmlns:a16="http://schemas.microsoft.com/office/drawing/2014/main" id="{EB2BDC88-70F1-CB88-3DEF-A4338DB8F229}"/>
              </a:ext>
            </a:extLst>
          </p:cNvPr>
          <p:cNvPicPr>
            <a:picLocks noChangeAspect="1"/>
          </p:cNvPicPr>
          <p:nvPr/>
        </p:nvPicPr>
        <p:blipFill>
          <a:blip r:embed="rId5"/>
          <a:stretch>
            <a:fillRect/>
          </a:stretch>
        </p:blipFill>
        <p:spPr>
          <a:xfrm>
            <a:off x="9625001" y="330045"/>
            <a:ext cx="1848907" cy="3997637"/>
          </a:xfrm>
          <a:prstGeom prst="rect">
            <a:avLst/>
          </a:prstGeom>
        </p:spPr>
      </p:pic>
      <p:cxnSp>
        <p:nvCxnSpPr>
          <p:cNvPr id="20" name="Straight Connector 19">
            <a:extLst>
              <a:ext uri="{FF2B5EF4-FFF2-40B4-BE49-F238E27FC236}">
                <a16:creationId xmlns:a16="http://schemas.microsoft.com/office/drawing/2014/main" id="{3217665F-0036-444A-8D4A-33AF36A36A4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885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77CF9-329E-47E5-9D11-9B6139F40A60}"/>
              </a:ext>
            </a:extLst>
          </p:cNvPr>
          <p:cNvSpPr>
            <a:spLocks noGrp="1"/>
          </p:cNvSpPr>
          <p:nvPr>
            <p:ph type="title"/>
          </p:nvPr>
        </p:nvSpPr>
        <p:spPr>
          <a:xfrm>
            <a:off x="243840" y="76835"/>
            <a:ext cx="10515600" cy="1325563"/>
          </a:xfrm>
        </p:spPr>
        <p:txBody>
          <a:bodyPr>
            <a:normAutofit/>
          </a:bodyPr>
          <a:lstStyle/>
          <a:p>
            <a:r>
              <a:rPr lang="en-GB" sz="5500" b="1">
                <a:solidFill>
                  <a:schemeClr val="tx1">
                    <a:lumMod val="65000"/>
                    <a:lumOff val="35000"/>
                  </a:schemeClr>
                </a:solidFill>
                <a:latin typeface="+mn-lt"/>
              </a:rPr>
              <a:t>Milestones and Achievements</a:t>
            </a:r>
          </a:p>
        </p:txBody>
      </p:sp>
      <p:sp>
        <p:nvSpPr>
          <p:cNvPr id="3" name="Content Placeholder 2">
            <a:extLst>
              <a:ext uri="{FF2B5EF4-FFF2-40B4-BE49-F238E27FC236}">
                <a16:creationId xmlns:a16="http://schemas.microsoft.com/office/drawing/2014/main" id="{4E14D1AC-F664-495B-8F04-9DB53412793C}"/>
              </a:ext>
            </a:extLst>
          </p:cNvPr>
          <p:cNvSpPr>
            <a:spLocks noGrp="1"/>
          </p:cNvSpPr>
          <p:nvPr>
            <p:ph idx="1"/>
          </p:nvPr>
        </p:nvSpPr>
        <p:spPr>
          <a:xfrm>
            <a:off x="1876352" y="1447430"/>
            <a:ext cx="8815494" cy="983901"/>
          </a:xfrm>
        </p:spPr>
        <p:txBody>
          <a:bodyPr vert="horz" lIns="91440" tIns="45720" rIns="91440" bIns="45720" rtlCol="0" anchor="t">
            <a:normAutofit/>
          </a:bodyPr>
          <a:lstStyle/>
          <a:p>
            <a:pPr marL="0" indent="0">
              <a:buNone/>
            </a:pPr>
            <a:r>
              <a:rPr lang="en-GB" sz="2200" dirty="0"/>
              <a:t>1,859 Tasks complete from September 2021 – 15 June 2022</a:t>
            </a:r>
          </a:p>
        </p:txBody>
      </p:sp>
      <p:pic>
        <p:nvPicPr>
          <p:cNvPr id="5" name="Picture 4" descr="Shape&#10;&#10;Description automatically generated with low confidence">
            <a:extLst>
              <a:ext uri="{FF2B5EF4-FFF2-40B4-BE49-F238E27FC236}">
                <a16:creationId xmlns:a16="http://schemas.microsoft.com/office/drawing/2014/main" id="{92912314-2DBD-4240-B253-A3B7438EE5C9}"/>
              </a:ext>
            </a:extLst>
          </p:cNvPr>
          <p:cNvPicPr>
            <a:picLocks noChangeAspect="1"/>
          </p:cNvPicPr>
          <p:nvPr/>
        </p:nvPicPr>
        <p:blipFill>
          <a:blip r:embed="rId3"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flipH="1">
            <a:off x="681303" y="2603604"/>
            <a:ext cx="790028" cy="784505"/>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0BD43F48-1F6F-4A30-BB99-F9B0D3885D05}"/>
              </a:ext>
            </a:extLst>
          </p:cNvPr>
          <p:cNvPicPr>
            <a:picLocks noChangeAspect="1"/>
          </p:cNvPicPr>
          <p:nvPr/>
        </p:nvPicPr>
        <p:blipFill>
          <a:blip r:embed="rId4"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09599" y="4141968"/>
            <a:ext cx="900993" cy="894694"/>
          </a:xfrm>
          <a:prstGeom prst="rect">
            <a:avLst/>
          </a:prstGeom>
        </p:spPr>
      </p:pic>
      <p:pic>
        <p:nvPicPr>
          <p:cNvPr id="11" name="Picture 10" descr="Shape&#10;&#10;Description automatically generated with low confidence">
            <a:extLst>
              <a:ext uri="{FF2B5EF4-FFF2-40B4-BE49-F238E27FC236}">
                <a16:creationId xmlns:a16="http://schemas.microsoft.com/office/drawing/2014/main" id="{4C79A134-0EE6-46A1-B32E-26EA74FC0887}"/>
              </a:ext>
            </a:extLst>
          </p:cNvPr>
          <p:cNvPicPr>
            <a:picLocks noChangeAspect="1"/>
          </p:cNvPicPr>
          <p:nvPr/>
        </p:nvPicPr>
        <p:blipFill>
          <a:blip r:embed="rId5"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49476" y="1256188"/>
            <a:ext cx="814874" cy="809177"/>
          </a:xfrm>
          <a:prstGeom prst="rect">
            <a:avLst/>
          </a:prstGeom>
        </p:spPr>
      </p:pic>
      <p:sp>
        <p:nvSpPr>
          <p:cNvPr id="13" name="TextBox 12">
            <a:extLst>
              <a:ext uri="{FF2B5EF4-FFF2-40B4-BE49-F238E27FC236}">
                <a16:creationId xmlns:a16="http://schemas.microsoft.com/office/drawing/2014/main" id="{297D3E1E-9D61-4137-A90A-C36024CE46A7}"/>
              </a:ext>
            </a:extLst>
          </p:cNvPr>
          <p:cNvSpPr txBox="1"/>
          <p:nvPr/>
        </p:nvSpPr>
        <p:spPr>
          <a:xfrm>
            <a:off x="1876352" y="4149258"/>
            <a:ext cx="9282212" cy="800860"/>
          </a:xfrm>
          <a:prstGeom prst="rect">
            <a:avLst/>
          </a:prstGeom>
          <a:noFill/>
        </p:spPr>
        <p:txBody>
          <a:bodyPr wrap="square">
            <a:spAutoFit/>
          </a:bodyPr>
          <a:lstStyle/>
          <a:p>
            <a:pPr lvl="0">
              <a:lnSpc>
                <a:spcPct val="107000"/>
              </a:lnSpc>
            </a:pPr>
            <a:r>
              <a:rPr lang="en-GB" sz="2200" dirty="0">
                <a:effectLst/>
                <a:latin typeface="Calibri" panose="020F0502020204030204" pitchFamily="34" charset="0"/>
                <a:ea typeface="Calibri" panose="020F0502020204030204" pitchFamily="34" charset="0"/>
                <a:cs typeface="Times New Roman" panose="02020603050405020304" pitchFamily="18" charset="0"/>
              </a:rPr>
              <a:t>Naman and Dukula were both awarded their HEA Fellowship, with a number of current ST members applying for June submission</a:t>
            </a:r>
          </a:p>
        </p:txBody>
      </p:sp>
      <p:sp>
        <p:nvSpPr>
          <p:cNvPr id="14" name="TextBox 13">
            <a:extLst>
              <a:ext uri="{FF2B5EF4-FFF2-40B4-BE49-F238E27FC236}">
                <a16:creationId xmlns:a16="http://schemas.microsoft.com/office/drawing/2014/main" id="{D0D2627A-DFF9-4214-824C-F47B742D20C5}"/>
              </a:ext>
            </a:extLst>
          </p:cNvPr>
          <p:cNvSpPr txBox="1"/>
          <p:nvPr/>
        </p:nvSpPr>
        <p:spPr>
          <a:xfrm>
            <a:off x="1876352" y="2310891"/>
            <a:ext cx="10088669" cy="2154436"/>
          </a:xfrm>
          <a:prstGeom prst="rect">
            <a:avLst/>
          </a:prstGeom>
          <a:noFill/>
        </p:spPr>
        <p:txBody>
          <a:bodyPr wrap="square" lIns="91440" tIns="45720" rIns="91440" bIns="45720" rtlCol="0" anchor="t">
            <a:spAutoFit/>
          </a:bodyPr>
          <a:lstStyle/>
          <a:p>
            <a:r>
              <a:rPr lang="en-GB" sz="2200" dirty="0">
                <a:ea typeface="+mn-lt"/>
                <a:cs typeface="+mn-lt"/>
              </a:rPr>
              <a:t>Olivia published in</a:t>
            </a:r>
            <a:r>
              <a:rPr lang="en-GB" sz="2200" dirty="0">
                <a:ea typeface="+mn-lt"/>
                <a:cs typeface="Segoe UI"/>
              </a:rPr>
              <a:t> </a:t>
            </a:r>
            <a:r>
              <a:rPr lang="en-GB" sz="2200" dirty="0">
                <a:ea typeface="+mn-lt"/>
                <a:cs typeface="Segoe UI"/>
                <a:hlinkClick r:id="rId6"/>
              </a:rPr>
              <a:t>Student Engagement in Higher Education Journal</a:t>
            </a:r>
            <a:r>
              <a:rPr lang="en-GB" sz="2200" dirty="0">
                <a:ea typeface="+mn-lt"/>
                <a:cs typeface="Segoe UI"/>
              </a:rPr>
              <a:t>;</a:t>
            </a:r>
            <a:endParaRPr lang="en-US" sz="2200" dirty="0"/>
          </a:p>
          <a:p>
            <a:r>
              <a:rPr lang="en-GB" sz="2200" dirty="0">
                <a:ea typeface="Calibri"/>
                <a:cs typeface="Calibri"/>
              </a:rPr>
              <a:t>Fatima part of Webinar for </a:t>
            </a:r>
            <a:r>
              <a:rPr lang="en-GB" sz="2200" dirty="0">
                <a:cs typeface="Segoe UI"/>
                <a:hlinkClick r:id="rId7"/>
              </a:rPr>
              <a:t>Advancing Access Virtual Conference</a:t>
            </a:r>
            <a:r>
              <a:rPr lang="en-GB" sz="2200" dirty="0">
                <a:cs typeface="Segoe UI"/>
              </a:rPr>
              <a:t>; </a:t>
            </a:r>
            <a:r>
              <a:rPr lang="en-GB" sz="2200" dirty="0">
                <a:effectLst/>
                <a:ea typeface="Times New Roman" panose="02020603050405020304" pitchFamily="18" charset="0"/>
              </a:rPr>
              <a:t>Salma submitted a poster to RAISE conference titled ‘Library Student Team: Rethinking students as Producers’ which was accepted as part of the 2022 programme. </a:t>
            </a:r>
          </a:p>
          <a:p>
            <a:endParaRPr lang="en-GB" dirty="0"/>
          </a:p>
          <a:p>
            <a:endParaRPr lang="en-GB" sz="2800" dirty="0"/>
          </a:p>
        </p:txBody>
      </p:sp>
      <p:sp>
        <p:nvSpPr>
          <p:cNvPr id="17" name="TextBox 16">
            <a:extLst>
              <a:ext uri="{FF2B5EF4-FFF2-40B4-BE49-F238E27FC236}">
                <a16:creationId xmlns:a16="http://schemas.microsoft.com/office/drawing/2014/main" id="{B0741587-C8C9-4010-BABD-C522B341BE04}"/>
              </a:ext>
            </a:extLst>
          </p:cNvPr>
          <p:cNvSpPr txBox="1"/>
          <p:nvPr/>
        </p:nvSpPr>
        <p:spPr>
          <a:xfrm>
            <a:off x="1876352" y="5447424"/>
            <a:ext cx="8815494" cy="800860"/>
          </a:xfrm>
          <a:prstGeom prst="rect">
            <a:avLst/>
          </a:prstGeom>
          <a:noFill/>
        </p:spPr>
        <p:txBody>
          <a:bodyPr wrap="square">
            <a:spAutoFit/>
          </a:bodyPr>
          <a:lstStyle/>
          <a:p>
            <a:pPr lvl="0">
              <a:lnSpc>
                <a:spcPct val="107000"/>
              </a:lnSpc>
            </a:pPr>
            <a:r>
              <a:rPr lang="en-GB" sz="2200" dirty="0">
                <a:effectLst/>
                <a:latin typeface="Calibri" panose="020F0502020204030204" pitchFamily="34" charset="0"/>
                <a:ea typeface="Calibri" panose="020F0502020204030204" pitchFamily="34" charset="0"/>
                <a:cs typeface="Times New Roman" panose="02020603050405020304" pitchFamily="18" charset="0"/>
              </a:rPr>
              <a:t>Former ST members have mo</a:t>
            </a:r>
            <a:r>
              <a:rPr lang="en-GB" sz="2200" dirty="0">
                <a:latin typeface="Calibri" panose="020F0502020204030204" pitchFamily="34" charset="0"/>
                <a:ea typeface="Calibri" panose="020F0502020204030204" pitchFamily="34" charset="0"/>
                <a:cs typeface="Times New Roman" panose="02020603050405020304" pitchFamily="18" charset="0"/>
              </a:rPr>
              <a:t>ved on to further study and impressive careers – lecturer, auditor and eLearning assistant to name a few!</a:t>
            </a: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descr="Shape&#10;&#10;Description automatically generated with low confidence">
            <a:extLst>
              <a:ext uri="{FF2B5EF4-FFF2-40B4-BE49-F238E27FC236}">
                <a16:creationId xmlns:a16="http://schemas.microsoft.com/office/drawing/2014/main" id="{E181A7A3-21C5-4EC6-8465-665AD01169CE}"/>
              </a:ext>
            </a:extLst>
          </p:cNvPr>
          <p:cNvPicPr>
            <a:picLocks noChangeAspect="1"/>
          </p:cNvPicPr>
          <p:nvPr/>
        </p:nvPicPr>
        <p:blipFill>
          <a:blip r:embed="rId8"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25821" y="5328589"/>
            <a:ext cx="900993" cy="1038530"/>
          </a:xfrm>
          <a:prstGeom prst="rect">
            <a:avLst/>
          </a:prstGeom>
        </p:spPr>
      </p:pic>
    </p:spTree>
    <p:extLst>
      <p:ext uri="{BB962C8B-B14F-4D97-AF65-F5344CB8AC3E}">
        <p14:creationId xmlns:p14="http://schemas.microsoft.com/office/powerpoint/2010/main" val="1775040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1C9FCC84-EEEF-F3A6-656A-1A95229C9F43}"/>
              </a:ext>
            </a:extLst>
          </p:cNvPr>
          <p:cNvPicPr>
            <a:picLocks noChangeAspect="1"/>
          </p:cNvPicPr>
          <p:nvPr/>
        </p:nvPicPr>
        <p:blipFill rotWithShape="1">
          <a:blip r:embed="rId2"/>
          <a:srcRect t="9035" r="19192" b="56"/>
          <a:stretch/>
        </p:blipFill>
        <p:spPr>
          <a:xfrm>
            <a:off x="20" y="10"/>
            <a:ext cx="12191980" cy="6857990"/>
          </a:xfrm>
          <a:prstGeom prst="rect">
            <a:avLst/>
          </a:prstGeom>
        </p:spPr>
      </p:pic>
      <p:sp>
        <p:nvSpPr>
          <p:cNvPr id="17" name="Rectangle 8">
            <a:extLst>
              <a:ext uri="{FF2B5EF4-FFF2-40B4-BE49-F238E27FC236}">
                <a16:creationId xmlns:a16="http://schemas.microsoft.com/office/drawing/2014/main" id="{86C7B4A1-154A-4DF0-AC46-F88D75A2E0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2">
            <a:extLst>
              <a:ext uri="{FF2B5EF4-FFF2-40B4-BE49-F238E27FC236}">
                <a16:creationId xmlns:a16="http://schemas.microsoft.com/office/drawing/2014/main" id="{4F6EA0C0-28C2-D40C-0486-2C6734D28F62}"/>
              </a:ext>
            </a:extLst>
          </p:cNvPr>
          <p:cNvSpPr txBox="1">
            <a:spLocks/>
          </p:cNvSpPr>
          <p:nvPr/>
        </p:nvSpPr>
        <p:spPr>
          <a:xfrm>
            <a:off x="594804" y="640263"/>
            <a:ext cx="6619811" cy="13449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b="1"/>
              <a:t>Lead Positions</a:t>
            </a:r>
          </a:p>
        </p:txBody>
      </p:sp>
      <p:sp>
        <p:nvSpPr>
          <p:cNvPr id="3" name="Content Placeholder 2">
            <a:extLst>
              <a:ext uri="{FF2B5EF4-FFF2-40B4-BE49-F238E27FC236}">
                <a16:creationId xmlns:a16="http://schemas.microsoft.com/office/drawing/2014/main" id="{C1FDB453-0F68-3491-5388-7A345B78EE62}"/>
              </a:ext>
            </a:extLst>
          </p:cNvPr>
          <p:cNvSpPr>
            <a:spLocks noGrp="1"/>
          </p:cNvSpPr>
          <p:nvPr>
            <p:ph idx="1"/>
          </p:nvPr>
        </p:nvSpPr>
        <p:spPr>
          <a:xfrm>
            <a:off x="594109" y="2121763"/>
            <a:ext cx="6620505" cy="3773010"/>
          </a:xfrm>
        </p:spPr>
        <p:txBody>
          <a:bodyPr vert="horz" lIns="91440" tIns="45720" rIns="91440" bIns="45720" rtlCol="0">
            <a:normAutofit/>
          </a:bodyPr>
          <a:lstStyle/>
          <a:p>
            <a:r>
              <a:rPr lang="en-US" sz="2400"/>
              <a:t>New way of allocating and overseeing ST workload via appointment of project leads</a:t>
            </a:r>
          </a:p>
          <a:p>
            <a:r>
              <a:rPr lang="en-US" sz="2400"/>
              <a:t>10 different project areas: social media, content production, MLE, MRE, SLS, quality assurance, widening participation, workshops and drop-ins, RACE Centre and Socials</a:t>
            </a:r>
          </a:p>
          <a:p>
            <a:r>
              <a:rPr lang="en-US" sz="2400"/>
              <a:t>Student Team leads chosen due to experience and expertise in that area</a:t>
            </a:r>
          </a:p>
          <a:p>
            <a:r>
              <a:rPr lang="en-US" sz="2400"/>
              <a:t>Professional development and autonomy over workload</a:t>
            </a:r>
          </a:p>
          <a:p>
            <a:endParaRPr lang="en-US" sz="2400"/>
          </a:p>
        </p:txBody>
      </p:sp>
    </p:spTree>
    <p:extLst>
      <p:ext uri="{BB962C8B-B14F-4D97-AF65-F5344CB8AC3E}">
        <p14:creationId xmlns:p14="http://schemas.microsoft.com/office/powerpoint/2010/main" val="695152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51025D-BC44-C0C7-3CF2-2233D17AEA34}"/>
              </a:ext>
            </a:extLst>
          </p:cNvPr>
          <p:cNvSpPr>
            <a:spLocks noGrp="1"/>
          </p:cNvSpPr>
          <p:nvPr>
            <p:ph idx="1"/>
          </p:nvPr>
        </p:nvSpPr>
        <p:spPr>
          <a:xfrm>
            <a:off x="1468198" y="1472625"/>
            <a:ext cx="10515600" cy="5025975"/>
          </a:xfrm>
        </p:spPr>
        <p:txBody>
          <a:bodyPr vert="horz" lIns="91440" tIns="45720" rIns="91440" bIns="45720" rtlCol="0" anchor="t">
            <a:normAutofit fontScale="77500" lnSpcReduction="20000"/>
          </a:bodyPr>
          <a:lstStyle/>
          <a:p>
            <a:pPr marL="0" indent="0">
              <a:buNone/>
            </a:pPr>
            <a:r>
              <a:rPr lang="en-US" b="1" dirty="0">
                <a:ea typeface="+mn-lt"/>
                <a:cs typeface="+mn-lt"/>
              </a:rPr>
              <a:t>Refreshing and creating workshops and online resources </a:t>
            </a:r>
            <a:r>
              <a:rPr lang="en-US" dirty="0">
                <a:ea typeface="+mn-lt"/>
                <a:cs typeface="+mn-lt"/>
              </a:rPr>
              <a:t>– We recently reintroduced the process of involving the Library Student Team in every workshop refresh that takes place in TLS, ensuring that the student voice is incorporated from the very beginning. A member of the ST sits on the refresh group and contributes to every step of the conversation. </a:t>
            </a:r>
            <a:endParaRPr lang="en-US" dirty="0">
              <a:ea typeface="Calibri"/>
              <a:cs typeface="Calibri"/>
            </a:endParaRPr>
          </a:p>
          <a:p>
            <a:pPr marL="0" indent="0">
              <a:buNone/>
            </a:pPr>
            <a:endParaRPr lang="en-US" dirty="0">
              <a:cs typeface="Calibri"/>
            </a:endParaRPr>
          </a:p>
          <a:p>
            <a:pPr marL="0" indent="0">
              <a:buNone/>
            </a:pPr>
            <a:r>
              <a:rPr lang="en-GB" b="1" dirty="0">
                <a:cs typeface="Calibri"/>
              </a:rPr>
              <a:t>AIU Race Centre</a:t>
            </a:r>
            <a:r>
              <a:rPr lang="en-GB" dirty="0">
                <a:cs typeface="Calibri"/>
              </a:rPr>
              <a:t> – After a </a:t>
            </a:r>
            <a:r>
              <a:rPr lang="en-GB" dirty="0">
                <a:ea typeface="+mn-lt"/>
                <a:cs typeface="+mn-lt"/>
              </a:rPr>
              <a:t>pilot run, Library Student Team will work some of their shifts at the RACE Centre and work with the team to support events, write and edit blog posts, etc.</a:t>
            </a:r>
            <a:endParaRPr lang="en-US" dirty="0">
              <a:ea typeface="+mn-lt"/>
              <a:cs typeface="+mn-lt"/>
            </a:endParaRPr>
          </a:p>
          <a:p>
            <a:pPr marL="0" indent="0">
              <a:buNone/>
            </a:pPr>
            <a:endParaRPr lang="en-GB" dirty="0">
              <a:ea typeface="+mn-lt"/>
              <a:cs typeface="+mn-lt"/>
            </a:endParaRPr>
          </a:p>
          <a:p>
            <a:pPr marL="0" indent="0">
              <a:buNone/>
            </a:pPr>
            <a:r>
              <a:rPr lang="en-GB" b="1" dirty="0">
                <a:ea typeface="+mn-lt"/>
                <a:cs typeface="+mn-lt"/>
              </a:rPr>
              <a:t>Widening Participation</a:t>
            </a:r>
            <a:r>
              <a:rPr lang="en-GB" dirty="0">
                <a:ea typeface="+mn-lt"/>
                <a:cs typeface="+mn-lt"/>
              </a:rPr>
              <a:t> – Next academic year the Library Student Team will work with WP colleagues to create resources and assist in workshops for schools, colleges and community groups. </a:t>
            </a:r>
          </a:p>
          <a:p>
            <a:pPr marL="0" indent="0">
              <a:buNone/>
            </a:pPr>
            <a:endParaRPr lang="en-GB" dirty="0">
              <a:ea typeface="+mn-lt"/>
              <a:cs typeface="+mn-lt"/>
            </a:endParaRPr>
          </a:p>
          <a:p>
            <a:pPr marL="0" indent="0">
              <a:buNone/>
            </a:pPr>
            <a:r>
              <a:rPr lang="en-GB" b="1" dirty="0">
                <a:ea typeface="+mn-lt"/>
                <a:cs typeface="+mn-lt"/>
              </a:rPr>
              <a:t>Social Media</a:t>
            </a:r>
            <a:r>
              <a:rPr lang="en-GB" dirty="0">
                <a:ea typeface="+mn-lt"/>
                <a:cs typeface="+mn-lt"/>
              </a:rPr>
              <a:t> – Working directly with central comms to create content on platforms like Instagram and TikTok. UoM social media takeover – As part of Get Started the Library Student Team taking over the main social media accounts to create and share content including their favourite spots on campus and showcasing the support the Library has to offer. </a:t>
            </a:r>
          </a:p>
        </p:txBody>
      </p:sp>
      <p:sp>
        <p:nvSpPr>
          <p:cNvPr id="7" name="Title 2">
            <a:extLst>
              <a:ext uri="{FF2B5EF4-FFF2-40B4-BE49-F238E27FC236}">
                <a16:creationId xmlns:a16="http://schemas.microsoft.com/office/drawing/2014/main" id="{5B55FC71-CC42-ABB7-3B4E-34FEFD991184}"/>
              </a:ext>
            </a:extLst>
          </p:cNvPr>
          <p:cNvSpPr txBox="1">
            <a:spLocks/>
          </p:cNvSpPr>
          <p:nvPr/>
        </p:nvSpPr>
        <p:spPr>
          <a:xfrm>
            <a:off x="320557" y="4451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0" b="1" dirty="0">
                <a:solidFill>
                  <a:schemeClr val="tx1">
                    <a:lumMod val="65000"/>
                    <a:lumOff val="35000"/>
                  </a:schemeClr>
                </a:solidFill>
                <a:latin typeface="+mn-lt"/>
              </a:rPr>
              <a:t>Coming up...</a:t>
            </a:r>
            <a:endParaRPr lang="en-US" dirty="0"/>
          </a:p>
        </p:txBody>
      </p:sp>
      <p:pic>
        <p:nvPicPr>
          <p:cNvPr id="9" name="Picture 8" descr="Shape&#10;&#10;Description automatically generated with low confidence">
            <a:extLst>
              <a:ext uri="{FF2B5EF4-FFF2-40B4-BE49-F238E27FC236}">
                <a16:creationId xmlns:a16="http://schemas.microsoft.com/office/drawing/2014/main" id="{F5F25929-0228-CD31-F589-CB0148DB196A}"/>
              </a:ext>
            </a:extLst>
          </p:cNvPr>
          <p:cNvPicPr>
            <a:picLocks noChangeAspect="1"/>
          </p:cNvPicPr>
          <p:nvPr/>
        </p:nvPicPr>
        <p:blipFill>
          <a:blip r:embed="rId2"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99762" y="3804637"/>
            <a:ext cx="933957" cy="927766"/>
          </a:xfrm>
          <a:prstGeom prst="rect">
            <a:avLst/>
          </a:prstGeom>
        </p:spPr>
      </p:pic>
      <p:pic>
        <p:nvPicPr>
          <p:cNvPr id="11" name="Picture 10" descr="Shape&#10;&#10;Description automatically generated with low confidence">
            <a:extLst>
              <a:ext uri="{FF2B5EF4-FFF2-40B4-BE49-F238E27FC236}">
                <a16:creationId xmlns:a16="http://schemas.microsoft.com/office/drawing/2014/main" id="{714DB44B-5089-2FC7-25EF-7363536608BB}"/>
              </a:ext>
            </a:extLst>
          </p:cNvPr>
          <p:cNvPicPr>
            <a:picLocks noChangeAspect="1"/>
          </p:cNvPicPr>
          <p:nvPr/>
        </p:nvPicPr>
        <p:blipFill>
          <a:blip r:embed="rId3"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49311" y="2716555"/>
            <a:ext cx="893293" cy="887372"/>
          </a:xfrm>
          <a:prstGeom prst="rect">
            <a:avLst/>
          </a:prstGeom>
        </p:spPr>
      </p:pic>
      <p:pic>
        <p:nvPicPr>
          <p:cNvPr id="13" name="Picture 12" descr="Shape&#10;&#10;Description automatically generated with low confidence">
            <a:extLst>
              <a:ext uri="{FF2B5EF4-FFF2-40B4-BE49-F238E27FC236}">
                <a16:creationId xmlns:a16="http://schemas.microsoft.com/office/drawing/2014/main" id="{CEB67CD2-DCF8-E26A-F234-572933D80A53}"/>
              </a:ext>
            </a:extLst>
          </p:cNvPr>
          <p:cNvPicPr>
            <a:picLocks noChangeAspect="1"/>
          </p:cNvPicPr>
          <p:nvPr/>
        </p:nvPicPr>
        <p:blipFill>
          <a:blip r:embed="rId4"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20557" y="5179510"/>
            <a:ext cx="921122" cy="915017"/>
          </a:xfrm>
          <a:prstGeom prst="rect">
            <a:avLst/>
          </a:prstGeom>
        </p:spPr>
      </p:pic>
      <p:pic>
        <p:nvPicPr>
          <p:cNvPr id="4" name="Picture 3" descr="Shape&#10;&#10;Description automatically generated with low confidence">
            <a:extLst>
              <a:ext uri="{FF2B5EF4-FFF2-40B4-BE49-F238E27FC236}">
                <a16:creationId xmlns:a16="http://schemas.microsoft.com/office/drawing/2014/main" id="{1CED87C5-8656-EFA9-3356-9A726E18380A}"/>
              </a:ext>
            </a:extLst>
          </p:cNvPr>
          <p:cNvPicPr>
            <a:picLocks noChangeAspect="1"/>
          </p:cNvPicPr>
          <p:nvPr/>
        </p:nvPicPr>
        <p:blipFill>
          <a:blip r:embed="rId5" cstate="hq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0856" y="1565236"/>
            <a:ext cx="927766" cy="927766"/>
          </a:xfrm>
          <a:prstGeom prst="rect">
            <a:avLst/>
          </a:prstGeom>
        </p:spPr>
      </p:pic>
    </p:spTree>
    <p:extLst>
      <p:ext uri="{BB962C8B-B14F-4D97-AF65-F5344CB8AC3E}">
        <p14:creationId xmlns:p14="http://schemas.microsoft.com/office/powerpoint/2010/main" val="32229568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5848BE6E29C2C4C9DE2CC31CFCA438B" ma:contentTypeVersion="16" ma:contentTypeDescription="Create a new document." ma:contentTypeScope="" ma:versionID="e3dd32caf93b76c440a3c007f4f6f134">
  <xsd:schema xmlns:xsd="http://www.w3.org/2001/XMLSchema" xmlns:xs="http://www.w3.org/2001/XMLSchema" xmlns:p="http://schemas.microsoft.com/office/2006/metadata/properties" xmlns:ns2="b976134f-9d78-4dbf-b132-18e76711157a" xmlns:ns3="9f82b4a4-79e2-4023-8e0e-141192a79318" targetNamespace="http://schemas.microsoft.com/office/2006/metadata/properties" ma:root="true" ma:fieldsID="8aa2ac7f151312334c295a8e4a58b510" ns2:_="" ns3:_="">
    <xsd:import namespace="b976134f-9d78-4dbf-b132-18e76711157a"/>
    <xsd:import namespace="9f82b4a4-79e2-4023-8e0e-141192a7931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76134f-9d78-4dbf-b132-18e7671115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d63537c-d192-4dc4-bb87-a5632b1c768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f82b4a4-79e2-4023-8e0e-141192a7931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d8035b9-eeeb-4d0a-b43c-d8ed35be21a3}" ma:internalName="TaxCatchAll" ma:showField="CatchAllData" ma:web="9f82b4a4-79e2-4023-8e0e-141192a793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976134f-9d78-4dbf-b132-18e76711157a">
      <Terms xmlns="http://schemas.microsoft.com/office/infopath/2007/PartnerControls"/>
    </lcf76f155ced4ddcb4097134ff3c332f>
    <TaxCatchAll xmlns="9f82b4a4-79e2-4023-8e0e-141192a79318" xsi:nil="true"/>
    <SharedWithUsers xmlns="9f82b4a4-79e2-4023-8e0e-141192a79318">
      <UserInfo>
        <DisplayName>Arvin Johnson</DisplayName>
        <AccountId>146</AccountId>
        <AccountType/>
      </UserInfo>
      <UserInfo>
        <DisplayName>Salma Ghandour</DisplayName>
        <AccountId>55</AccountId>
        <AccountType/>
      </UserInfo>
    </SharedWithUsers>
  </documentManagement>
</p:properties>
</file>

<file path=customXml/itemProps1.xml><?xml version="1.0" encoding="utf-8"?>
<ds:datastoreItem xmlns:ds="http://schemas.openxmlformats.org/officeDocument/2006/customXml" ds:itemID="{D8729F33-2598-4A28-8E5E-3F814BAF5261}">
  <ds:schemaRefs>
    <ds:schemaRef ds:uri="http://schemas.microsoft.com/sharepoint/v3/contenttype/forms"/>
  </ds:schemaRefs>
</ds:datastoreItem>
</file>

<file path=customXml/itemProps2.xml><?xml version="1.0" encoding="utf-8"?>
<ds:datastoreItem xmlns:ds="http://schemas.openxmlformats.org/officeDocument/2006/customXml" ds:itemID="{1EEC7808-BFB3-4CDC-B197-DA83DC7F2928}">
  <ds:schemaRefs>
    <ds:schemaRef ds:uri="9f82b4a4-79e2-4023-8e0e-141192a79318"/>
    <ds:schemaRef ds:uri="b976134f-9d78-4dbf-b132-18e76711157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9E0A787-1DAF-4745-BDAE-94FDFD076E79}">
  <ds:schemaRefs>
    <ds:schemaRef ds:uri="http://schemas.microsoft.com/office/2006/documentManagement/types"/>
    <ds:schemaRef ds:uri="http://purl.org/dc/elements/1.1/"/>
    <ds:schemaRef ds:uri="http://schemas.microsoft.com/office/2006/metadata/properties"/>
    <ds:schemaRef ds:uri="b976134f-9d78-4dbf-b132-18e76711157a"/>
    <ds:schemaRef ds:uri="9f82b4a4-79e2-4023-8e0e-141192a79318"/>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673</Words>
  <Application>Microsoft Office PowerPoint</Application>
  <PresentationFormat>Widescreen</PresentationFormat>
  <Paragraphs>53</Paragraphs>
  <Slides>13</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Calibri (Body)</vt:lpstr>
      <vt:lpstr>Calibri Light</vt:lpstr>
      <vt:lpstr>Segoe UI</vt:lpstr>
      <vt:lpstr>Times New Roman</vt:lpstr>
      <vt:lpstr>Office Theme</vt:lpstr>
      <vt:lpstr>PowerPoint Presentation</vt:lpstr>
      <vt:lpstr>Who are the Student Team?</vt:lpstr>
      <vt:lpstr>Where are the Student Team based?</vt:lpstr>
      <vt:lpstr>What do the Student Team do?</vt:lpstr>
      <vt:lpstr>Spotlight On</vt:lpstr>
      <vt:lpstr>UoM Library Instagram Takeover</vt:lpstr>
      <vt:lpstr>Milestones and Achievements</vt:lpstr>
      <vt:lpstr>PowerPoint Presentation</vt:lpstr>
      <vt:lpstr>PowerPoint Presentation</vt:lpstr>
      <vt:lpstr>Meet the Team</vt:lpstr>
      <vt:lpstr>PowerPoint Presentation</vt:lpstr>
      <vt:lpstr>Request for ST support</vt:lpstr>
      <vt:lpstr>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Kerry Scott</dc:creator>
  <cp:lastModifiedBy>Clare Liggins</cp:lastModifiedBy>
  <cp:revision>41</cp:revision>
  <dcterms:created xsi:type="dcterms:W3CDTF">2022-03-01T12:00:30Z</dcterms:created>
  <dcterms:modified xsi:type="dcterms:W3CDTF">2022-07-12T11:47:02Z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0x01010065848BE6E29C2C4C9DE2CC31CFCA438B</vt:lpwstr>
  </property>
  <property fmtid="{D5CDD505-2E9C-101B-9397-08002B2CF9AE}" pid="3" name="MediaServiceImageTags">
    <vt:lpwstr/>
  </property>
</Properties>
</file>