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307" r:id="rId6"/>
    <p:sldId id="309" r:id="rId7"/>
    <p:sldId id="308" r:id="rId8"/>
    <p:sldId id="304" r:id="rId9"/>
    <p:sldId id="266" r:id="rId10"/>
    <p:sldId id="305" r:id="rId11"/>
    <p:sldId id="306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51C01F45-AD44-47CE-B169-39CF54454302}">
          <p14:sldIdLst>
            <p14:sldId id="256"/>
            <p14:sldId id="307"/>
            <p14:sldId id="309"/>
            <p14:sldId id="308"/>
            <p14:sldId id="304"/>
            <p14:sldId id="266"/>
            <p14:sldId id="305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981">
          <p15:clr>
            <a:srgbClr val="A4A3A4"/>
          </p15:clr>
        </p15:guide>
        <p15:guide id="2" orient="horz" pos="259">
          <p15:clr>
            <a:srgbClr val="A4A3A4"/>
          </p15:clr>
        </p15:guide>
        <p15:guide id="3" orient="horz" pos="940">
          <p15:clr>
            <a:srgbClr val="A4A3A4"/>
          </p15:clr>
        </p15:guide>
        <p15:guide id="4" orient="horz" pos="1620">
          <p15:clr>
            <a:srgbClr val="A4A3A4"/>
          </p15:clr>
        </p15:guide>
        <p15:guide id="5" orient="horz" pos="531">
          <p15:clr>
            <a:srgbClr val="A4A3A4"/>
          </p15:clr>
        </p15:guide>
        <p15:guide id="6" pos="249">
          <p15:clr>
            <a:srgbClr val="A4A3A4"/>
          </p15:clr>
        </p15:guide>
        <p15:guide id="7" pos="5511">
          <p15:clr>
            <a:srgbClr val="A4A3A4"/>
          </p15:clr>
        </p15:guide>
        <p15:guide id="8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2C91"/>
    <a:srgbClr val="FFD400"/>
    <a:srgbClr val="FFCC00"/>
    <a:srgbClr val="CB4C3C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AFEB0A-75EB-9402-BB68-819100E4D6F7}" v="2" dt="2022-06-14T09:19:16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981"/>
        <p:guide orient="horz" pos="259"/>
        <p:guide orient="horz" pos="940"/>
        <p:guide orient="horz" pos="1620"/>
        <p:guide orient="horz" pos="531"/>
        <p:guide pos="249"/>
        <p:guide pos="5511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say Wilson" userId="S::lindsay.wilson@manchester.ac.uk::021cdc99-08ca-4299-90f6-4d6fab10da6a" providerId="AD" clId="Web-{45AFEB0A-75EB-9402-BB68-819100E4D6F7}"/>
    <pc:docChg chg="addSld delSld modSection">
      <pc:chgData name="Lindsay Wilson" userId="S::lindsay.wilson@manchester.ac.uk::021cdc99-08ca-4299-90f6-4d6fab10da6a" providerId="AD" clId="Web-{45AFEB0A-75EB-9402-BB68-819100E4D6F7}" dt="2022-06-14T09:19:16.300" v="1"/>
      <pc:docMkLst>
        <pc:docMk/>
      </pc:docMkLst>
      <pc:sldChg chg="add del replId">
        <pc:chgData name="Lindsay Wilson" userId="S::lindsay.wilson@manchester.ac.uk::021cdc99-08ca-4299-90f6-4d6fab10da6a" providerId="AD" clId="Web-{45AFEB0A-75EB-9402-BB68-819100E4D6F7}" dt="2022-06-14T09:19:16.300" v="1"/>
        <pc:sldMkLst>
          <pc:docMk/>
          <pc:sldMk cId="380636971" sldId="3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F3DFC-5E7D-4F31-AE43-B1A73AE33D6B}" type="datetimeFigureOut">
              <a:rPr lang="en-GB" smtClean="0"/>
              <a:t>14/06/2022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52D30-3823-494B-99BE-A766012E2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19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52D30-3823-494B-99BE-A766012E255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8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52D30-3823-494B-99BE-A766012E255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835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52D30-3823-494B-99BE-A766012E255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299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52D30-3823-494B-99BE-A766012E255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572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52D30-3823-494B-99BE-A766012E255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15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07D1-075E-46FD-87A3-288D6626BBFB}" type="datetimeFigureOut">
              <a:rPr lang="en-GB" smtClean="0"/>
              <a:t>14/06/2022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B7AB-3188-4D83-888E-91CB482A9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165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07D1-075E-46FD-87A3-288D6626BBFB}" type="datetimeFigureOut">
              <a:rPr lang="en-GB" smtClean="0"/>
              <a:t>14/06/2022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B7AB-3188-4D83-888E-91CB482A9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38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07D1-075E-46FD-87A3-288D6626BBFB}" type="datetimeFigureOut">
              <a:rPr lang="en-GB" smtClean="0"/>
              <a:t>14/06/2022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B7AB-3188-4D83-888E-91CB482A9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0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07D1-075E-46FD-87A3-288D6626BBFB}" type="datetimeFigureOut">
              <a:rPr lang="en-GB" smtClean="0"/>
              <a:t>14/06/2022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B7AB-3188-4D83-888E-91CB482A9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39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07D1-075E-46FD-87A3-288D6626BBFB}" type="datetimeFigureOut">
              <a:rPr lang="en-GB" smtClean="0"/>
              <a:t>14/06/2022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B7AB-3188-4D83-888E-91CB482A9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29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07D1-075E-46FD-87A3-288D6626BBFB}" type="datetimeFigureOut">
              <a:rPr lang="en-GB" smtClean="0"/>
              <a:t>14/06/2022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B7AB-3188-4D83-888E-91CB482A9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225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07D1-075E-46FD-87A3-288D6626BBFB}" type="datetimeFigureOut">
              <a:rPr lang="en-GB" smtClean="0"/>
              <a:t>14/06/2022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B7AB-3188-4D83-888E-91CB482A9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02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07D1-075E-46FD-87A3-288D6626BBFB}" type="datetimeFigureOut">
              <a:rPr lang="en-GB" smtClean="0"/>
              <a:t>14/06/2022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B7AB-3188-4D83-888E-91CB482A9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135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07D1-075E-46FD-87A3-288D6626BBFB}" type="datetimeFigureOut">
              <a:rPr lang="en-GB" smtClean="0"/>
              <a:t>14/06/2022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B7AB-3188-4D83-888E-91CB482A9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786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07D1-075E-46FD-87A3-288D6626BBFB}" type="datetimeFigureOut">
              <a:rPr lang="en-GB" smtClean="0"/>
              <a:t>14/06/2022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B7AB-3188-4D83-888E-91CB482A9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783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07D1-075E-46FD-87A3-288D6626BBFB}" type="datetimeFigureOut">
              <a:rPr lang="en-GB" smtClean="0"/>
              <a:t>14/06/2022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B7AB-3188-4D83-888E-91CB482A9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51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507D1-075E-46FD-87A3-288D6626BBFB}" type="datetimeFigureOut">
              <a:rPr lang="en-GB" smtClean="0"/>
              <a:t>14/06/2022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0B7AB-3188-4D83-888E-91CB482A9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74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14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02AA81-935C-89F6-5B1B-048EE2C03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64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8" y="411163"/>
            <a:ext cx="1457279" cy="6161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288" y="1461432"/>
            <a:ext cx="8353424" cy="1728192"/>
          </a:xfrm>
          <a:prstGeom prst="rect">
            <a:avLst/>
          </a:prstGeom>
          <a:solidFill>
            <a:srgbClr val="6B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0" name="TextBox 12"/>
          <p:cNvSpPr txBox="1"/>
          <p:nvPr/>
        </p:nvSpPr>
        <p:spPr>
          <a:xfrm>
            <a:off x="539551" y="1530533"/>
            <a:ext cx="8064896" cy="3088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600">
                <a:solidFill>
                  <a:srgbClr val="6B2C91"/>
                </a:solidFill>
              </a:rPr>
              <a:t>1 </a:t>
            </a:r>
            <a:r>
              <a:rPr lang="en-GB" sz="1600">
                <a:solidFill>
                  <a:schemeClr val="bg1"/>
                </a:solidFill>
              </a:rPr>
              <a:t>June 2022</a:t>
            </a:r>
          </a:p>
          <a:p>
            <a:pPr algn="ctr"/>
            <a:r>
              <a:rPr lang="en-GB" sz="4800" b="1">
                <a:solidFill>
                  <a:schemeClr val="bg1"/>
                </a:solidFill>
              </a:rPr>
              <a:t>Manchester Digital Collections</a:t>
            </a:r>
          </a:p>
          <a:p>
            <a:pPr algn="ctr"/>
            <a:r>
              <a:rPr lang="en-GB" sz="3200">
                <a:solidFill>
                  <a:srgbClr val="FFD400"/>
                </a:solidFill>
              </a:rPr>
              <a:t>From TEI to Transcription</a:t>
            </a:r>
          </a:p>
          <a:p>
            <a:pPr algn="ctr"/>
            <a:endParaRPr lang="en-GB" sz="3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GB" sz="2000" b="1">
                <a:solidFill>
                  <a:srgbClr val="6B2C91"/>
                </a:solidFill>
              </a:rPr>
              <a:t>Tom Higgins</a:t>
            </a:r>
          </a:p>
          <a:p>
            <a:pPr algn="ctr"/>
            <a:r>
              <a:rPr lang="en-GB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Digital Development</a:t>
            </a:r>
          </a:p>
          <a:p>
            <a:pPr algn="ctr"/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The University of Manchester Library</a:t>
            </a:r>
          </a:p>
        </p:txBody>
      </p:sp>
    </p:spTree>
    <p:extLst>
      <p:ext uri="{BB962C8B-B14F-4D97-AF65-F5344CB8AC3E}">
        <p14:creationId xmlns:p14="http://schemas.microsoft.com/office/powerpoint/2010/main" val="3204169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ebsite&#10;&#10;Description automatically generated">
            <a:extLst>
              <a:ext uri="{FF2B5EF4-FFF2-40B4-BE49-F238E27FC236}">
                <a16:creationId xmlns:a16="http://schemas.microsoft.com/office/drawing/2014/main" id="{9393574F-160B-C73E-E093-57C10A40EB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9936" y="-20537"/>
            <a:ext cx="9480816" cy="5164038"/>
          </a:xfrm>
          <a:prstGeom prst="rect">
            <a:avLst/>
          </a:prstGeom>
        </p:spPr>
      </p:pic>
      <p:sp>
        <p:nvSpPr>
          <p:cNvPr id="10" name="Shape 111">
            <a:extLst>
              <a:ext uri="{FF2B5EF4-FFF2-40B4-BE49-F238E27FC236}">
                <a16:creationId xmlns:a16="http://schemas.microsoft.com/office/drawing/2014/main" id="{A3A740BD-53FA-7CB1-7498-AF05898CA865}"/>
              </a:ext>
            </a:extLst>
          </p:cNvPr>
          <p:cNvSpPr txBox="1">
            <a:spLocks/>
          </p:cNvSpPr>
          <p:nvPr/>
        </p:nvSpPr>
        <p:spPr>
          <a:xfrm>
            <a:off x="-396552" y="2267850"/>
            <a:ext cx="8449011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990"/>
              </a:buClr>
              <a:buSzPct val="100000"/>
              <a:buFont typeface="Roboto"/>
              <a:buNone/>
              <a:tabLst/>
              <a:defRPr/>
            </a:pPr>
            <a:r>
              <a:rPr lang="en" sz="3200" b="1" kern="0">
                <a:solidFill>
                  <a:srgbClr val="6B2C91"/>
                </a:solidFill>
                <a:latin typeface="+mj-lt"/>
              </a:rPr>
              <a:t>What is Manchester Digital Collections?</a:t>
            </a:r>
            <a:endParaRPr kumimoji="0" lang="en" sz="3200" b="1" i="0" u="none" strike="noStrike" kern="0" cap="none" spc="0" normalizeH="0" baseline="0" noProof="0">
              <a:ln>
                <a:noFill/>
              </a:ln>
              <a:solidFill>
                <a:srgbClr val="6B2C91"/>
              </a:solidFill>
              <a:effectLst/>
              <a:uLnTx/>
              <a:uFillTx/>
              <a:latin typeface="+mj-lt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73397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3A064A-ECFA-F0DF-FC97-575EC8BE94E7}"/>
              </a:ext>
            </a:extLst>
          </p:cNvPr>
          <p:cNvGrpSpPr/>
          <p:nvPr/>
        </p:nvGrpSpPr>
        <p:grpSpPr>
          <a:xfrm>
            <a:off x="1115616" y="136066"/>
            <a:ext cx="6912768" cy="4871368"/>
            <a:chOff x="-875634" y="-1242211"/>
            <a:chExt cx="973192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4F1DB1-FBBC-2CDC-C60C-A66743452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75634" y="-1242211"/>
              <a:ext cx="9731920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831045-1868-8BDC-EF1C-9B5BA26996E3}"/>
                </a:ext>
              </a:extLst>
            </p:cNvPr>
            <p:cNvSpPr/>
            <p:nvPr/>
          </p:nvSpPr>
          <p:spPr>
            <a:xfrm>
              <a:off x="-599163" y="-812626"/>
              <a:ext cx="4595099" cy="6081679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Zooming Images</a:t>
              </a:r>
            </a:p>
            <a:p>
              <a:pPr algn="ctr"/>
              <a:r>
                <a:rPr lang="en-US"/>
                <a:t>(IIIF)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4A6AF8-724B-C40A-713C-BD90A25994A2}"/>
                </a:ext>
              </a:extLst>
            </p:cNvPr>
            <p:cNvSpPr/>
            <p:nvPr/>
          </p:nvSpPr>
          <p:spPr>
            <a:xfrm>
              <a:off x="3995936" y="-812626"/>
              <a:ext cx="4595099" cy="6081679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Metadata</a:t>
              </a:r>
            </a:p>
            <a:p>
              <a:pPr algn="ctr"/>
              <a:r>
                <a:rPr lang="en-US"/>
                <a:t>(TEI-XML)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1418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DFFC00A-52F6-DF64-6BB4-741F69FEB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86401" y="92546"/>
            <a:ext cx="2970407" cy="5019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F0088-1ADB-9392-85BA-938DE9A715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895" y="124406"/>
            <a:ext cx="2304257" cy="5019094"/>
          </a:xfrm>
          <a:prstGeom prst="rect">
            <a:avLst/>
          </a:prstGeom>
        </p:spPr>
      </p:pic>
      <p:pic>
        <p:nvPicPr>
          <p:cNvPr id="8" name="Picture 7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BE88D27F-2C24-B050-5181-D311A9FD64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0744" y="164553"/>
            <a:ext cx="2543704" cy="4947087"/>
          </a:xfrm>
          <a:prstGeom prst="rect">
            <a:avLst/>
          </a:prstGeom>
        </p:spPr>
      </p:pic>
      <p:sp>
        <p:nvSpPr>
          <p:cNvPr id="10" name="Shape 111">
            <a:extLst>
              <a:ext uri="{FF2B5EF4-FFF2-40B4-BE49-F238E27FC236}">
                <a16:creationId xmlns:a16="http://schemas.microsoft.com/office/drawing/2014/main" id="{A3A740BD-53FA-7CB1-7498-AF05898CA865}"/>
              </a:ext>
            </a:extLst>
          </p:cNvPr>
          <p:cNvSpPr txBox="1">
            <a:spLocks/>
          </p:cNvSpPr>
          <p:nvPr/>
        </p:nvSpPr>
        <p:spPr>
          <a:xfrm>
            <a:off x="-396552" y="2267850"/>
            <a:ext cx="8449011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990"/>
              </a:buClr>
              <a:buSzPct val="100000"/>
              <a:buFont typeface="Roboto"/>
              <a:buNone/>
              <a:tabLst/>
              <a:defRPr/>
            </a:pPr>
            <a:r>
              <a:rPr lang="en" sz="3200" b="1" kern="0">
                <a:solidFill>
                  <a:srgbClr val="6B2C91"/>
                </a:solidFill>
                <a:latin typeface="+mj-lt"/>
              </a:rPr>
              <a:t>What is the Text Encoding Initiative?</a:t>
            </a:r>
            <a:endParaRPr kumimoji="0" lang="en" sz="3200" b="1" i="0" u="none" strike="noStrike" kern="0" cap="none" spc="0" normalizeH="0" baseline="0" noProof="0">
              <a:ln>
                <a:noFill/>
              </a:ln>
              <a:solidFill>
                <a:srgbClr val="6B2C91"/>
              </a:solidFill>
              <a:effectLst/>
              <a:uLnTx/>
              <a:uFillTx/>
              <a:latin typeface="+mj-lt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44510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Shape 173">
            <a:extLst>
              <a:ext uri="{FF2B5EF4-FFF2-40B4-BE49-F238E27FC236}">
                <a16:creationId xmlns:a16="http://schemas.microsoft.com/office/drawing/2014/main" id="{3F90F4B0-6A08-B9B7-FB1E-25EB69E4A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1954198"/>
              </p:ext>
            </p:extLst>
          </p:nvPr>
        </p:nvGraphicFramePr>
        <p:xfrm>
          <a:off x="395284" y="483518"/>
          <a:ext cx="8353428" cy="453650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96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0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Jan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Feb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Mar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Apr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May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Jun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Jul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Aug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Sept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Oct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Nov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Dec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5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D86149DB-C56E-2D03-A309-5C789C00F7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64039"/>
          </a:xfrm>
          <a:prstGeom prst="rect">
            <a:avLst/>
          </a:prstGeom>
        </p:spPr>
      </p:pic>
      <p:sp>
        <p:nvSpPr>
          <p:cNvPr id="14" name="Shape 111">
            <a:extLst>
              <a:ext uri="{FF2B5EF4-FFF2-40B4-BE49-F238E27FC236}">
                <a16:creationId xmlns:a16="http://schemas.microsoft.com/office/drawing/2014/main" id="{6766B8DD-8067-147A-C8CD-6A951D27D0E3}"/>
              </a:ext>
            </a:extLst>
          </p:cNvPr>
          <p:cNvSpPr txBox="1">
            <a:spLocks/>
          </p:cNvSpPr>
          <p:nvPr/>
        </p:nvSpPr>
        <p:spPr>
          <a:xfrm>
            <a:off x="683568" y="-52274"/>
            <a:ext cx="8449011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990"/>
              </a:buClr>
              <a:buSzPct val="100000"/>
              <a:buFont typeface="Roboto"/>
              <a:buNone/>
              <a:tabLst/>
              <a:defRPr/>
            </a:pPr>
            <a:r>
              <a:rPr lang="en" sz="3200" b="1" kern="0">
                <a:solidFill>
                  <a:srgbClr val="6B2C91"/>
                </a:solidFill>
                <a:latin typeface="+mj-lt"/>
              </a:rPr>
              <a:t>2019</a:t>
            </a:r>
            <a:endParaRPr kumimoji="0" lang="en" sz="3200" b="1" i="0" u="none" strike="noStrike" kern="0" cap="none" spc="0" normalizeH="0" baseline="0" noProof="0">
              <a:ln>
                <a:noFill/>
              </a:ln>
              <a:solidFill>
                <a:srgbClr val="6B2C91"/>
              </a:solidFill>
              <a:effectLst/>
              <a:uLnTx/>
              <a:uFillTx/>
              <a:latin typeface="+mj-lt"/>
              <a:sym typeface="Roboto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A2561E-7B19-716D-3C0A-0F57F1693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537" y="4299275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708D2F2-4AAC-1A56-01DB-5CF4DA616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5304" y="1641286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EF82C82-932F-779A-140F-CFD57F3F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5304" y="2304430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6A9E046-DB29-7128-3357-BD0BA5F6F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5304" y="3634946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95A6244-4E58-498F-B440-F70E357BA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5304" y="2966560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0AA2466-C378-BBD9-4F74-0CFB2747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5304" y="977216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B454E54A-E56F-CB80-572B-307E7999B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8576" y="989022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A512EC9B-0DFD-E11C-3E7A-04F9D246F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8576" y="1657825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697787C-8290-B001-C841-41A2B3131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8576" y="2337622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74C8DCD-2F47-FF04-FB3B-6BE71422C8A8}"/>
              </a:ext>
            </a:extLst>
          </p:cNvPr>
          <p:cNvGrpSpPr/>
          <p:nvPr/>
        </p:nvGrpSpPr>
        <p:grpSpPr>
          <a:xfrm>
            <a:off x="4849592" y="2602694"/>
            <a:ext cx="1815075" cy="726030"/>
            <a:chOff x="2039" y="249052"/>
            <a:chExt cx="1815075" cy="7260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Chevron 16">
              <a:extLst>
                <a:ext uri="{FF2B5EF4-FFF2-40B4-BE49-F238E27FC236}">
                  <a16:creationId xmlns:a16="http://schemas.microsoft.com/office/drawing/2014/main" id="{A9D1CC38-CFE1-5809-5F46-B3C02430717D}"/>
                </a:ext>
              </a:extLst>
            </p:cNvPr>
            <p:cNvSpPr/>
            <p:nvPr/>
          </p:nvSpPr>
          <p:spPr>
            <a:xfrm>
              <a:off x="2039" y="249052"/>
              <a:ext cx="1815075" cy="726030"/>
            </a:xfrm>
            <a:prstGeom prst="chevron">
              <a:avLst/>
            </a:prstGeom>
            <a:solidFill>
              <a:srgbClr val="6B2C9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Chevron 4">
              <a:extLst>
                <a:ext uri="{FF2B5EF4-FFF2-40B4-BE49-F238E27FC236}">
                  <a16:creationId xmlns:a16="http://schemas.microsoft.com/office/drawing/2014/main" id="{7F5BAC27-67E6-C8F4-CACD-696040041701}"/>
                </a:ext>
              </a:extLst>
            </p:cNvPr>
            <p:cNvSpPr txBox="1"/>
            <p:nvPr/>
          </p:nvSpPr>
          <p:spPr>
            <a:xfrm>
              <a:off x="365054" y="249052"/>
              <a:ext cx="1089045" cy="726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1" kern="1200">
                  <a:solidFill>
                    <a:schemeClr val="bg1"/>
                  </a:solidFill>
                </a:rPr>
                <a:t>Soft Launch</a:t>
              </a:r>
            </a:p>
          </p:txBody>
        </p:sp>
      </p:grpSp>
      <p:sp>
        <p:nvSpPr>
          <p:cNvPr id="22" name="Shape 177" descr="Timeline background shape">
            <a:extLst>
              <a:ext uri="{FF2B5EF4-FFF2-40B4-BE49-F238E27FC236}">
                <a16:creationId xmlns:a16="http://schemas.microsoft.com/office/drawing/2014/main" id="{5191B738-E33C-E2A6-233C-4FBD0BE2A576}"/>
              </a:ext>
            </a:extLst>
          </p:cNvPr>
          <p:cNvSpPr/>
          <p:nvPr/>
        </p:nvSpPr>
        <p:spPr>
          <a:xfrm>
            <a:off x="5652121" y="1168920"/>
            <a:ext cx="1015250" cy="288032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Shape 176">
            <a:extLst>
              <a:ext uri="{FF2B5EF4-FFF2-40B4-BE49-F238E27FC236}">
                <a16:creationId xmlns:a16="http://schemas.microsoft.com/office/drawing/2014/main" id="{22300992-89DE-6805-230E-500ABC600247}"/>
              </a:ext>
            </a:extLst>
          </p:cNvPr>
          <p:cNvSpPr txBox="1">
            <a:spLocks/>
          </p:cNvSpPr>
          <p:nvPr/>
        </p:nvSpPr>
        <p:spPr>
          <a:xfrm>
            <a:off x="5652120" y="1114476"/>
            <a:ext cx="1249227" cy="3621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sym typeface="Average"/>
              </a:rPr>
              <a:t>Peterloo</a:t>
            </a:r>
          </a:p>
        </p:txBody>
      </p:sp>
      <p:sp>
        <p:nvSpPr>
          <p:cNvPr id="30" name="Shape 177" descr="Timeline background shape">
            <a:extLst>
              <a:ext uri="{FF2B5EF4-FFF2-40B4-BE49-F238E27FC236}">
                <a16:creationId xmlns:a16="http://schemas.microsoft.com/office/drawing/2014/main" id="{A9BCB78F-4B35-C96A-238A-AE2FA86F4532}"/>
              </a:ext>
            </a:extLst>
          </p:cNvPr>
          <p:cNvSpPr/>
          <p:nvPr/>
        </p:nvSpPr>
        <p:spPr>
          <a:xfrm>
            <a:off x="5666824" y="3820040"/>
            <a:ext cx="1015250" cy="288032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Shape 176">
            <a:extLst>
              <a:ext uri="{FF2B5EF4-FFF2-40B4-BE49-F238E27FC236}">
                <a16:creationId xmlns:a16="http://schemas.microsoft.com/office/drawing/2014/main" id="{EF1D39FC-AFB0-5936-4135-3116A5DD3DB7}"/>
              </a:ext>
            </a:extLst>
          </p:cNvPr>
          <p:cNvSpPr txBox="1">
            <a:spLocks/>
          </p:cNvSpPr>
          <p:nvPr/>
        </p:nvSpPr>
        <p:spPr>
          <a:xfrm>
            <a:off x="5666823" y="3765596"/>
            <a:ext cx="1249227" cy="3621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sym typeface="Average"/>
              </a:rPr>
              <a:t>Persian</a:t>
            </a:r>
          </a:p>
        </p:txBody>
      </p:sp>
      <p:sp>
        <p:nvSpPr>
          <p:cNvPr id="32" name="Shape 177" descr="Timeline background shape">
            <a:extLst>
              <a:ext uri="{FF2B5EF4-FFF2-40B4-BE49-F238E27FC236}">
                <a16:creationId xmlns:a16="http://schemas.microsoft.com/office/drawing/2014/main" id="{234ED2BD-546F-D098-4B3C-67DC743C513D}"/>
              </a:ext>
            </a:extLst>
          </p:cNvPr>
          <p:cNvSpPr/>
          <p:nvPr/>
        </p:nvSpPr>
        <p:spPr>
          <a:xfrm>
            <a:off x="5666824" y="4564945"/>
            <a:ext cx="1015250" cy="288032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Shape 176">
            <a:extLst>
              <a:ext uri="{FF2B5EF4-FFF2-40B4-BE49-F238E27FC236}">
                <a16:creationId xmlns:a16="http://schemas.microsoft.com/office/drawing/2014/main" id="{4C49A0D2-866C-9B47-0AE3-9A4051F3ABA1}"/>
              </a:ext>
            </a:extLst>
          </p:cNvPr>
          <p:cNvSpPr txBox="1">
            <a:spLocks/>
          </p:cNvSpPr>
          <p:nvPr/>
        </p:nvSpPr>
        <p:spPr>
          <a:xfrm>
            <a:off x="5666823" y="4510501"/>
            <a:ext cx="1249227" cy="3621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sym typeface="Average"/>
              </a:rPr>
              <a:t>Hebrew</a:t>
            </a:r>
          </a:p>
        </p:txBody>
      </p:sp>
      <p:sp>
        <p:nvSpPr>
          <p:cNvPr id="35" name="Shape 194">
            <a:extLst>
              <a:ext uri="{FF2B5EF4-FFF2-40B4-BE49-F238E27FC236}">
                <a16:creationId xmlns:a16="http://schemas.microsoft.com/office/drawing/2014/main" id="{96CB4A72-DF51-148B-262F-843147AA0887}"/>
              </a:ext>
            </a:extLst>
          </p:cNvPr>
          <p:cNvSpPr txBox="1">
            <a:spLocks/>
          </p:cNvSpPr>
          <p:nvPr/>
        </p:nvSpPr>
        <p:spPr>
          <a:xfrm>
            <a:off x="6421690" y="32400"/>
            <a:ext cx="1166690" cy="4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6B2C91"/>
                </a:solidFill>
                <a:effectLst/>
                <a:uLnTx/>
                <a:uFillTx/>
                <a:latin typeface="Average"/>
                <a:sym typeface="Average"/>
              </a:rPr>
              <a:t>365 Items</a:t>
            </a:r>
          </a:p>
        </p:txBody>
      </p:sp>
    </p:spTree>
    <p:extLst>
      <p:ext uri="{BB962C8B-B14F-4D97-AF65-F5344CB8AC3E}">
        <p14:creationId xmlns:p14="http://schemas.microsoft.com/office/powerpoint/2010/main" val="1801484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Shape 173">
            <a:extLst>
              <a:ext uri="{FF2B5EF4-FFF2-40B4-BE49-F238E27FC236}">
                <a16:creationId xmlns:a16="http://schemas.microsoft.com/office/drawing/2014/main" id="{3F90F4B0-6A08-B9B7-FB1E-25EB69E4A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4065848"/>
              </p:ext>
            </p:extLst>
          </p:nvPr>
        </p:nvGraphicFramePr>
        <p:xfrm>
          <a:off x="395284" y="483518"/>
          <a:ext cx="8353428" cy="453650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96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0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Jan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Feb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Mar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Apr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May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Jun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Jul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Aug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Sept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Oct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Nov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Dec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5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D86149DB-C56E-2D03-A309-5C789C00F7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64039"/>
          </a:xfrm>
          <a:prstGeom prst="rect">
            <a:avLst/>
          </a:prstGeom>
        </p:spPr>
      </p:pic>
      <p:sp>
        <p:nvSpPr>
          <p:cNvPr id="14" name="Shape 111">
            <a:extLst>
              <a:ext uri="{FF2B5EF4-FFF2-40B4-BE49-F238E27FC236}">
                <a16:creationId xmlns:a16="http://schemas.microsoft.com/office/drawing/2014/main" id="{6766B8DD-8067-147A-C8CD-6A951D27D0E3}"/>
              </a:ext>
            </a:extLst>
          </p:cNvPr>
          <p:cNvSpPr txBox="1">
            <a:spLocks/>
          </p:cNvSpPr>
          <p:nvPr/>
        </p:nvSpPr>
        <p:spPr>
          <a:xfrm>
            <a:off x="683568" y="-52274"/>
            <a:ext cx="8449011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990"/>
              </a:buClr>
              <a:buSzPct val="100000"/>
              <a:buFont typeface="Roboto"/>
              <a:buNone/>
              <a:tabLst/>
              <a:defRPr/>
            </a:pPr>
            <a:r>
              <a:rPr lang="en" sz="3200" b="1" kern="0">
                <a:solidFill>
                  <a:srgbClr val="6B2C91"/>
                </a:solidFill>
                <a:latin typeface="+mj-lt"/>
              </a:rPr>
              <a:t>2020</a:t>
            </a:r>
            <a:endParaRPr kumimoji="0" lang="en" sz="3200" b="1" i="0" u="none" strike="noStrike" kern="0" cap="none" spc="0" normalizeH="0" baseline="0" noProof="0">
              <a:ln>
                <a:noFill/>
              </a:ln>
              <a:solidFill>
                <a:srgbClr val="6B2C91"/>
              </a:solidFill>
              <a:effectLst/>
              <a:uLnTx/>
              <a:uFillTx/>
              <a:latin typeface="+mj-lt"/>
              <a:sym typeface="Roboto"/>
            </a:endParaRPr>
          </a:p>
        </p:txBody>
      </p:sp>
      <p:pic>
        <p:nvPicPr>
          <p:cNvPr id="1044" name="Picture 20">
            <a:extLst>
              <a:ext uri="{FF2B5EF4-FFF2-40B4-BE49-F238E27FC236}">
                <a16:creationId xmlns:a16="http://schemas.microsoft.com/office/drawing/2014/main" id="{CAFAD710-E2E7-F717-3AD5-580260369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5300" y="989022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90804A2F-C8C9-F37B-D134-67C6176E0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5300" y="1667116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CFD8F2A8-601D-6D82-A811-2FC19DA39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5300" y="2337622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hevron 43">
            <a:extLst>
              <a:ext uri="{FF2B5EF4-FFF2-40B4-BE49-F238E27FC236}">
                <a16:creationId xmlns:a16="http://schemas.microsoft.com/office/drawing/2014/main" id="{A65E3E7E-4F0C-A5A8-FDFB-F66B40BFF048}"/>
              </a:ext>
            </a:extLst>
          </p:cNvPr>
          <p:cNvSpPr/>
          <p:nvPr/>
        </p:nvSpPr>
        <p:spPr>
          <a:xfrm flipH="1">
            <a:off x="1089510" y="3655995"/>
            <a:ext cx="1815075" cy="726030"/>
          </a:xfrm>
          <a:prstGeom prst="chevron">
            <a:avLst/>
          </a:prstGeom>
          <a:solidFill>
            <a:srgbClr val="6B2C9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Chevron 4">
            <a:extLst>
              <a:ext uri="{FF2B5EF4-FFF2-40B4-BE49-F238E27FC236}">
                <a16:creationId xmlns:a16="http://schemas.microsoft.com/office/drawing/2014/main" id="{4EAF3FA6-54BD-39C4-D1BA-E2FB413C478B}"/>
              </a:ext>
            </a:extLst>
          </p:cNvPr>
          <p:cNvSpPr txBox="1"/>
          <p:nvPr/>
        </p:nvSpPr>
        <p:spPr>
          <a:xfrm>
            <a:off x="1435938" y="3655995"/>
            <a:ext cx="1089045" cy="7260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26670" rIns="26670" bIns="2667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b="1" kern="1200">
                <a:solidFill>
                  <a:schemeClr val="bg1"/>
                </a:solidFill>
              </a:rPr>
              <a:t>Public Launch</a:t>
            </a:r>
          </a:p>
        </p:txBody>
      </p:sp>
      <p:sp>
        <p:nvSpPr>
          <p:cNvPr id="47" name="Shape 177" descr="Timeline background shape">
            <a:extLst>
              <a:ext uri="{FF2B5EF4-FFF2-40B4-BE49-F238E27FC236}">
                <a16:creationId xmlns:a16="http://schemas.microsoft.com/office/drawing/2014/main" id="{42BDF65A-A874-D235-004B-E97A9F549659}"/>
              </a:ext>
            </a:extLst>
          </p:cNvPr>
          <p:cNvSpPr/>
          <p:nvPr/>
        </p:nvSpPr>
        <p:spPr>
          <a:xfrm>
            <a:off x="1547665" y="2524465"/>
            <a:ext cx="1654405" cy="288032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Shape 176">
            <a:extLst>
              <a:ext uri="{FF2B5EF4-FFF2-40B4-BE49-F238E27FC236}">
                <a16:creationId xmlns:a16="http://schemas.microsoft.com/office/drawing/2014/main" id="{4D322F8F-358B-2D5F-8B33-756088B9C7DA}"/>
              </a:ext>
            </a:extLst>
          </p:cNvPr>
          <p:cNvSpPr txBox="1">
            <a:spLocks/>
          </p:cNvSpPr>
          <p:nvPr/>
        </p:nvSpPr>
        <p:spPr>
          <a:xfrm>
            <a:off x="1520369" y="2470021"/>
            <a:ext cx="1888382" cy="362179"/>
          </a:xfrm>
          <a:prstGeom prst="rect">
            <a:avLst/>
          </a:prstGeom>
          <a:noFill/>
          <a:ln>
            <a:noFill/>
          </a:ln>
          <a:effectLst/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sym typeface="Average"/>
              </a:rPr>
              <a:t>Bow in the Cloud</a:t>
            </a:r>
          </a:p>
        </p:txBody>
      </p:sp>
      <p:pic>
        <p:nvPicPr>
          <p:cNvPr id="1050" name="Picture 26">
            <a:extLst>
              <a:ext uri="{FF2B5EF4-FFF2-40B4-BE49-F238E27FC236}">
                <a16:creationId xmlns:a16="http://schemas.microsoft.com/office/drawing/2014/main" id="{654D1B42-33EB-424A-D5A8-D4B8985A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8906" y="989022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FCE7E566-6530-36D1-F99F-EF9F5F53C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922" y="989022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C33744B7-01A5-F6F7-F91A-AAD5EAAC4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922" y="1654052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74271F0E-6D41-42E0-1B19-05AD284D5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4563" y="1657071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746AB1F8-88B7-4215-6216-ED57524FA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5034" y="989226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76D56651-4DE0-BB2F-2010-A898DF8F3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4794" y="987574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C3D21C3A-30FE-E9C0-EF30-0628F4A20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567" y="981396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Shape 177" descr="Timeline background shape">
            <a:extLst>
              <a:ext uri="{FF2B5EF4-FFF2-40B4-BE49-F238E27FC236}">
                <a16:creationId xmlns:a16="http://schemas.microsoft.com/office/drawing/2014/main" id="{5192495D-936A-8916-4260-0272461C52FB}"/>
              </a:ext>
            </a:extLst>
          </p:cNvPr>
          <p:cNvSpPr/>
          <p:nvPr/>
        </p:nvSpPr>
        <p:spPr>
          <a:xfrm flipH="1">
            <a:off x="5929449" y="1847725"/>
            <a:ext cx="1594878" cy="288032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64" name="Picture 40">
            <a:extLst>
              <a:ext uri="{FF2B5EF4-FFF2-40B4-BE49-F238E27FC236}">
                <a16:creationId xmlns:a16="http://schemas.microsoft.com/office/drawing/2014/main" id="{376BAE42-1B33-21F3-A6C4-638AB411D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0320" y="989022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Shape 176">
            <a:extLst>
              <a:ext uri="{FF2B5EF4-FFF2-40B4-BE49-F238E27FC236}">
                <a16:creationId xmlns:a16="http://schemas.microsoft.com/office/drawing/2014/main" id="{13A53372-67CD-361A-C562-B6E671BF349B}"/>
              </a:ext>
            </a:extLst>
          </p:cNvPr>
          <p:cNvSpPr txBox="1">
            <a:spLocks/>
          </p:cNvSpPr>
          <p:nvPr/>
        </p:nvSpPr>
        <p:spPr>
          <a:xfrm>
            <a:off x="5995986" y="1796702"/>
            <a:ext cx="1888382" cy="3621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sym typeface="Average"/>
              </a:rPr>
              <a:t>Papyrus to Print</a:t>
            </a:r>
          </a:p>
        </p:txBody>
      </p:sp>
      <p:pic>
        <p:nvPicPr>
          <p:cNvPr id="1066" name="Picture 42">
            <a:extLst>
              <a:ext uri="{FF2B5EF4-FFF2-40B4-BE49-F238E27FC236}">
                <a16:creationId xmlns:a16="http://schemas.microsoft.com/office/drawing/2014/main" id="{2619920A-9C11-2997-9DC4-CF44DBE13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4563" y="2322786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Shape 194">
            <a:extLst>
              <a:ext uri="{FF2B5EF4-FFF2-40B4-BE49-F238E27FC236}">
                <a16:creationId xmlns:a16="http://schemas.microsoft.com/office/drawing/2014/main" id="{6B51002B-9BD0-6841-67F3-D794C932ACE7}"/>
              </a:ext>
            </a:extLst>
          </p:cNvPr>
          <p:cNvSpPr txBox="1">
            <a:spLocks/>
          </p:cNvSpPr>
          <p:nvPr/>
        </p:nvSpPr>
        <p:spPr>
          <a:xfrm>
            <a:off x="235128" y="33526"/>
            <a:ext cx="1166690" cy="4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6B2C91"/>
                </a:solidFill>
                <a:effectLst/>
                <a:uLnTx/>
                <a:uFillTx/>
                <a:latin typeface="Average"/>
                <a:sym typeface="Average"/>
              </a:rPr>
              <a:t>596 Items</a:t>
            </a:r>
          </a:p>
        </p:txBody>
      </p:sp>
      <p:sp>
        <p:nvSpPr>
          <p:cNvPr id="69" name="Shape 194">
            <a:extLst>
              <a:ext uri="{FF2B5EF4-FFF2-40B4-BE49-F238E27FC236}">
                <a16:creationId xmlns:a16="http://schemas.microsoft.com/office/drawing/2014/main" id="{A1BB3091-1D9D-7BC8-3171-81DDE40187A6}"/>
              </a:ext>
            </a:extLst>
          </p:cNvPr>
          <p:cNvSpPr txBox="1">
            <a:spLocks/>
          </p:cNvSpPr>
          <p:nvPr/>
        </p:nvSpPr>
        <p:spPr>
          <a:xfrm>
            <a:off x="5061494" y="33526"/>
            <a:ext cx="1166690" cy="4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6B2C91"/>
                </a:solidFill>
                <a:effectLst/>
                <a:uLnTx/>
                <a:uFillTx/>
                <a:latin typeface="Average"/>
                <a:sym typeface="Average"/>
              </a:rPr>
              <a:t>1238 Items</a:t>
            </a:r>
          </a:p>
        </p:txBody>
      </p:sp>
    </p:spTree>
    <p:extLst>
      <p:ext uri="{BB962C8B-B14F-4D97-AF65-F5344CB8AC3E}">
        <p14:creationId xmlns:p14="http://schemas.microsoft.com/office/powerpoint/2010/main" val="3248987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Shape 173">
            <a:extLst>
              <a:ext uri="{FF2B5EF4-FFF2-40B4-BE49-F238E27FC236}">
                <a16:creationId xmlns:a16="http://schemas.microsoft.com/office/drawing/2014/main" id="{3F90F4B0-6A08-B9B7-FB1E-25EB69E4A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8908372"/>
              </p:ext>
            </p:extLst>
          </p:nvPr>
        </p:nvGraphicFramePr>
        <p:xfrm>
          <a:off x="395284" y="483518"/>
          <a:ext cx="8353428" cy="453650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96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0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Jan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Feb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Mar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Apr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May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Jun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Jul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Aug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Sept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Oct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Nov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Dec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5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D86149DB-C56E-2D03-A309-5C789C00F7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64039"/>
          </a:xfrm>
          <a:prstGeom prst="rect">
            <a:avLst/>
          </a:prstGeom>
        </p:spPr>
      </p:pic>
      <p:sp>
        <p:nvSpPr>
          <p:cNvPr id="14" name="Shape 111">
            <a:extLst>
              <a:ext uri="{FF2B5EF4-FFF2-40B4-BE49-F238E27FC236}">
                <a16:creationId xmlns:a16="http://schemas.microsoft.com/office/drawing/2014/main" id="{6766B8DD-8067-147A-C8CD-6A951D27D0E3}"/>
              </a:ext>
            </a:extLst>
          </p:cNvPr>
          <p:cNvSpPr txBox="1">
            <a:spLocks/>
          </p:cNvSpPr>
          <p:nvPr/>
        </p:nvSpPr>
        <p:spPr>
          <a:xfrm>
            <a:off x="683568" y="-52274"/>
            <a:ext cx="8449011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990"/>
              </a:buClr>
              <a:buSzPct val="100000"/>
              <a:buFont typeface="Roboto"/>
              <a:buNone/>
              <a:tabLst/>
              <a:defRPr/>
            </a:pPr>
            <a:r>
              <a:rPr lang="en" sz="3200" b="1" kern="0">
                <a:solidFill>
                  <a:srgbClr val="6B2C91"/>
                </a:solidFill>
                <a:latin typeface="+mj-lt"/>
              </a:rPr>
              <a:t>2021</a:t>
            </a:r>
            <a:endParaRPr kumimoji="0" lang="en" sz="3200" b="1" i="0" u="none" strike="noStrike" kern="0" cap="none" spc="0" normalizeH="0" baseline="0" noProof="0">
              <a:ln>
                <a:noFill/>
              </a:ln>
              <a:solidFill>
                <a:srgbClr val="6B2C91"/>
              </a:solidFill>
              <a:effectLst/>
              <a:uLnTx/>
              <a:uFillTx/>
              <a:latin typeface="+mj-lt"/>
              <a:sym typeface="Roboto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F4DDB0-7BEC-52E7-35DE-3BE89513E5EC}"/>
              </a:ext>
            </a:extLst>
          </p:cNvPr>
          <p:cNvGrpSpPr/>
          <p:nvPr/>
        </p:nvGrpSpPr>
        <p:grpSpPr>
          <a:xfrm>
            <a:off x="2067909" y="3861944"/>
            <a:ext cx="1815075" cy="726030"/>
            <a:chOff x="684894" y="249052"/>
            <a:chExt cx="1815075" cy="7260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8647AE81-C7AF-6E2A-C9FD-F1487E8E4EF1}"/>
                </a:ext>
              </a:extLst>
            </p:cNvPr>
            <p:cNvSpPr/>
            <p:nvPr/>
          </p:nvSpPr>
          <p:spPr>
            <a:xfrm>
              <a:off x="684894" y="249052"/>
              <a:ext cx="1815075" cy="726030"/>
            </a:xfrm>
            <a:prstGeom prst="chevron">
              <a:avLst/>
            </a:prstGeom>
            <a:solidFill>
              <a:srgbClr val="6B2C9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Chevron 4">
              <a:extLst>
                <a:ext uri="{FF2B5EF4-FFF2-40B4-BE49-F238E27FC236}">
                  <a16:creationId xmlns:a16="http://schemas.microsoft.com/office/drawing/2014/main" id="{5B98280A-F9D5-B8A2-01EB-A5FC14547B47}"/>
                </a:ext>
              </a:extLst>
            </p:cNvPr>
            <p:cNvSpPr txBox="1"/>
            <p:nvPr/>
          </p:nvSpPr>
          <p:spPr>
            <a:xfrm>
              <a:off x="975901" y="249052"/>
              <a:ext cx="1244584" cy="726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1" kern="1200">
                  <a:solidFill>
                    <a:schemeClr val="bg1"/>
                  </a:solidFill>
                </a:rPr>
                <a:t>New</a:t>
              </a:r>
              <a:br>
                <a:rPr lang="en-GB" sz="2000" b="1">
                  <a:solidFill>
                    <a:schemeClr val="bg1"/>
                  </a:solidFill>
                </a:rPr>
              </a:br>
              <a:r>
                <a:rPr lang="en-GB" sz="2000" b="1">
                  <a:solidFill>
                    <a:schemeClr val="bg1"/>
                  </a:solidFill>
                </a:rPr>
                <a:t>Schema</a:t>
              </a:r>
              <a:endParaRPr lang="en-GB" sz="2000" b="1" kern="120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EC71CB31-BA5F-F674-486E-1F505C675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108" y="981396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55B0687-29E1-DB1A-7FC9-BC09BA758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108" y="1646392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E5848F7-8E49-4D8A-1412-D8637EFE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108" y="2304035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75F4B72-DDFA-21BA-1F6B-18D307A71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38" y="2975283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885DD0A0-B9BB-64CA-1970-D0DC4CD61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2719" y="988540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D4BEF490-A5E7-8B2B-9A98-7D6F3BDCC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2719" y="1651017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BF167607-B4C9-FD2F-EAD1-E6F47AA98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2719" y="2313494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7865D28E-6DF8-29BD-2B3C-47219C3D0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0444" y="981396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4FEC8FD8-1DF1-8E46-8188-55CAA1F27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0444" y="1639039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Shape 194">
            <a:extLst>
              <a:ext uri="{FF2B5EF4-FFF2-40B4-BE49-F238E27FC236}">
                <a16:creationId xmlns:a16="http://schemas.microsoft.com/office/drawing/2014/main" id="{951DF869-4F23-A6B7-7E35-A8EB2CA4543A}"/>
              </a:ext>
            </a:extLst>
          </p:cNvPr>
          <p:cNvSpPr txBox="1">
            <a:spLocks/>
          </p:cNvSpPr>
          <p:nvPr/>
        </p:nvSpPr>
        <p:spPr>
          <a:xfrm>
            <a:off x="179512" y="32400"/>
            <a:ext cx="1166690" cy="4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6B2C91"/>
                </a:solidFill>
                <a:effectLst/>
                <a:uLnTx/>
                <a:uFillTx/>
                <a:latin typeface="Average"/>
                <a:sym typeface="Average"/>
              </a:rPr>
              <a:t>1628 Items</a:t>
            </a:r>
          </a:p>
        </p:txBody>
      </p:sp>
      <p:sp>
        <p:nvSpPr>
          <p:cNvPr id="35" name="Shape 194">
            <a:extLst>
              <a:ext uri="{FF2B5EF4-FFF2-40B4-BE49-F238E27FC236}">
                <a16:creationId xmlns:a16="http://schemas.microsoft.com/office/drawing/2014/main" id="{7FB2ED05-DAFF-3867-1A03-892AA3C151F3}"/>
              </a:ext>
            </a:extLst>
          </p:cNvPr>
          <p:cNvSpPr txBox="1">
            <a:spLocks/>
          </p:cNvSpPr>
          <p:nvPr/>
        </p:nvSpPr>
        <p:spPr>
          <a:xfrm>
            <a:off x="5724128" y="32400"/>
            <a:ext cx="1166690" cy="4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6B2C91"/>
                </a:solidFill>
                <a:effectLst/>
                <a:uLnTx/>
                <a:uFillTx/>
                <a:latin typeface="Average"/>
                <a:sym typeface="Average"/>
              </a:rPr>
              <a:t>2236 Items</a:t>
            </a:r>
          </a:p>
        </p:txBody>
      </p:sp>
      <p:sp>
        <p:nvSpPr>
          <p:cNvPr id="37" name="Shape 177" descr="Timeline background shape">
            <a:extLst>
              <a:ext uri="{FF2B5EF4-FFF2-40B4-BE49-F238E27FC236}">
                <a16:creationId xmlns:a16="http://schemas.microsoft.com/office/drawing/2014/main" id="{7E39634E-9E93-E664-FE46-5DB0ED19A667}"/>
              </a:ext>
            </a:extLst>
          </p:cNvPr>
          <p:cNvSpPr/>
          <p:nvPr/>
        </p:nvSpPr>
        <p:spPr>
          <a:xfrm>
            <a:off x="2603544" y="1855610"/>
            <a:ext cx="1969733" cy="288032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Shape 176">
            <a:extLst>
              <a:ext uri="{FF2B5EF4-FFF2-40B4-BE49-F238E27FC236}">
                <a16:creationId xmlns:a16="http://schemas.microsoft.com/office/drawing/2014/main" id="{FFC5F0E3-88C8-ED1F-034E-BC9215708F92}"/>
              </a:ext>
            </a:extLst>
          </p:cNvPr>
          <p:cNvSpPr txBox="1">
            <a:spLocks/>
          </p:cNvSpPr>
          <p:nvPr/>
        </p:nvSpPr>
        <p:spPr>
          <a:xfrm>
            <a:off x="2553250" y="1801166"/>
            <a:ext cx="2248422" cy="362179"/>
          </a:xfrm>
          <a:prstGeom prst="rect">
            <a:avLst/>
          </a:prstGeom>
          <a:noFill/>
          <a:ln>
            <a:noFill/>
          </a:ln>
          <a:effectLst/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sym typeface="Average"/>
              </a:rPr>
              <a:t>Manchester Observer</a:t>
            </a:r>
          </a:p>
        </p:txBody>
      </p:sp>
    </p:spTree>
    <p:extLst>
      <p:ext uri="{BB962C8B-B14F-4D97-AF65-F5344CB8AC3E}">
        <p14:creationId xmlns:p14="http://schemas.microsoft.com/office/powerpoint/2010/main" val="2541206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Shape 173">
            <a:extLst>
              <a:ext uri="{FF2B5EF4-FFF2-40B4-BE49-F238E27FC236}">
                <a16:creationId xmlns:a16="http://schemas.microsoft.com/office/drawing/2014/main" id="{3F90F4B0-6A08-B9B7-FB1E-25EB69E4A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0216190"/>
              </p:ext>
            </p:extLst>
          </p:nvPr>
        </p:nvGraphicFramePr>
        <p:xfrm>
          <a:off x="395284" y="483518"/>
          <a:ext cx="8353428" cy="453650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96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9611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0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Jan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Feb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Mar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Apr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May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6B2C91"/>
                          </a:solidFill>
                          <a:latin typeface="+mj-lt"/>
                        </a:rPr>
                        <a:t>Jun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Jul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Aug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Sept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Oct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Nov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Dec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5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6B2C9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>
                          <a:alpha val="0"/>
                        </a:srgb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2C9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D86149DB-C56E-2D03-A309-5C789C00F7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64039"/>
          </a:xfrm>
          <a:prstGeom prst="rect">
            <a:avLst/>
          </a:prstGeom>
        </p:spPr>
      </p:pic>
      <p:sp>
        <p:nvSpPr>
          <p:cNvPr id="14" name="Shape 111">
            <a:extLst>
              <a:ext uri="{FF2B5EF4-FFF2-40B4-BE49-F238E27FC236}">
                <a16:creationId xmlns:a16="http://schemas.microsoft.com/office/drawing/2014/main" id="{6766B8DD-8067-147A-C8CD-6A951D27D0E3}"/>
              </a:ext>
            </a:extLst>
          </p:cNvPr>
          <p:cNvSpPr txBox="1">
            <a:spLocks/>
          </p:cNvSpPr>
          <p:nvPr/>
        </p:nvSpPr>
        <p:spPr>
          <a:xfrm>
            <a:off x="683568" y="-52274"/>
            <a:ext cx="8449011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990"/>
              </a:buClr>
              <a:buSzPct val="100000"/>
              <a:buFont typeface="Roboto"/>
              <a:buNone/>
              <a:tabLst/>
              <a:defRPr/>
            </a:pPr>
            <a:r>
              <a:rPr lang="en" sz="3200" b="1" kern="0">
                <a:solidFill>
                  <a:srgbClr val="6B2C91"/>
                </a:solidFill>
                <a:latin typeface="+mj-lt"/>
              </a:rPr>
              <a:t>2022</a:t>
            </a:r>
            <a:endParaRPr kumimoji="0" lang="en" sz="3200" b="1" i="0" u="none" strike="noStrike" kern="0" cap="none" spc="0" normalizeH="0" baseline="0" noProof="0">
              <a:ln>
                <a:noFill/>
              </a:ln>
              <a:solidFill>
                <a:srgbClr val="6B2C91"/>
              </a:solidFill>
              <a:effectLst/>
              <a:uLnTx/>
              <a:uFillTx/>
              <a:latin typeface="+mj-lt"/>
              <a:sym typeface="Roboto"/>
            </a:endParaRPr>
          </a:p>
        </p:txBody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A65E3E7E-4F0C-A5A8-FDFB-F66B40BFF048}"/>
              </a:ext>
            </a:extLst>
          </p:cNvPr>
          <p:cNvSpPr/>
          <p:nvPr/>
        </p:nvSpPr>
        <p:spPr>
          <a:xfrm flipH="1">
            <a:off x="1784160" y="2787774"/>
            <a:ext cx="2580506" cy="726030"/>
          </a:xfrm>
          <a:prstGeom prst="chevron">
            <a:avLst/>
          </a:prstGeom>
          <a:solidFill>
            <a:srgbClr val="6B2C9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Chevron 4">
            <a:extLst>
              <a:ext uri="{FF2B5EF4-FFF2-40B4-BE49-F238E27FC236}">
                <a16:creationId xmlns:a16="http://schemas.microsoft.com/office/drawing/2014/main" id="{4EAF3FA6-54BD-39C4-D1BA-E2FB413C478B}"/>
              </a:ext>
            </a:extLst>
          </p:cNvPr>
          <p:cNvSpPr txBox="1"/>
          <p:nvPr/>
        </p:nvSpPr>
        <p:spPr>
          <a:xfrm>
            <a:off x="2130589" y="2787774"/>
            <a:ext cx="1863931" cy="7260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26670" rIns="26670" bIns="2667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b="1" kern="1200">
                <a:solidFill>
                  <a:schemeClr val="bg1"/>
                </a:solidFill>
              </a:rPr>
              <a:t>Mary Hamilton</a:t>
            </a:r>
            <a:br>
              <a:rPr lang="en-GB" sz="2000" b="1" kern="1200">
                <a:solidFill>
                  <a:schemeClr val="bg1"/>
                </a:solidFill>
              </a:rPr>
            </a:br>
            <a:r>
              <a:rPr lang="en-GB" sz="2000" b="1" kern="1200">
                <a:solidFill>
                  <a:schemeClr val="bg1"/>
                </a:solidFill>
              </a:rPr>
              <a:t>Transcriptions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9610C43-5F46-8820-DB8A-E319EA0D9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2920" y="981396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hevron 22">
            <a:extLst>
              <a:ext uri="{FF2B5EF4-FFF2-40B4-BE49-F238E27FC236}">
                <a16:creationId xmlns:a16="http://schemas.microsoft.com/office/drawing/2014/main" id="{789BDCBD-D61B-310E-9D0D-648D03D6A1FC}"/>
              </a:ext>
            </a:extLst>
          </p:cNvPr>
          <p:cNvSpPr/>
          <p:nvPr/>
        </p:nvSpPr>
        <p:spPr>
          <a:xfrm flipH="1">
            <a:off x="2476606" y="3861944"/>
            <a:ext cx="2580506" cy="726030"/>
          </a:xfrm>
          <a:prstGeom prst="chevron">
            <a:avLst/>
          </a:prstGeom>
          <a:solidFill>
            <a:srgbClr val="6B2C9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Chevron 4">
            <a:extLst>
              <a:ext uri="{FF2B5EF4-FFF2-40B4-BE49-F238E27FC236}">
                <a16:creationId xmlns:a16="http://schemas.microsoft.com/office/drawing/2014/main" id="{8919D241-BEF7-71C2-3F90-6A68E827DC75}"/>
              </a:ext>
            </a:extLst>
          </p:cNvPr>
          <p:cNvSpPr txBox="1"/>
          <p:nvPr/>
        </p:nvSpPr>
        <p:spPr>
          <a:xfrm>
            <a:off x="2823035" y="3861944"/>
            <a:ext cx="1863931" cy="7260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26670" rIns="26670" bIns="2667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b="1" kern="1200">
                <a:solidFill>
                  <a:schemeClr val="bg1"/>
                </a:solidFill>
              </a:rPr>
              <a:t>Simon Papers</a:t>
            </a:r>
            <a:br>
              <a:rPr lang="en-GB" sz="2000" b="1" kern="1200">
                <a:solidFill>
                  <a:schemeClr val="bg1"/>
                </a:solidFill>
              </a:rPr>
            </a:br>
            <a:r>
              <a:rPr lang="en-GB" sz="2000" b="1" kern="1200">
                <a:solidFill>
                  <a:schemeClr val="bg1"/>
                </a:solidFill>
              </a:rPr>
              <a:t>Transcriptions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F8A9693-4049-1A53-582B-B7C7EE2F1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650" y="981396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0157D35A-5E32-AA8E-A214-1DED33F84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7805" y="1645725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4549408D-677A-A589-6E8F-72D6761FE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572" y="981396"/>
            <a:ext cx="664996" cy="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hape 177" descr="Timeline background shape">
            <a:extLst>
              <a:ext uri="{FF2B5EF4-FFF2-40B4-BE49-F238E27FC236}">
                <a16:creationId xmlns:a16="http://schemas.microsoft.com/office/drawing/2014/main" id="{70E897E5-44C2-B9F7-4802-F41C4D44B917}"/>
              </a:ext>
            </a:extLst>
          </p:cNvPr>
          <p:cNvSpPr/>
          <p:nvPr/>
        </p:nvSpPr>
        <p:spPr>
          <a:xfrm flipH="1">
            <a:off x="3869400" y="1856803"/>
            <a:ext cx="1645303" cy="288032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Shape 176">
            <a:extLst>
              <a:ext uri="{FF2B5EF4-FFF2-40B4-BE49-F238E27FC236}">
                <a16:creationId xmlns:a16="http://schemas.microsoft.com/office/drawing/2014/main" id="{BF8EF946-A3D1-6FFF-BE2E-460223A0EB6B}"/>
              </a:ext>
            </a:extLst>
          </p:cNvPr>
          <p:cNvSpPr txBox="1">
            <a:spLocks/>
          </p:cNvSpPr>
          <p:nvPr/>
        </p:nvSpPr>
        <p:spPr>
          <a:xfrm flipH="1">
            <a:off x="3971696" y="1803902"/>
            <a:ext cx="1570190" cy="3621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sym typeface="Average"/>
              </a:rPr>
              <a:t>Hebrew Refresh</a:t>
            </a:r>
          </a:p>
        </p:txBody>
      </p:sp>
      <p:sp>
        <p:nvSpPr>
          <p:cNvPr id="33" name="Shape 177" descr="Timeline background shape">
            <a:extLst>
              <a:ext uri="{FF2B5EF4-FFF2-40B4-BE49-F238E27FC236}">
                <a16:creationId xmlns:a16="http://schemas.microsoft.com/office/drawing/2014/main" id="{CD14A20F-1BD3-312B-8CC6-7EDCF9B20717}"/>
              </a:ext>
            </a:extLst>
          </p:cNvPr>
          <p:cNvSpPr/>
          <p:nvPr/>
        </p:nvSpPr>
        <p:spPr>
          <a:xfrm flipH="1">
            <a:off x="3862800" y="1177219"/>
            <a:ext cx="1597535" cy="288032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Shape 176">
            <a:extLst>
              <a:ext uri="{FF2B5EF4-FFF2-40B4-BE49-F238E27FC236}">
                <a16:creationId xmlns:a16="http://schemas.microsoft.com/office/drawing/2014/main" id="{78338179-8F19-43F0-03E1-2E136C133B0E}"/>
              </a:ext>
            </a:extLst>
          </p:cNvPr>
          <p:cNvSpPr txBox="1">
            <a:spLocks/>
          </p:cNvSpPr>
          <p:nvPr/>
        </p:nvSpPr>
        <p:spPr>
          <a:xfrm flipH="1">
            <a:off x="3955555" y="1124318"/>
            <a:ext cx="1504781" cy="3621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sym typeface="Average"/>
              </a:rPr>
              <a:t>Persian Refresh</a:t>
            </a:r>
          </a:p>
        </p:txBody>
      </p:sp>
      <p:sp>
        <p:nvSpPr>
          <p:cNvPr id="39" name="Shape 194">
            <a:extLst>
              <a:ext uri="{FF2B5EF4-FFF2-40B4-BE49-F238E27FC236}">
                <a16:creationId xmlns:a16="http://schemas.microsoft.com/office/drawing/2014/main" id="{C571801A-F5DD-76AB-97AE-59EDE14FD457}"/>
              </a:ext>
            </a:extLst>
          </p:cNvPr>
          <p:cNvSpPr txBox="1">
            <a:spLocks/>
          </p:cNvSpPr>
          <p:nvPr/>
        </p:nvSpPr>
        <p:spPr>
          <a:xfrm>
            <a:off x="2973262" y="32400"/>
            <a:ext cx="1166690" cy="4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6B2C91"/>
                </a:solidFill>
                <a:effectLst/>
                <a:uLnTx/>
                <a:uFillTx/>
                <a:latin typeface="Average"/>
                <a:sym typeface="Average"/>
              </a:rPr>
              <a:t>3809 Items</a:t>
            </a:r>
          </a:p>
        </p:txBody>
      </p:sp>
    </p:spTree>
    <p:extLst>
      <p:ext uri="{BB962C8B-B14F-4D97-AF65-F5344CB8AC3E}">
        <p14:creationId xmlns:p14="http://schemas.microsoft.com/office/powerpoint/2010/main" val="2642001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7cf3f4-22d8-40ac-b91a-169dacbc5052">
      <Terms xmlns="http://schemas.microsoft.com/office/infopath/2007/PartnerControls"/>
    </lcf76f155ced4ddcb4097134ff3c332f>
    <TaxCatchAll xmlns="ea011688-37c1-403b-9886-5b65f9ebbd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1B334DC5BC3949A696E48DDB657742" ma:contentTypeVersion="16" ma:contentTypeDescription="Create a new document." ma:contentTypeScope="" ma:versionID="90ef2c08e0a396ad123051d2cdc05ada">
  <xsd:schema xmlns:xsd="http://www.w3.org/2001/XMLSchema" xmlns:xs="http://www.w3.org/2001/XMLSchema" xmlns:p="http://schemas.microsoft.com/office/2006/metadata/properties" xmlns:ns2="847cf3f4-22d8-40ac-b91a-169dacbc5052" xmlns:ns3="ea011688-37c1-403b-9886-5b65f9ebbdcc" targetNamespace="http://schemas.microsoft.com/office/2006/metadata/properties" ma:root="true" ma:fieldsID="0963b76b42a585bdf60472ad8b689776" ns2:_="" ns3:_="">
    <xsd:import namespace="847cf3f4-22d8-40ac-b91a-169dacbc5052"/>
    <xsd:import namespace="ea011688-37c1-403b-9886-5b65f9ebbd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cf3f4-22d8-40ac-b91a-169dacbc50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d63537c-d192-4dc4-bb87-a5632b1c7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011688-37c1-403b-9886-5b65f9ebbdc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903ab7b-b367-4a0b-9d9d-a9b42e987256}" ma:internalName="TaxCatchAll" ma:showField="CatchAllData" ma:web="ea011688-37c1-403b-9886-5b65f9ebbd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4CCF42-1216-4877-B626-EBD4D9C53543}">
  <ds:schemaRefs>
    <ds:schemaRef ds:uri="3adc53d9-8fbd-427e-bc68-e124dc7a04a2"/>
    <ds:schemaRef ds:uri="ce77b506-f453-4d71-892d-b0af93e4780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A745FA4-DB76-4732-B54C-192A835B0D1F}"/>
</file>

<file path=customXml/itemProps3.xml><?xml version="1.0" encoding="utf-8"?>
<ds:datastoreItem xmlns:ds="http://schemas.openxmlformats.org/officeDocument/2006/customXml" ds:itemID="{6E660A72-359B-42EA-BE06-264B39874D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8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Jeffreys</dc:creator>
  <cp:revision>1</cp:revision>
  <dcterms:created xsi:type="dcterms:W3CDTF">2016-06-16T12:46:26Z</dcterms:created>
  <dcterms:modified xsi:type="dcterms:W3CDTF">2022-06-14T09:19:34Z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0x0101003890FCEEF31B114094938ED373BA2245</vt:lpwstr>
  </property>
</Properties>
</file>