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7" r:id="rId5"/>
    <p:sldId id="262" r:id="rId6"/>
    <p:sldId id="263" r:id="rId7"/>
    <p:sldId id="271" r:id="rId8"/>
    <p:sldId id="272" r:id="rId9"/>
    <p:sldId id="27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087D5-FB77-4906-BC80-B7C37347BCAC}" v="1" dt="2022-05-06T08:29:18.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aradonna" userId="af5d1c00-4efb-4e57-bd47-65be001c01b6" providerId="ADAL" clId="{4C7087D5-FB77-4906-BC80-B7C37347BCAC}"/>
    <pc:docChg chg="undo custSel addSld modSld">
      <pc:chgData name="Laura Caradonna" userId="af5d1c00-4efb-4e57-bd47-65be001c01b6" providerId="ADAL" clId="{4C7087D5-FB77-4906-BC80-B7C37347BCAC}" dt="2022-05-06T08:29:35.839" v="332" actId="26606"/>
      <pc:docMkLst>
        <pc:docMk/>
      </pc:docMkLst>
      <pc:sldChg chg="addSp modSp add mod setBg">
        <pc:chgData name="Laura Caradonna" userId="af5d1c00-4efb-4e57-bd47-65be001c01b6" providerId="ADAL" clId="{4C7087D5-FB77-4906-BC80-B7C37347BCAC}" dt="2022-05-06T08:29:35.839" v="332" actId="26606"/>
        <pc:sldMkLst>
          <pc:docMk/>
          <pc:sldMk cId="979393223" sldId="273"/>
        </pc:sldMkLst>
        <pc:spChg chg="mod">
          <ac:chgData name="Laura Caradonna" userId="af5d1c00-4efb-4e57-bd47-65be001c01b6" providerId="ADAL" clId="{4C7087D5-FB77-4906-BC80-B7C37347BCAC}" dt="2022-05-06T08:29:35.839" v="332" actId="26606"/>
          <ac:spMkLst>
            <pc:docMk/>
            <pc:sldMk cId="979393223" sldId="273"/>
            <ac:spMk id="2" creationId="{290AD1E2-C694-4FE2-A31F-B023FF8F65DB}"/>
          </ac:spMkLst>
        </pc:spChg>
        <pc:spChg chg="mod">
          <ac:chgData name="Laura Caradonna" userId="af5d1c00-4efb-4e57-bd47-65be001c01b6" providerId="ADAL" clId="{4C7087D5-FB77-4906-BC80-B7C37347BCAC}" dt="2022-05-06T08:29:35.839" v="332" actId="26606"/>
          <ac:spMkLst>
            <pc:docMk/>
            <pc:sldMk cId="979393223" sldId="273"/>
            <ac:spMk id="7" creationId="{00000000-0000-0000-0000-000000000000}"/>
          </ac:spMkLst>
        </pc:spChg>
        <pc:spChg chg="add">
          <ac:chgData name="Laura Caradonna" userId="af5d1c00-4efb-4e57-bd47-65be001c01b6" providerId="ADAL" clId="{4C7087D5-FB77-4906-BC80-B7C37347BCAC}" dt="2022-05-06T08:29:35.839" v="332" actId="26606"/>
          <ac:spMkLst>
            <pc:docMk/>
            <pc:sldMk cId="979393223" sldId="273"/>
            <ac:spMk id="12" creationId="{35C3D674-3D59-4E93-80CA-0C0A9095E816}"/>
          </ac:spMkLst>
        </pc:spChg>
        <pc:spChg chg="add">
          <ac:chgData name="Laura Caradonna" userId="af5d1c00-4efb-4e57-bd47-65be001c01b6" providerId="ADAL" clId="{4C7087D5-FB77-4906-BC80-B7C37347BCAC}" dt="2022-05-06T08:29:35.839" v="332" actId="26606"/>
          <ac:spMkLst>
            <pc:docMk/>
            <pc:sldMk cId="979393223" sldId="273"/>
            <ac:spMk id="16" creationId="{EF2A81E1-BCBE-426B-8C09-33274E69409D}"/>
          </ac:spMkLst>
        </pc:spChg>
        <pc:picChg chg="add mod">
          <ac:chgData name="Laura Caradonna" userId="af5d1c00-4efb-4e57-bd47-65be001c01b6" providerId="ADAL" clId="{4C7087D5-FB77-4906-BC80-B7C37347BCAC}" dt="2022-05-06T08:29:35.839" v="332" actId="26606"/>
          <ac:picMkLst>
            <pc:docMk/>
            <pc:sldMk cId="979393223" sldId="273"/>
            <ac:picMk id="4" creationId="{799B4681-4AC3-4724-A302-D03437FC7436}"/>
          </ac:picMkLst>
        </pc:picChg>
        <pc:picChg chg="add">
          <ac:chgData name="Laura Caradonna" userId="af5d1c00-4efb-4e57-bd47-65be001c01b6" providerId="ADAL" clId="{4C7087D5-FB77-4906-BC80-B7C37347BCAC}" dt="2022-05-06T08:29:35.839" v="332" actId="26606"/>
          <ac:picMkLst>
            <pc:docMk/>
            <pc:sldMk cId="979393223" sldId="273"/>
            <ac:picMk id="18" creationId="{39D1DDD4-5BB3-45BA-B9B3-06B62299AD79}"/>
          </ac:picMkLst>
        </pc:picChg>
        <pc:cxnChg chg="add">
          <ac:chgData name="Laura Caradonna" userId="af5d1c00-4efb-4e57-bd47-65be001c01b6" providerId="ADAL" clId="{4C7087D5-FB77-4906-BC80-B7C37347BCAC}" dt="2022-05-06T08:29:35.839" v="332" actId="26606"/>
          <ac:cxnSpMkLst>
            <pc:docMk/>
            <pc:sldMk cId="979393223" sldId="273"/>
            <ac:cxnSpMk id="14" creationId="{C884B8F8-FDC9-498B-9960-5D7260AFCB03}"/>
          </ac:cxnSpMkLst>
        </pc:cxnChg>
        <pc:cxnChg chg="add">
          <ac:chgData name="Laura Caradonna" userId="af5d1c00-4efb-4e57-bd47-65be001c01b6" providerId="ADAL" clId="{4C7087D5-FB77-4906-BC80-B7C37347BCAC}" dt="2022-05-06T08:29:35.839" v="332" actId="26606"/>
          <ac:cxnSpMkLst>
            <pc:docMk/>
            <pc:sldMk cId="979393223" sldId="273"/>
            <ac:cxnSpMk id="20" creationId="{A24DAE64-2302-42EA-8239-F2F0775CA5A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BD8DA-4589-402A-B6EB-E9E9F995B00E}" type="datetimeFigureOut">
              <a:rPr lang="en-GB" smtClean="0"/>
              <a:t>14/06/2022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F14F4-374E-46C4-8430-80778940AB7C}" type="slidenum">
              <a:rPr lang="en-GB" smtClean="0"/>
              <a:t>‹#›</a:t>
            </a:fld>
            <a:endParaRPr lang="en-GB"/>
          </a:p>
        </p:txBody>
      </p:sp>
    </p:spTree>
    <p:extLst>
      <p:ext uri="{BB962C8B-B14F-4D97-AF65-F5344CB8AC3E}">
        <p14:creationId xmlns:p14="http://schemas.microsoft.com/office/powerpoint/2010/main" val="45633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accordance with the living Sikh tradition, the scripture is covered in two layers of clean cotton cloths, to protect from heat and dust, and it rests on a cushion with a canopy placed over it. This is replicated on the shelf where the manuscript rests in the storage area. The Guru Granth is always kept raised and is never put on the floor.</a:t>
            </a:r>
          </a:p>
          <a:p>
            <a:r>
              <a:rPr lang="en-GB" dirty="0"/>
              <a:t>A highly decorated silk fabric (rumalla) is resting on the top of the wrapped manuscript during the transportation phase. </a:t>
            </a:r>
          </a:p>
          <a:p>
            <a:r>
              <a:rPr lang="en-GB" dirty="0"/>
              <a:t>When resting during the</a:t>
            </a:r>
            <a:r>
              <a:rPr lang="en-GB" baseline="0" dirty="0"/>
              <a:t> conservation work</a:t>
            </a:r>
            <a:r>
              <a:rPr lang="en-GB" dirty="0"/>
              <a:t>, a plain cotton cloth has been used instead.</a:t>
            </a:r>
          </a:p>
          <a:p>
            <a:r>
              <a:rPr lang="en-GB" dirty="0"/>
              <a:t>To act in a manner sensitive to the religious significance of the Sri Guru Granth Sahib Ji in a library environment, the space where the Guru Granth would be located for consultation should be in an independent, cleaned and ventilated room.  </a:t>
            </a:r>
          </a:p>
          <a:p>
            <a:r>
              <a:rPr lang="en-GB" dirty="0"/>
              <a:t>Any person handling the Guru Granth should refrain from the use of tobacco, drugs and alcohol* whilst handling the manuscript and keep a low tone of voice to show respect, and refrain from any abusive talk, actions, or arguments. </a:t>
            </a:r>
          </a:p>
          <a:p>
            <a:r>
              <a:rPr lang="en-GB" dirty="0"/>
              <a:t>Once the consultation of the Guru Granth has been completed, wrap the manuscript in the two layers of clean cloth, cover with the rumalla and transport it back to the store, observing the same signs of respect as indicated above.</a:t>
            </a:r>
          </a:p>
          <a:p>
            <a:endParaRPr lang="en-GB" dirty="0"/>
          </a:p>
        </p:txBody>
      </p:sp>
      <p:sp>
        <p:nvSpPr>
          <p:cNvPr id="4" name="Slide Number Placeholder 3"/>
          <p:cNvSpPr>
            <a:spLocks noGrp="1"/>
          </p:cNvSpPr>
          <p:nvPr>
            <p:ph type="sldNum" sz="quarter" idx="10"/>
          </p:nvPr>
        </p:nvSpPr>
        <p:spPr/>
        <p:txBody>
          <a:bodyPr/>
          <a:lstStyle/>
          <a:p>
            <a:fld id="{8E09A223-1DAE-4DEC-9D8D-934A56DCDD68}" type="slidenum">
              <a:rPr lang="en-GB" smtClean="0"/>
              <a:t>4</a:t>
            </a:fld>
            <a:endParaRPr lang="en-GB"/>
          </a:p>
        </p:txBody>
      </p:sp>
    </p:spTree>
    <p:extLst>
      <p:ext uri="{BB962C8B-B14F-4D97-AF65-F5344CB8AC3E}">
        <p14:creationId xmlns:p14="http://schemas.microsoft.com/office/powerpoint/2010/main" val="169797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area/room where the Guru Granth Ji is being consulted or displayed should be a relatively small space. </a:t>
            </a:r>
          </a:p>
          <a:p>
            <a:r>
              <a:rPr lang="en-GB" dirty="0"/>
              <a:t>Before retrieving, ensure to wear</a:t>
            </a:r>
            <a:r>
              <a:rPr lang="en-GB" baseline="0" dirty="0"/>
              <a:t> </a:t>
            </a:r>
            <a:r>
              <a:rPr lang="en-GB" dirty="0"/>
              <a:t>clean clothes,</a:t>
            </a:r>
            <a:r>
              <a:rPr lang="en-GB" baseline="0" dirty="0"/>
              <a:t> </a:t>
            </a:r>
            <a:r>
              <a:rPr lang="en-GB" dirty="0"/>
              <a:t>cover your hair, take your shoes and socks off, and wash your hands. </a:t>
            </a:r>
          </a:p>
          <a:p>
            <a:r>
              <a:rPr lang="en-GB" dirty="0"/>
              <a:t>Make sure to not touch your feet or any other object before touching Guru Granth Sahib. </a:t>
            </a:r>
          </a:p>
          <a:p>
            <a:r>
              <a:rPr lang="en-GB" dirty="0"/>
              <a:t>A head cover and no shoes are required while retrieving, transporting and consulting the manuscript. Shoe covers could be worn during transport to the consultation area.</a:t>
            </a:r>
          </a:p>
          <a:p>
            <a:r>
              <a:rPr lang="en-GB" dirty="0"/>
              <a:t>The manuscript should be rested on a cushion and transported to the consultation</a:t>
            </a:r>
            <a:r>
              <a:rPr lang="en-GB" baseline="0" dirty="0"/>
              <a:t> </a:t>
            </a:r>
            <a:r>
              <a:rPr lang="en-GB" dirty="0"/>
              <a:t>room using a clean trolley.</a:t>
            </a:r>
            <a:r>
              <a:rPr lang="en-GB" baseline="0" dirty="0"/>
              <a:t> </a:t>
            </a:r>
            <a:endParaRPr lang="en-GB" dirty="0"/>
          </a:p>
        </p:txBody>
      </p:sp>
      <p:sp>
        <p:nvSpPr>
          <p:cNvPr id="4" name="Slide Number Placeholder 3"/>
          <p:cNvSpPr>
            <a:spLocks noGrp="1"/>
          </p:cNvSpPr>
          <p:nvPr>
            <p:ph type="sldNum" sz="quarter" idx="10"/>
          </p:nvPr>
        </p:nvSpPr>
        <p:spPr/>
        <p:txBody>
          <a:bodyPr/>
          <a:lstStyle/>
          <a:p>
            <a:fld id="{8E09A223-1DAE-4DEC-9D8D-934A56DCDD68}" type="slidenum">
              <a:rPr lang="en-GB" smtClean="0"/>
              <a:t>5</a:t>
            </a:fld>
            <a:endParaRPr lang="en-GB"/>
          </a:p>
        </p:txBody>
      </p:sp>
    </p:spTree>
    <p:extLst>
      <p:ext uri="{BB962C8B-B14F-4D97-AF65-F5344CB8AC3E}">
        <p14:creationId xmlns:p14="http://schemas.microsoft.com/office/powerpoint/2010/main" val="115106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area/room where the Guru Granth Ji is being consulted or displayed should be a relatively small space. </a:t>
            </a:r>
          </a:p>
          <a:p>
            <a:r>
              <a:rPr lang="en-GB" dirty="0"/>
              <a:t>Before retrieving, ensure to wear</a:t>
            </a:r>
            <a:r>
              <a:rPr lang="en-GB" baseline="0" dirty="0"/>
              <a:t> </a:t>
            </a:r>
            <a:r>
              <a:rPr lang="en-GB" dirty="0"/>
              <a:t>clean clothes,</a:t>
            </a:r>
            <a:r>
              <a:rPr lang="en-GB" baseline="0" dirty="0"/>
              <a:t> </a:t>
            </a:r>
            <a:r>
              <a:rPr lang="en-GB" dirty="0"/>
              <a:t>cover your hair, take your shoes and socks off, and wash your hands. </a:t>
            </a:r>
          </a:p>
          <a:p>
            <a:r>
              <a:rPr lang="en-GB" dirty="0"/>
              <a:t>Make sure to not touch your feet or any other object before touching Guru Granth Sahib. </a:t>
            </a:r>
          </a:p>
          <a:p>
            <a:r>
              <a:rPr lang="en-GB" dirty="0"/>
              <a:t>A head cover and no shoes are required while retrieving, transporting and consulting the manuscript. Shoe covers could be worn during transport to the consultation area.</a:t>
            </a:r>
          </a:p>
          <a:p>
            <a:r>
              <a:rPr lang="en-GB" dirty="0"/>
              <a:t>The manuscript should be rested on a cushion and transported to the consultation</a:t>
            </a:r>
            <a:r>
              <a:rPr lang="en-GB" baseline="0" dirty="0"/>
              <a:t> </a:t>
            </a:r>
            <a:r>
              <a:rPr lang="en-GB" dirty="0"/>
              <a:t>room using a clean trolley.</a:t>
            </a:r>
            <a:r>
              <a:rPr lang="en-GB" baseline="0" dirty="0"/>
              <a:t> </a:t>
            </a:r>
            <a:endParaRPr lang="en-GB" dirty="0"/>
          </a:p>
        </p:txBody>
      </p:sp>
      <p:sp>
        <p:nvSpPr>
          <p:cNvPr id="4" name="Slide Number Placeholder 3"/>
          <p:cNvSpPr>
            <a:spLocks noGrp="1"/>
          </p:cNvSpPr>
          <p:nvPr>
            <p:ph type="sldNum" sz="quarter" idx="10"/>
          </p:nvPr>
        </p:nvSpPr>
        <p:spPr/>
        <p:txBody>
          <a:bodyPr/>
          <a:lstStyle/>
          <a:p>
            <a:fld id="{8E09A223-1DAE-4DEC-9D8D-934A56DCDD68}" type="slidenum">
              <a:rPr lang="en-GB" smtClean="0"/>
              <a:t>6</a:t>
            </a:fld>
            <a:endParaRPr lang="en-GB"/>
          </a:p>
        </p:txBody>
      </p:sp>
    </p:spTree>
    <p:extLst>
      <p:ext uri="{BB962C8B-B14F-4D97-AF65-F5344CB8AC3E}">
        <p14:creationId xmlns:p14="http://schemas.microsoft.com/office/powerpoint/2010/main" val="287121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227CD4-9929-4803-B5FF-95BD4A8DA72D}" type="datetimeFigureOut">
              <a:rPr lang="en-GB" smtClean="0"/>
              <a:t>14/06/2022</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B4B1BA52-03BD-4FEC-9A23-E5702E247808}"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94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227CD4-9929-4803-B5FF-95BD4A8DA72D}"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1BA52-03BD-4FEC-9A23-E5702E247808}"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845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227CD4-9929-4803-B5FF-95BD4A8DA72D}"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1BA52-03BD-4FEC-9A23-E5702E247808}"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960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227CD4-9929-4803-B5FF-95BD4A8DA72D}"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1BA52-03BD-4FEC-9A23-E5702E247808}"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10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27CD4-9929-4803-B5FF-95BD4A8DA72D}"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1BA52-03BD-4FEC-9A23-E5702E247808}"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6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227CD4-9929-4803-B5FF-95BD4A8DA72D}"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1BA52-03BD-4FEC-9A23-E5702E247808}"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551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227CD4-9929-4803-B5FF-95BD4A8DA72D}"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B1BA52-03BD-4FEC-9A23-E5702E247808}"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876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227CD4-9929-4803-B5FF-95BD4A8DA72D}"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B1BA52-03BD-4FEC-9A23-E5702E247808}"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537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27CD4-9929-4803-B5FF-95BD4A8DA72D}"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B1BA52-03BD-4FEC-9A23-E5702E247808}" type="slidenum">
              <a:rPr lang="en-GB" smtClean="0"/>
              <a:t>‹#›</a:t>
            </a:fld>
            <a:endParaRPr lang="en-GB"/>
          </a:p>
        </p:txBody>
      </p:sp>
    </p:spTree>
    <p:extLst>
      <p:ext uri="{BB962C8B-B14F-4D97-AF65-F5344CB8AC3E}">
        <p14:creationId xmlns:p14="http://schemas.microsoft.com/office/powerpoint/2010/main" val="339620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27CD4-9929-4803-B5FF-95BD4A8DA72D}"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1BA52-03BD-4FEC-9A23-E5702E247808}"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888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9227CD4-9929-4803-B5FF-95BD4A8DA72D}" type="datetimeFigureOut">
              <a:rPr lang="en-GB" smtClean="0"/>
              <a:t>14/06/2022</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B4B1BA52-03BD-4FEC-9A23-E5702E247808}"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386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9227CD4-9929-4803-B5FF-95BD4A8DA72D}" type="datetimeFigureOut">
              <a:rPr lang="en-GB" smtClean="0"/>
              <a:t>14/06/2022</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4B1BA52-03BD-4FEC-9A23-E5702E247808}"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508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h2LbTwwGsAY&amp;feature=emb_log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fi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Immagine 4" descr="Immagine che contiene testo&#10;&#10;Descrizione generata automaticamente">
            <a:extLst>
              <a:ext uri="{FF2B5EF4-FFF2-40B4-BE49-F238E27FC236}">
                <a16:creationId xmlns:a16="http://schemas.microsoft.com/office/drawing/2014/main" id="{EF2B67A9-CD69-4557-A805-B0FB4911EC8C}"/>
              </a:ext>
            </a:extLst>
          </p:cNvPr>
          <p:cNvPicPr>
            <a:picLocks noChangeAspect="1"/>
          </p:cNvPicPr>
          <p:nvPr/>
        </p:nvPicPr>
        <p:blipFill rotWithShape="1">
          <a:blip r:embed="rId2"/>
          <a:srcRect l="9091" t="9188" b="17497"/>
          <a:stretch/>
        </p:blipFill>
        <p:spPr>
          <a:xfrm>
            <a:off x="2" y="10"/>
            <a:ext cx="12191695" cy="6857990"/>
          </a:xfrm>
          <a:prstGeom prst="rect">
            <a:avLst/>
          </a:prstGeom>
        </p:spPr>
      </p:pic>
      <p:sp>
        <p:nvSpPr>
          <p:cNvPr id="14" name="Rectangle 13">
            <a:extLst>
              <a:ext uri="{FF2B5EF4-FFF2-40B4-BE49-F238E27FC236}">
                <a16:creationId xmlns:a16="http://schemas.microsoft.com/office/drawing/2014/main" id="{6A0FFA78-985C-4F50-B21A-77045C7DF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5F23B-F079-42D3-85DA-56C15698D2BB}"/>
              </a:ext>
            </a:extLst>
          </p:cNvPr>
          <p:cNvSpPr>
            <a:spLocks noGrp="1"/>
          </p:cNvSpPr>
          <p:nvPr>
            <p:ph type="ctrTitle"/>
          </p:nvPr>
        </p:nvSpPr>
        <p:spPr>
          <a:xfrm>
            <a:off x="4065511" y="3236470"/>
            <a:ext cx="6832500" cy="1252601"/>
          </a:xfrm>
        </p:spPr>
        <p:txBody>
          <a:bodyPr>
            <a:normAutofit/>
          </a:bodyPr>
          <a:lstStyle/>
          <a:p>
            <a:r>
              <a:rPr lang="en-GB" sz="2100">
                <a:solidFill>
                  <a:srgbClr val="FFFFFE"/>
                </a:solidFill>
              </a:rPr>
              <a:t>PUNJABI ms 5</a:t>
            </a:r>
            <a:br>
              <a:rPr lang="en-GB" sz="2100">
                <a:solidFill>
                  <a:srgbClr val="FFFFFE"/>
                </a:solidFill>
              </a:rPr>
            </a:br>
            <a:r>
              <a:rPr lang="en-GB" sz="2100">
                <a:solidFill>
                  <a:srgbClr val="FFFFFE"/>
                </a:solidFill>
              </a:rPr>
              <a:t>The GURU GRANTH SAHIB ji</a:t>
            </a:r>
            <a:br>
              <a:rPr lang="en-GB" sz="2100">
                <a:solidFill>
                  <a:srgbClr val="FFFFFE"/>
                </a:solidFill>
              </a:rPr>
            </a:br>
            <a:r>
              <a:rPr lang="en-GB" sz="2100">
                <a:solidFill>
                  <a:srgbClr val="FFFFFE"/>
                </a:solidFill>
              </a:rPr>
              <a:t>Conserving a religious manuscript </a:t>
            </a:r>
            <a:br>
              <a:rPr lang="en-GB" sz="2100">
                <a:solidFill>
                  <a:srgbClr val="FFFFFE"/>
                </a:solidFill>
              </a:rPr>
            </a:br>
            <a:endParaRPr lang="en-GB" sz="2100">
              <a:solidFill>
                <a:srgbClr val="FFFFFE"/>
              </a:solidFill>
            </a:endParaRPr>
          </a:p>
        </p:txBody>
      </p:sp>
      <p:sp>
        <p:nvSpPr>
          <p:cNvPr id="3" name="Subtitle 2">
            <a:extLst>
              <a:ext uri="{FF2B5EF4-FFF2-40B4-BE49-F238E27FC236}">
                <a16:creationId xmlns:a16="http://schemas.microsoft.com/office/drawing/2014/main" id="{1C640482-F9A6-47D0-98B8-CD526D6B711B}"/>
              </a:ext>
            </a:extLst>
          </p:cNvPr>
          <p:cNvSpPr>
            <a:spLocks noGrp="1"/>
          </p:cNvSpPr>
          <p:nvPr>
            <p:ph type="subTitle" idx="1"/>
          </p:nvPr>
        </p:nvSpPr>
        <p:spPr>
          <a:xfrm>
            <a:off x="4065511" y="4669144"/>
            <a:ext cx="6832499" cy="716529"/>
          </a:xfrm>
        </p:spPr>
        <p:txBody>
          <a:bodyPr>
            <a:normAutofit/>
          </a:bodyPr>
          <a:lstStyle/>
          <a:p>
            <a:pPr>
              <a:lnSpc>
                <a:spcPct val="110000"/>
              </a:lnSpc>
            </a:pPr>
            <a:r>
              <a:rPr lang="en-GB" sz="1000">
                <a:solidFill>
                  <a:srgbClr val="FFFFFE"/>
                </a:solidFill>
              </a:rPr>
              <a:t>Conservation project </a:t>
            </a:r>
          </a:p>
          <a:p>
            <a:pPr>
              <a:lnSpc>
                <a:spcPct val="110000"/>
              </a:lnSpc>
            </a:pPr>
            <a:r>
              <a:rPr lang="en-GB" sz="1000">
                <a:solidFill>
                  <a:srgbClr val="FFFFFE"/>
                </a:solidFill>
              </a:rPr>
              <a:t>Laura Caradonna –collection care lab, the john Rylands research institute and library</a:t>
            </a:r>
          </a:p>
        </p:txBody>
      </p:sp>
      <p:cxnSp>
        <p:nvCxnSpPr>
          <p:cNvPr id="16" name="Straight Connector 15">
            <a:extLst>
              <a:ext uri="{FF2B5EF4-FFF2-40B4-BE49-F238E27FC236}">
                <a16:creationId xmlns:a16="http://schemas.microsoft.com/office/drawing/2014/main" id="{65409EC7-69B1-45CC-8FB7-1964C1AB67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rgbClr val="F7F26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30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AD1E2-C694-4FE2-A31F-B023FF8F65DB}"/>
              </a:ext>
            </a:extLst>
          </p:cNvPr>
          <p:cNvSpPr>
            <a:spLocks noGrp="1"/>
          </p:cNvSpPr>
          <p:nvPr>
            <p:ph type="title"/>
          </p:nvPr>
        </p:nvSpPr>
        <p:spPr>
          <a:xfrm>
            <a:off x="1451580" y="804520"/>
            <a:ext cx="4176511" cy="1049235"/>
          </a:xfrm>
        </p:spPr>
        <p:txBody>
          <a:bodyPr>
            <a:normAutofit/>
          </a:bodyPr>
          <a:lstStyle/>
          <a:p>
            <a:r>
              <a:rPr lang="it-IT" err="1"/>
              <a:t>Sikhism</a:t>
            </a:r>
            <a:r>
              <a:rPr lang="it-IT"/>
              <a:t> </a:t>
            </a:r>
          </a:p>
        </p:txBody>
      </p:sp>
      <p:sp>
        <p:nvSpPr>
          <p:cNvPr id="3" name="Segnaposto contenuto 2">
            <a:extLst>
              <a:ext uri="{FF2B5EF4-FFF2-40B4-BE49-F238E27FC236}">
                <a16:creationId xmlns:a16="http://schemas.microsoft.com/office/drawing/2014/main" id="{E6F8ACCB-4C93-49DE-B68E-E99A1E79D289}"/>
              </a:ext>
            </a:extLst>
          </p:cNvPr>
          <p:cNvSpPr>
            <a:spLocks noGrp="1"/>
          </p:cNvSpPr>
          <p:nvPr>
            <p:ph idx="1"/>
          </p:nvPr>
        </p:nvSpPr>
        <p:spPr>
          <a:xfrm>
            <a:off x="119921" y="2015732"/>
            <a:ext cx="7986612" cy="4109685"/>
          </a:xfrm>
        </p:spPr>
        <p:txBody>
          <a:bodyPr>
            <a:normAutofit fontScale="92500" lnSpcReduction="20000"/>
          </a:bodyPr>
          <a:lstStyle/>
          <a:p>
            <a:pPr>
              <a:lnSpc>
                <a:spcPct val="110000"/>
              </a:lnSpc>
            </a:pPr>
            <a:r>
              <a:rPr lang="it-IT" dirty="0">
                <a:ea typeface="+mn-lt"/>
                <a:cs typeface="+mn-lt"/>
              </a:rPr>
              <a:t>Sikhism is a monotheistic religion, founded in the Punjab by Guru Nanak in the 15th Century CE </a:t>
            </a:r>
          </a:p>
          <a:p>
            <a:pPr>
              <a:lnSpc>
                <a:spcPct val="110000"/>
              </a:lnSpc>
            </a:pPr>
            <a:r>
              <a:rPr lang="it-IT" dirty="0">
                <a:ea typeface="+mn-lt"/>
                <a:cs typeface="+mn-lt"/>
              </a:rPr>
              <a:t>Sikhism is based on the Guru's teachings, and those of the 9 Sikh gurus who followed him.</a:t>
            </a:r>
          </a:p>
          <a:p>
            <a:pPr>
              <a:lnSpc>
                <a:spcPct val="110000"/>
              </a:lnSpc>
            </a:pPr>
            <a:r>
              <a:rPr lang="it-IT" dirty="0">
                <a:ea typeface="+mn-lt"/>
                <a:cs typeface="+mn-lt"/>
              </a:rPr>
              <a:t>The most important principle in Sikhism is the internal religious state of the individual.</a:t>
            </a:r>
            <a:endParaRPr lang="it-IT" dirty="0"/>
          </a:p>
          <a:p>
            <a:pPr>
              <a:lnSpc>
                <a:spcPct val="110000"/>
              </a:lnSpc>
            </a:pPr>
            <a:r>
              <a:rPr lang="it-IT" dirty="0">
                <a:ea typeface="+mn-lt"/>
                <a:cs typeface="+mn-lt"/>
              </a:rPr>
              <a:t>Sikhs believe that the way to lead a good life is to:</a:t>
            </a:r>
            <a:endParaRPr lang="it-IT" dirty="0"/>
          </a:p>
          <a:p>
            <a:pPr lvl="1">
              <a:lnSpc>
                <a:spcPct val="110000"/>
              </a:lnSpc>
            </a:pPr>
            <a:r>
              <a:rPr lang="it-IT" sz="2000" dirty="0">
                <a:ea typeface="+mn-lt"/>
                <a:cs typeface="+mn-lt"/>
              </a:rPr>
              <a:t>keep God in heart and mind at all times</a:t>
            </a:r>
            <a:endParaRPr lang="it-IT" sz="2000" dirty="0"/>
          </a:p>
          <a:p>
            <a:pPr lvl="1">
              <a:lnSpc>
                <a:spcPct val="110000"/>
              </a:lnSpc>
            </a:pPr>
            <a:r>
              <a:rPr lang="it-IT" sz="2000" dirty="0">
                <a:ea typeface="+mn-lt"/>
                <a:cs typeface="+mn-lt"/>
              </a:rPr>
              <a:t>live honestly and work hard</a:t>
            </a:r>
            <a:endParaRPr lang="it-IT" sz="2000" dirty="0"/>
          </a:p>
          <a:p>
            <a:pPr lvl="1">
              <a:lnSpc>
                <a:spcPct val="110000"/>
              </a:lnSpc>
            </a:pPr>
            <a:r>
              <a:rPr lang="it-IT" sz="2000" dirty="0">
                <a:ea typeface="+mn-lt"/>
                <a:cs typeface="+mn-lt"/>
              </a:rPr>
              <a:t>treat everyone equally</a:t>
            </a:r>
            <a:endParaRPr lang="it-IT" sz="2000" dirty="0"/>
          </a:p>
          <a:p>
            <a:pPr lvl="1">
              <a:lnSpc>
                <a:spcPct val="110000"/>
              </a:lnSpc>
            </a:pPr>
            <a:r>
              <a:rPr lang="it-IT" sz="2000" dirty="0">
                <a:ea typeface="+mn-lt"/>
                <a:cs typeface="+mn-lt"/>
              </a:rPr>
              <a:t>be generous to the less fortunate</a:t>
            </a:r>
            <a:endParaRPr lang="it-IT" sz="2000" dirty="0"/>
          </a:p>
          <a:p>
            <a:pPr lvl="1">
              <a:lnSpc>
                <a:spcPct val="110000"/>
              </a:lnSpc>
            </a:pPr>
            <a:r>
              <a:rPr lang="it-IT" sz="2000" dirty="0">
                <a:ea typeface="+mn-lt"/>
                <a:cs typeface="+mn-lt"/>
              </a:rPr>
              <a:t>serve others</a:t>
            </a:r>
          </a:p>
          <a:p>
            <a:pPr lvl="1">
              <a:lnSpc>
                <a:spcPct val="110000"/>
              </a:lnSpc>
            </a:pPr>
            <a:endParaRPr lang="it-IT" sz="2000" dirty="0">
              <a:ea typeface="+mn-lt"/>
              <a:cs typeface="+mn-lt"/>
            </a:endParaRPr>
          </a:p>
        </p:txBody>
      </p:sp>
      <p:pic>
        <p:nvPicPr>
          <p:cNvPr id="7" name="Picture 6">
            <a:extLst>
              <a:ext uri="{FF2B5EF4-FFF2-40B4-BE49-F238E27FC236}">
                <a16:creationId xmlns:a16="http://schemas.microsoft.com/office/drawing/2014/main" id="{57A3C4F8-6ED4-4B7B-A2F0-AEF78B8FC8D2}"/>
              </a:ext>
            </a:extLst>
          </p:cNvPr>
          <p:cNvPicPr>
            <a:picLocks noChangeAspect="1"/>
          </p:cNvPicPr>
          <p:nvPr/>
        </p:nvPicPr>
        <p:blipFill>
          <a:blip r:embed="rId2"/>
          <a:stretch>
            <a:fillRect/>
          </a:stretch>
        </p:blipFill>
        <p:spPr>
          <a:xfrm>
            <a:off x="8106836" y="804520"/>
            <a:ext cx="3483920" cy="4660762"/>
          </a:xfrm>
          <a:prstGeom prst="rect">
            <a:avLst/>
          </a:prstGeom>
        </p:spPr>
      </p:pic>
    </p:spTree>
    <p:extLst>
      <p:ext uri="{BB962C8B-B14F-4D97-AF65-F5344CB8AC3E}">
        <p14:creationId xmlns:p14="http://schemas.microsoft.com/office/powerpoint/2010/main" val="268977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AD1E2-C694-4FE2-A31F-B023FF8F65DB}"/>
              </a:ext>
            </a:extLst>
          </p:cNvPr>
          <p:cNvSpPr>
            <a:spLocks noGrp="1"/>
          </p:cNvSpPr>
          <p:nvPr>
            <p:ph type="title"/>
          </p:nvPr>
        </p:nvSpPr>
        <p:spPr>
          <a:xfrm>
            <a:off x="1451579" y="454887"/>
            <a:ext cx="9603275" cy="589160"/>
          </a:xfrm>
        </p:spPr>
        <p:txBody>
          <a:bodyPr>
            <a:normAutofit/>
          </a:bodyPr>
          <a:lstStyle/>
          <a:p>
            <a:r>
              <a:rPr lang="it-IT"/>
              <a:t>The guru </a:t>
            </a:r>
            <a:r>
              <a:rPr lang="it-IT" err="1"/>
              <a:t>granth</a:t>
            </a:r>
            <a:r>
              <a:rPr lang="it-IT"/>
              <a:t> sahib </a:t>
            </a:r>
            <a:r>
              <a:rPr lang="it-IT" err="1"/>
              <a:t>ji</a:t>
            </a:r>
            <a:r>
              <a:rPr lang="it-IT"/>
              <a:t> </a:t>
            </a:r>
          </a:p>
        </p:txBody>
      </p:sp>
      <p:sp>
        <p:nvSpPr>
          <p:cNvPr id="7" name="TextBox 6"/>
          <p:cNvSpPr txBox="1"/>
          <p:nvPr/>
        </p:nvSpPr>
        <p:spPr>
          <a:xfrm>
            <a:off x="2535382" y="1914507"/>
            <a:ext cx="7232073" cy="646331"/>
          </a:xfrm>
          <a:prstGeom prst="rect">
            <a:avLst/>
          </a:prstGeom>
          <a:noFill/>
        </p:spPr>
        <p:txBody>
          <a:bodyPr wrap="square" rtlCol="0">
            <a:spAutoFit/>
          </a:bodyPr>
          <a:lstStyle/>
          <a:p>
            <a:r>
              <a:rPr lang="en-GB" dirty="0">
                <a:hlinkClick r:id="rId2"/>
              </a:rPr>
              <a:t>https://www.youtube.com/watch?v=h2LbTwwGsAY&amp;feature=emb_logo</a:t>
            </a:r>
            <a:endParaRPr lang="en-GB" dirty="0"/>
          </a:p>
          <a:p>
            <a:endParaRPr lang="en-GB" dirty="0"/>
          </a:p>
        </p:txBody>
      </p:sp>
      <p:pic>
        <p:nvPicPr>
          <p:cNvPr id="5" name="Picture 4" descr="A person reading a book&#10;&#10;Description automatically generated with low confidence">
            <a:extLst>
              <a:ext uri="{FF2B5EF4-FFF2-40B4-BE49-F238E27FC236}">
                <a16:creationId xmlns:a16="http://schemas.microsoft.com/office/drawing/2014/main" id="{72C501BB-BBE8-43B1-A2A0-5F984FE068E9}"/>
              </a:ext>
            </a:extLst>
          </p:cNvPr>
          <p:cNvPicPr>
            <a:picLocks noChangeAspect="1"/>
          </p:cNvPicPr>
          <p:nvPr/>
        </p:nvPicPr>
        <p:blipFill>
          <a:blip r:embed="rId3"/>
          <a:stretch>
            <a:fillRect/>
          </a:stretch>
        </p:blipFill>
        <p:spPr>
          <a:xfrm>
            <a:off x="2798618" y="2486411"/>
            <a:ext cx="6218913" cy="3492000"/>
          </a:xfrm>
          <a:prstGeom prst="rect">
            <a:avLst/>
          </a:prstGeom>
        </p:spPr>
      </p:pic>
    </p:spTree>
    <p:extLst>
      <p:ext uri="{BB962C8B-B14F-4D97-AF65-F5344CB8AC3E}">
        <p14:creationId xmlns:p14="http://schemas.microsoft.com/office/powerpoint/2010/main" val="327013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AD1E2-C694-4FE2-A31F-B023FF8F65DB}"/>
              </a:ext>
            </a:extLst>
          </p:cNvPr>
          <p:cNvSpPr>
            <a:spLocks noGrp="1"/>
          </p:cNvSpPr>
          <p:nvPr>
            <p:ph type="title"/>
          </p:nvPr>
        </p:nvSpPr>
        <p:spPr>
          <a:xfrm>
            <a:off x="1520852" y="441032"/>
            <a:ext cx="9603275" cy="589160"/>
          </a:xfrm>
        </p:spPr>
        <p:txBody>
          <a:bodyPr>
            <a:normAutofit fontScale="90000"/>
          </a:bodyPr>
          <a:lstStyle/>
          <a:p>
            <a:pPr algn="ctr"/>
            <a:r>
              <a:rPr lang="it-IT" dirty="0"/>
              <a:t> The guru granth sahib ji:</a:t>
            </a:r>
            <a:br>
              <a:rPr lang="it-IT" dirty="0"/>
            </a:br>
            <a:r>
              <a:rPr lang="it-IT" dirty="0"/>
              <a:t>storage in the library</a:t>
            </a:r>
          </a:p>
        </p:txBody>
      </p:sp>
      <p:sp>
        <p:nvSpPr>
          <p:cNvPr id="7" name="TextBox 6"/>
          <p:cNvSpPr txBox="1"/>
          <p:nvPr/>
        </p:nvSpPr>
        <p:spPr>
          <a:xfrm>
            <a:off x="858983" y="2105892"/>
            <a:ext cx="10474035" cy="646331"/>
          </a:xfrm>
          <a:prstGeom prst="rect">
            <a:avLst/>
          </a:prstGeom>
          <a:noFill/>
        </p:spPr>
        <p:txBody>
          <a:bodyPr wrap="square" rtlCol="0">
            <a:spAutoFit/>
          </a:bodyPr>
          <a:lstStyle/>
          <a:p>
            <a:endParaRPr lang="en-GB" dirty="0"/>
          </a:p>
          <a:p>
            <a:endParaRPr lang="en-GB" dirty="0"/>
          </a:p>
        </p:txBody>
      </p:sp>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l="7275" r="11297" b="4374"/>
          <a:stretch/>
        </p:blipFill>
        <p:spPr>
          <a:xfrm>
            <a:off x="8043591" y="2002041"/>
            <a:ext cx="3801241" cy="3348000"/>
          </a:xfrm>
          <a:prstGeom prst="rect">
            <a:avLst/>
          </a:prstGeom>
        </p:spPr>
      </p:pic>
      <p:pic>
        <p:nvPicPr>
          <p:cNvPr id="5" name="Picture 4"/>
          <p:cNvPicPr>
            <a:picLocks noChangeAspect="1"/>
          </p:cNvPicPr>
          <p:nvPr/>
        </p:nvPicPr>
        <p:blipFill rotWithShape="1">
          <a:blip r:embed="rId4" cstate="hqprint">
            <a:extLst>
              <a:ext uri="{28A0092B-C50C-407E-A947-70E740481C1C}">
                <a14:useLocalDpi xmlns:a14="http://schemas.microsoft.com/office/drawing/2010/main" val="0"/>
              </a:ext>
            </a:extLst>
          </a:blip>
          <a:srcRect l="18788" r="10707"/>
          <a:stretch/>
        </p:blipFill>
        <p:spPr>
          <a:xfrm rot="5400000">
            <a:off x="4205490" y="1895246"/>
            <a:ext cx="3350409" cy="35640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5226" r="17448"/>
          <a:stretch/>
        </p:blipFill>
        <p:spPr>
          <a:xfrm>
            <a:off x="244945" y="2002041"/>
            <a:ext cx="3423683" cy="3384000"/>
          </a:xfrm>
          <a:prstGeom prst="rect">
            <a:avLst/>
          </a:prstGeom>
        </p:spPr>
      </p:pic>
    </p:spTree>
    <p:extLst>
      <p:ext uri="{BB962C8B-B14F-4D97-AF65-F5344CB8AC3E}">
        <p14:creationId xmlns:p14="http://schemas.microsoft.com/office/powerpoint/2010/main" val="244025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AD1E2-C694-4FE2-A31F-B023FF8F65DB}"/>
              </a:ext>
            </a:extLst>
          </p:cNvPr>
          <p:cNvSpPr>
            <a:spLocks noGrp="1"/>
          </p:cNvSpPr>
          <p:nvPr>
            <p:ph type="title"/>
          </p:nvPr>
        </p:nvSpPr>
        <p:spPr>
          <a:xfrm>
            <a:off x="1451579" y="454887"/>
            <a:ext cx="9603275" cy="1203792"/>
          </a:xfrm>
        </p:spPr>
        <p:txBody>
          <a:bodyPr>
            <a:normAutofit fontScale="90000"/>
          </a:bodyPr>
          <a:lstStyle/>
          <a:p>
            <a:r>
              <a:rPr lang="it-IT" dirty="0"/>
              <a:t>Retrieving and Handling The guru granth sahib during conservation in a respectful way </a:t>
            </a:r>
            <a:br>
              <a:rPr lang="it-IT" dirty="0"/>
            </a:br>
            <a:endParaRPr lang="it-IT" dirty="0"/>
          </a:p>
        </p:txBody>
      </p:sp>
      <p:sp>
        <p:nvSpPr>
          <p:cNvPr id="7" name="TextBox 6"/>
          <p:cNvSpPr txBox="1"/>
          <p:nvPr/>
        </p:nvSpPr>
        <p:spPr>
          <a:xfrm>
            <a:off x="2535382" y="1935772"/>
            <a:ext cx="7232073" cy="2862322"/>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Clear up the room making sure is dusted and there is plenty of room for consultation and conservation processes</a:t>
            </a:r>
          </a:p>
          <a:p>
            <a:pPr marL="285750" indent="-285750">
              <a:buFont typeface="Arial" panose="020B0604020202020204" pitchFamily="34" charset="0"/>
              <a:buChar char="•"/>
            </a:pPr>
            <a:r>
              <a:rPr lang="en-GB" dirty="0"/>
              <a:t>Cover your head ahead of retrieval</a:t>
            </a:r>
          </a:p>
          <a:p>
            <a:pPr marL="285750" indent="-285750">
              <a:buFont typeface="Arial" panose="020B0604020202020204" pitchFamily="34" charset="0"/>
              <a:buChar char="•"/>
            </a:pPr>
            <a:r>
              <a:rPr lang="en-GB" dirty="0"/>
              <a:t>Take off your shoes </a:t>
            </a:r>
          </a:p>
          <a:p>
            <a:pPr marL="285750" indent="-285750">
              <a:buFont typeface="Arial" panose="020B0604020202020204" pitchFamily="34" charset="0"/>
              <a:buChar char="•"/>
            </a:pPr>
            <a:r>
              <a:rPr lang="en-GB" dirty="0"/>
              <a:t>Refrain from the use of alcohol and tobacco whilst working on the Guru Granth</a:t>
            </a:r>
          </a:p>
          <a:p>
            <a:pPr marL="285750" indent="-285750">
              <a:buFont typeface="Arial" panose="020B0604020202020204" pitchFamily="34" charset="0"/>
              <a:buChar char="•"/>
            </a:pPr>
            <a:r>
              <a:rPr lang="en-GB" dirty="0"/>
              <a:t>Use a clean trolley and rest the Guru Granth on a clean cushion,</a:t>
            </a:r>
          </a:p>
          <a:p>
            <a:pPr marL="285750" indent="-285750">
              <a:buFont typeface="Arial" panose="020B0604020202020204" pitchFamily="34" charset="0"/>
              <a:buChar char="•"/>
            </a:pPr>
            <a:r>
              <a:rPr lang="en-GB" dirty="0"/>
              <a:t>Cover the Guru Granth whenever you’re not consulting it </a:t>
            </a:r>
          </a:p>
          <a:p>
            <a:r>
              <a:rPr lang="en-GB" dirty="0"/>
              <a:t> </a:t>
            </a:r>
          </a:p>
        </p:txBody>
      </p:sp>
    </p:spTree>
    <p:extLst>
      <p:ext uri="{BB962C8B-B14F-4D97-AF65-F5344CB8AC3E}">
        <p14:creationId xmlns:p14="http://schemas.microsoft.com/office/powerpoint/2010/main" val="54226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C3D674-3D59-4E93-80CA-0C0A9095E8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884B8F8-FDC9-498B-9960-5D7260AFC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olo 1">
            <a:extLst>
              <a:ext uri="{FF2B5EF4-FFF2-40B4-BE49-F238E27FC236}">
                <a16:creationId xmlns:a16="http://schemas.microsoft.com/office/drawing/2014/main" id="{290AD1E2-C694-4FE2-A31F-B023FF8F65DB}"/>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sz="2200"/>
              <a:t>BENEFITS OF CONSERVING THE GURU GRANTH</a:t>
            </a:r>
            <a:br>
              <a:rPr lang="en-US" sz="2200"/>
            </a:br>
            <a:endParaRPr lang="en-US" sz="2200"/>
          </a:p>
        </p:txBody>
      </p:sp>
      <p:sp>
        <p:nvSpPr>
          <p:cNvPr id="16" name="Rectangle 15">
            <a:extLst>
              <a:ext uri="{FF2B5EF4-FFF2-40B4-BE49-F238E27FC236}">
                <a16:creationId xmlns:a16="http://schemas.microsoft.com/office/drawing/2014/main" id="{EF2A81E1-BCBE-426B-8C09-33274E69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extBox 6"/>
          <p:cNvSpPr txBox="1"/>
          <p:nvPr/>
        </p:nvSpPr>
        <p:spPr>
          <a:xfrm>
            <a:off x="1451581" y="2015732"/>
            <a:ext cx="4172212" cy="3450613"/>
          </a:xfrm>
          <a:prstGeom prst="rect">
            <a:avLst/>
          </a:prstGeom>
        </p:spPr>
        <p:txBody>
          <a:bodyPr vert="horz" lIns="91440" tIns="45720" rIns="91440" bIns="45720" rtlCol="0" anchor="t">
            <a:normAutofit/>
          </a:bodyPr>
          <a:lstStyle/>
          <a:p>
            <a:pPr marL="285750" indent="-228600" defTabSz="914400">
              <a:lnSpc>
                <a:spcPct val="120000"/>
              </a:lnSpc>
              <a:spcAft>
                <a:spcPts val="600"/>
              </a:spcAft>
              <a:buClr>
                <a:schemeClr val="accent1"/>
              </a:buClr>
              <a:buSzPct val="100000"/>
              <a:buFont typeface="Arial" panose="020B0604020202020204" pitchFamily="34" charset="0"/>
              <a:buChar char="•"/>
            </a:pPr>
            <a:endParaRPr lang="en-US"/>
          </a:p>
          <a:p>
            <a:pPr marL="285750" indent="-228600" defTabSz="914400">
              <a:lnSpc>
                <a:spcPct val="120000"/>
              </a:lnSpc>
              <a:spcAft>
                <a:spcPts val="600"/>
              </a:spcAft>
              <a:buClr>
                <a:schemeClr val="accent1"/>
              </a:buClr>
              <a:buSzPct val="100000"/>
              <a:buFont typeface="Arial" panose="020B0604020202020204" pitchFamily="34" charset="0"/>
              <a:buChar char="•"/>
            </a:pPr>
            <a:r>
              <a:rPr lang="en-US"/>
              <a:t>Collaboration with a Sikh conservator and Pothi Seva, a charity for the conservation and preservation of printed and manuscript heritage, primarily sacred.</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a:t>Physical access to the Sikh community.</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a:t>Digitization and availability to all on Luna.</a:t>
            </a:r>
          </a:p>
        </p:txBody>
      </p:sp>
      <p:pic>
        <p:nvPicPr>
          <p:cNvPr id="4" name="Picture 3" descr="A group of people sitting at a table&#10;&#10;Description automatically generated with low confidence">
            <a:extLst>
              <a:ext uri="{FF2B5EF4-FFF2-40B4-BE49-F238E27FC236}">
                <a16:creationId xmlns:a16="http://schemas.microsoft.com/office/drawing/2014/main" id="{799B4681-4AC3-4724-A302-D03437FC7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1" y="1275798"/>
            <a:ext cx="4960442" cy="3720331"/>
          </a:xfrm>
          <a:prstGeom prst="rect">
            <a:avLst/>
          </a:prstGeom>
        </p:spPr>
      </p:pic>
      <p:pic>
        <p:nvPicPr>
          <p:cNvPr id="18" name="Picture 17">
            <a:extLst>
              <a:ext uri="{FF2B5EF4-FFF2-40B4-BE49-F238E27FC236}">
                <a16:creationId xmlns:a16="http://schemas.microsoft.com/office/drawing/2014/main" id="{39D1DDD4-5BB3-45BA-B9B3-06B62299AD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A24DAE64-2302-42EA-8239-F2F0775CA5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39322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B334DC5BC3949A696E48DDB657742" ma:contentTypeVersion="16" ma:contentTypeDescription="Create a new document." ma:contentTypeScope="" ma:versionID="90ef2c08e0a396ad123051d2cdc05ada">
  <xsd:schema xmlns:xsd="http://www.w3.org/2001/XMLSchema" xmlns:xs="http://www.w3.org/2001/XMLSchema" xmlns:p="http://schemas.microsoft.com/office/2006/metadata/properties" xmlns:ns2="847cf3f4-22d8-40ac-b91a-169dacbc5052" xmlns:ns3="ea011688-37c1-403b-9886-5b65f9ebbdcc" targetNamespace="http://schemas.microsoft.com/office/2006/metadata/properties" ma:root="true" ma:fieldsID="0963b76b42a585bdf60472ad8b689776" ns2:_="" ns3:_="">
    <xsd:import namespace="847cf3f4-22d8-40ac-b91a-169dacbc5052"/>
    <xsd:import namespace="ea011688-37c1-403b-9886-5b65f9ebbdc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cf3f4-22d8-40ac-b91a-169dacbc5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011688-37c1-403b-9886-5b65f9ebbdc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03ab7b-b367-4a0b-9d9d-a9b42e987256}" ma:internalName="TaxCatchAll" ma:showField="CatchAllData" ma:web="ea011688-37c1-403b-9886-5b65f9ebbd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7cf3f4-22d8-40ac-b91a-169dacbc5052">
      <Terms xmlns="http://schemas.microsoft.com/office/infopath/2007/PartnerControls"/>
    </lcf76f155ced4ddcb4097134ff3c332f>
    <TaxCatchAll xmlns="ea011688-37c1-403b-9886-5b65f9ebbdcc" xsi:nil="true"/>
    <SharedWithUsers xmlns="ea011688-37c1-403b-9886-5b65f9ebbdcc">
      <UserInfo>
        <DisplayName/>
        <AccountId xsi:nil="true"/>
        <AccountType/>
      </UserInfo>
    </SharedWithUsers>
    <MediaLengthInSeconds xmlns="847cf3f4-22d8-40ac-b91a-169dacbc5052" xsi:nil="true"/>
  </documentManagement>
</p:properties>
</file>

<file path=customXml/itemProps1.xml><?xml version="1.0" encoding="utf-8"?>
<ds:datastoreItem xmlns:ds="http://schemas.openxmlformats.org/officeDocument/2006/customXml" ds:itemID="{6C6E6D25-3AB2-4724-9849-F20EE404FD7C}"/>
</file>

<file path=customXml/itemProps2.xml><?xml version="1.0" encoding="utf-8"?>
<ds:datastoreItem xmlns:ds="http://schemas.openxmlformats.org/officeDocument/2006/customXml" ds:itemID="{C1CE8890-B84F-43BC-9138-51FE5A893887}">
  <ds:schemaRefs>
    <ds:schemaRef ds:uri="http://schemas.microsoft.com/sharepoint/v3/contenttype/forms"/>
  </ds:schemaRefs>
</ds:datastoreItem>
</file>

<file path=customXml/itemProps3.xml><?xml version="1.0" encoding="utf-8"?>
<ds:datastoreItem xmlns:ds="http://schemas.openxmlformats.org/officeDocument/2006/customXml" ds:itemID="{7F427BBD-C1B0-46D4-BA6C-C7F0A9837C11}">
  <ds:schemaRefs>
    <ds:schemaRef ds:uri="http://purl.org/dc/elements/1.1/"/>
    <ds:schemaRef ds:uri="http://schemas.microsoft.com/office/2006/metadata/properties"/>
    <ds:schemaRef ds:uri="http://purl.org/dc/terms/"/>
    <ds:schemaRef ds:uri="http://schemas.openxmlformats.org/package/2006/metadata/core-properties"/>
    <ds:schemaRef ds:uri="3adc53d9-8fbd-427e-bc68-e124dc7a04a2"/>
    <ds:schemaRef ds:uri="http://schemas.microsoft.com/office/2006/documentManagement/types"/>
    <ds:schemaRef ds:uri="http://schemas.microsoft.com/office/infopath/2007/PartnerControls"/>
    <ds:schemaRef ds:uri="ce77b506-f453-4d71-892d-b0af93e4780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Gallery</Template>
  <TotalTime>12</TotalTime>
  <Words>742</Words>
  <Application>Microsoft Office PowerPoint</Application>
  <PresentationFormat>Widescreen</PresentationFormat>
  <Paragraphs>49</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Gallery</vt:lpstr>
      <vt:lpstr>PUNJABI ms 5 The GURU GRANTH SAHIB ji Conserving a religious manuscript  </vt:lpstr>
      <vt:lpstr>Sikhism </vt:lpstr>
      <vt:lpstr>The guru granth sahib ji </vt:lpstr>
      <vt:lpstr> The guru granth sahib ji: storage in the library</vt:lpstr>
      <vt:lpstr>Retrieving and Handling The guru granth sahib during conservation in a respectful way  </vt:lpstr>
      <vt:lpstr>BENEFITS OF CONSERVING THE GURU GRANTH </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Caradonna</dc:creator>
  <cp:lastModifiedBy>Lindsay Wilson</cp:lastModifiedBy>
  <cp:revision>2</cp:revision>
  <dcterms:created xsi:type="dcterms:W3CDTF">2022-05-06T08:16:54Z</dcterms:created>
  <dcterms:modified xsi:type="dcterms:W3CDTF">2022-06-14T10:31:19Z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0x0101003B1B334DC5BC3949A696E48DDB657742</vt:lpwstr>
  </property>
  <property fmtid="{D5CDD505-2E9C-101B-9397-08002B2CF9AE}" pid="3" name="Order">
    <vt:r8>5200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