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71" r:id="rId3"/>
    <p:sldId id="278" r:id="rId4"/>
    <p:sldId id="279" r:id="rId5"/>
    <p:sldId id="287" r:id="rId6"/>
    <p:sldId id="280" r:id="rId7"/>
    <p:sldId id="259" r:id="rId8"/>
    <p:sldId id="281" r:id="rId9"/>
    <p:sldId id="262" r:id="rId10"/>
    <p:sldId id="288" r:id="rId11"/>
    <p:sldId id="265" r:id="rId12"/>
    <p:sldId id="261" r:id="rId13"/>
    <p:sldId id="260" r:id="rId14"/>
    <p:sldId id="272" r:id="rId15"/>
    <p:sldId id="286" r:id="rId16"/>
    <p:sldId id="282" r:id="rId17"/>
    <p:sldId id="283" r:id="rId18"/>
    <p:sldId id="284" r:id="rId19"/>
    <p:sldId id="285" r:id="rId20"/>
    <p:sldId id="275" r:id="rId21"/>
    <p:sldId id="277" r:id="rId22"/>
    <p:sldId id="270" r:id="rId23"/>
  </p:sldIdLst>
  <p:sldSz cx="12192000" cy="6858000"/>
  <p:notesSz cx="6858000" cy="9947275"/>
  <p:custDataLst>
    <p:tags r:id="rId2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Opening slide" id="{30B63DA6-FD35-4766-918B-9D6D224B62B0}">
          <p14:sldIdLst>
            <p14:sldId id="258"/>
            <p14:sldId id="271"/>
          </p14:sldIdLst>
        </p14:section>
        <p14:section name="Intro &amp; Rationale" id="{6F7AC599-9EF6-4FA8-9D7F-B7E939749997}">
          <p14:sldIdLst>
            <p14:sldId id="278"/>
            <p14:sldId id="279"/>
            <p14:sldId id="287"/>
            <p14:sldId id="280"/>
          </p14:sldIdLst>
        </p14:section>
        <p14:section name="Present study" id="{BB1AF535-A932-428A-B7F6-EABE1C0682EB}">
          <p14:sldIdLst>
            <p14:sldId id="259"/>
            <p14:sldId id="281"/>
            <p14:sldId id="262"/>
            <p14:sldId id="288"/>
          </p14:sldIdLst>
        </p14:section>
        <p14:section name="Findings" id="{7ED7BD64-AFCD-444E-B62D-452396151982}">
          <p14:sldIdLst>
            <p14:sldId id="265"/>
          </p14:sldIdLst>
        </p14:section>
        <p14:section name="Maps" id="{06EB46B5-A158-4932-BC9C-5775A849C052}">
          <p14:sldIdLst>
            <p14:sldId id="261"/>
            <p14:sldId id="260"/>
          </p14:sldIdLst>
        </p14:section>
        <p14:section name="Themes" id="{21FE3379-EBA5-41F5-B938-EC02461AC309}">
          <p14:sldIdLst>
            <p14:sldId id="272"/>
            <p14:sldId id="286"/>
            <p14:sldId id="282"/>
            <p14:sldId id="283"/>
            <p14:sldId id="284"/>
            <p14:sldId id="285"/>
          </p14:sldIdLst>
        </p14:section>
        <p14:section name="Discussion" id="{4F290C77-649D-4C30-84BB-4BFFDBD2FCA3}">
          <p14:sldIdLst>
            <p14:sldId id="275"/>
            <p14:sldId id="277"/>
          </p14:sldIdLst>
        </p14:section>
        <p14:section name="Thank you" id="{8120A659-228B-4AFB-8F26-15E7E5E9AC70}">
          <p14:sldIdLst>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581" autoAdjust="0"/>
  </p:normalViewPr>
  <p:slideViewPr>
    <p:cSldViewPr>
      <p:cViewPr varScale="1">
        <p:scale>
          <a:sx n="45" d="100"/>
          <a:sy n="45" d="100"/>
        </p:scale>
        <p:origin x="1482" y="30"/>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63" d="100"/>
          <a:sy n="63" d="100"/>
        </p:scale>
        <p:origin x="292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2EECE-37B8-48F8-89B2-794AA220493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E8FB6AB0-4290-41BF-BA53-BF9DF2C3C0E2}">
      <dgm:prSet phldrT="[Text]" custT="1">
        <dgm:style>
          <a:lnRef idx="1">
            <a:schemeClr val="accent2"/>
          </a:lnRef>
          <a:fillRef idx="3">
            <a:schemeClr val="accent2"/>
          </a:fillRef>
          <a:effectRef idx="2">
            <a:schemeClr val="accent2"/>
          </a:effectRef>
          <a:fontRef idx="minor">
            <a:schemeClr val="lt1"/>
          </a:fontRef>
        </dgm:style>
      </dgm:prSet>
      <dgm:spPr>
        <a:noFill/>
        <a:ln>
          <a:solidFill>
            <a:srgbClr val="7030A0"/>
          </a:solidFill>
        </a:ln>
      </dgm:spPr>
      <dgm:t>
        <a:bodyPr/>
        <a:lstStyle/>
        <a:p>
          <a:pPr algn="ctr"/>
          <a:r>
            <a:rPr lang="en-GB" sz="2600" b="1" i="0" dirty="0">
              <a:solidFill>
                <a:schemeClr val="tx1"/>
              </a:solidFill>
              <a:latin typeface="Arial" panose="020B0604020202020204" pitchFamily="34" charset="0"/>
              <a:cs typeface="Arial" panose="020B0604020202020204" pitchFamily="34" charset="0"/>
            </a:rPr>
            <a:t>Shared understanding and consultation</a:t>
          </a:r>
        </a:p>
      </dgm:t>
    </dgm:pt>
    <dgm:pt modelId="{D691C653-B70F-469C-932D-9803F3188CDD}" type="parTrans" cxnId="{50C01CA3-1525-4B74-9DAF-9B0745E86482}">
      <dgm:prSet/>
      <dgm:spPr/>
      <dgm:t>
        <a:bodyPr/>
        <a:lstStyle/>
        <a:p>
          <a:pPr algn="ctr"/>
          <a:endParaRPr lang="en-GB">
            <a:solidFill>
              <a:schemeClr val="tx1"/>
            </a:solidFill>
          </a:endParaRPr>
        </a:p>
      </dgm:t>
    </dgm:pt>
    <dgm:pt modelId="{5830C531-21BD-4A70-B40F-83723F72CDC9}" type="sibTrans" cxnId="{50C01CA3-1525-4B74-9DAF-9B0745E86482}">
      <dgm:prSet>
        <dgm:style>
          <a:lnRef idx="1">
            <a:schemeClr val="accent2"/>
          </a:lnRef>
          <a:fillRef idx="3">
            <a:schemeClr val="accent2"/>
          </a:fillRef>
          <a:effectRef idx="2">
            <a:schemeClr val="accent2"/>
          </a:effectRef>
          <a:fontRef idx="minor">
            <a:schemeClr val="lt1"/>
          </a:fontRef>
        </dgm:style>
      </dgm:prSet>
      <dgm:spPr>
        <a:ln>
          <a:solidFill>
            <a:srgbClr val="7030A0"/>
          </a:solidFill>
        </a:ln>
      </dgm:spPr>
      <dgm:t>
        <a:bodyPr/>
        <a:lstStyle/>
        <a:p>
          <a:pPr algn="ctr"/>
          <a:endParaRPr lang="en-GB" sz="2600">
            <a:solidFill>
              <a:schemeClr val="tx1"/>
            </a:solidFill>
            <a:latin typeface="Arial" panose="020B0604020202020204" pitchFamily="34" charset="0"/>
            <a:cs typeface="Arial" panose="020B0604020202020204" pitchFamily="34" charset="0"/>
          </a:endParaRPr>
        </a:p>
      </dgm:t>
    </dgm:pt>
    <dgm:pt modelId="{99D4741E-C277-4ED2-A505-85FAD1B0C58A}">
      <dgm:prSet phldrT="[Text]" custT="1">
        <dgm:style>
          <a:lnRef idx="1">
            <a:schemeClr val="accent2"/>
          </a:lnRef>
          <a:fillRef idx="3">
            <a:schemeClr val="accent2"/>
          </a:fillRef>
          <a:effectRef idx="2">
            <a:schemeClr val="accent2"/>
          </a:effectRef>
          <a:fontRef idx="minor">
            <a:schemeClr val="lt1"/>
          </a:fontRef>
        </dgm:style>
      </dgm:prSet>
      <dgm:spPr>
        <a:noFill/>
        <a:ln>
          <a:solidFill>
            <a:srgbClr val="7030A0"/>
          </a:solidFill>
        </a:ln>
      </dgm:spPr>
      <dgm:t>
        <a:bodyPr/>
        <a:lstStyle/>
        <a:p>
          <a:pPr algn="ctr"/>
          <a:r>
            <a:rPr lang="en-GB" sz="2600" b="1" i="0" dirty="0">
              <a:solidFill>
                <a:schemeClr val="tx1"/>
              </a:solidFill>
              <a:latin typeface="Arial" panose="020B0604020202020204" pitchFamily="34" charset="0"/>
              <a:cs typeface="Arial" panose="020B0604020202020204" pitchFamily="34" charset="0"/>
            </a:rPr>
            <a:t>Integration of children’s ideas</a:t>
          </a:r>
        </a:p>
      </dgm:t>
    </dgm:pt>
    <dgm:pt modelId="{BCD5EDDD-1BCC-447B-8ADA-538B9F98AD3D}" type="parTrans" cxnId="{31FE952F-C16C-4FBF-8A44-6BB65D76DB50}">
      <dgm:prSet/>
      <dgm:spPr/>
      <dgm:t>
        <a:bodyPr/>
        <a:lstStyle/>
        <a:p>
          <a:pPr algn="ctr"/>
          <a:endParaRPr lang="en-GB">
            <a:solidFill>
              <a:schemeClr val="tx1"/>
            </a:solidFill>
          </a:endParaRPr>
        </a:p>
      </dgm:t>
    </dgm:pt>
    <dgm:pt modelId="{8C1D26C9-0AC7-45BE-B819-17617731FB1E}" type="sibTrans" cxnId="{31FE952F-C16C-4FBF-8A44-6BB65D76DB50}">
      <dgm:prSet>
        <dgm:style>
          <a:lnRef idx="1">
            <a:schemeClr val="accent2"/>
          </a:lnRef>
          <a:fillRef idx="3">
            <a:schemeClr val="accent2"/>
          </a:fillRef>
          <a:effectRef idx="2">
            <a:schemeClr val="accent2"/>
          </a:effectRef>
          <a:fontRef idx="minor">
            <a:schemeClr val="lt1"/>
          </a:fontRef>
        </dgm:style>
      </dgm:prSet>
      <dgm:spPr>
        <a:ln>
          <a:solidFill>
            <a:srgbClr val="7030A0"/>
          </a:solidFill>
        </a:ln>
      </dgm:spPr>
      <dgm:t>
        <a:bodyPr/>
        <a:lstStyle/>
        <a:p>
          <a:pPr algn="ctr"/>
          <a:endParaRPr lang="en-GB" sz="2600">
            <a:solidFill>
              <a:schemeClr val="tx1"/>
            </a:solidFill>
            <a:latin typeface="Arial" panose="020B0604020202020204" pitchFamily="34" charset="0"/>
            <a:cs typeface="Arial" panose="020B0604020202020204" pitchFamily="34" charset="0"/>
          </a:endParaRPr>
        </a:p>
      </dgm:t>
    </dgm:pt>
    <dgm:pt modelId="{98A3AD6B-885E-444C-BCF3-7F2297FCFB95}">
      <dgm:prSet phldrT="[Text]" custT="1">
        <dgm:style>
          <a:lnRef idx="1">
            <a:schemeClr val="accent2"/>
          </a:lnRef>
          <a:fillRef idx="3">
            <a:schemeClr val="accent2"/>
          </a:fillRef>
          <a:effectRef idx="2">
            <a:schemeClr val="accent2"/>
          </a:effectRef>
          <a:fontRef idx="minor">
            <a:schemeClr val="lt1"/>
          </a:fontRef>
        </dgm:style>
      </dgm:prSet>
      <dgm:spPr>
        <a:noFill/>
        <a:ln>
          <a:solidFill>
            <a:srgbClr val="7030A0"/>
          </a:solidFill>
        </a:ln>
      </dgm:spPr>
      <dgm:t>
        <a:bodyPr/>
        <a:lstStyle/>
        <a:p>
          <a:pPr algn="ctr"/>
          <a:r>
            <a:rPr lang="en-GB" sz="2600" b="1" i="0" dirty="0">
              <a:solidFill>
                <a:schemeClr val="tx1"/>
              </a:solidFill>
              <a:latin typeface="Arial" panose="020B0604020202020204" pitchFamily="34" charset="0"/>
              <a:cs typeface="Arial" panose="020B0604020202020204" pitchFamily="34" charset="0"/>
            </a:rPr>
            <a:t>Outdoor learning and curriculum coverage</a:t>
          </a:r>
        </a:p>
      </dgm:t>
    </dgm:pt>
    <dgm:pt modelId="{CC5FACE6-F4FF-4B03-B9DD-C6FCD1E0E3D0}" type="parTrans" cxnId="{A1A2DC2C-683E-48B1-81A0-1A01A528826D}">
      <dgm:prSet/>
      <dgm:spPr/>
      <dgm:t>
        <a:bodyPr/>
        <a:lstStyle/>
        <a:p>
          <a:pPr algn="ctr"/>
          <a:endParaRPr lang="en-GB">
            <a:solidFill>
              <a:schemeClr val="tx1"/>
            </a:solidFill>
          </a:endParaRPr>
        </a:p>
      </dgm:t>
    </dgm:pt>
    <dgm:pt modelId="{78F32D34-AC3B-4283-BBEF-42A7E782AA4F}" type="sibTrans" cxnId="{A1A2DC2C-683E-48B1-81A0-1A01A528826D}">
      <dgm:prSet>
        <dgm:style>
          <a:lnRef idx="1">
            <a:schemeClr val="accent2"/>
          </a:lnRef>
          <a:fillRef idx="3">
            <a:schemeClr val="accent2"/>
          </a:fillRef>
          <a:effectRef idx="2">
            <a:schemeClr val="accent2"/>
          </a:effectRef>
          <a:fontRef idx="minor">
            <a:schemeClr val="lt1"/>
          </a:fontRef>
        </dgm:style>
      </dgm:prSet>
      <dgm:spPr>
        <a:ln>
          <a:solidFill>
            <a:srgbClr val="7030A0"/>
          </a:solidFill>
        </a:ln>
      </dgm:spPr>
      <dgm:t>
        <a:bodyPr/>
        <a:lstStyle/>
        <a:p>
          <a:pPr algn="ctr"/>
          <a:endParaRPr lang="en-GB" sz="2600">
            <a:solidFill>
              <a:schemeClr val="tx1"/>
            </a:solidFill>
            <a:latin typeface="Arial" panose="020B0604020202020204" pitchFamily="34" charset="0"/>
            <a:cs typeface="Arial" panose="020B0604020202020204" pitchFamily="34" charset="0"/>
          </a:endParaRPr>
        </a:p>
      </dgm:t>
    </dgm:pt>
    <dgm:pt modelId="{D2095872-DB95-41CC-AAC1-292C7EA1631D}">
      <dgm:prSet phldrT="[Text]" custT="1">
        <dgm:style>
          <a:lnRef idx="1">
            <a:schemeClr val="accent2"/>
          </a:lnRef>
          <a:fillRef idx="3">
            <a:schemeClr val="accent2"/>
          </a:fillRef>
          <a:effectRef idx="2">
            <a:schemeClr val="accent2"/>
          </a:effectRef>
          <a:fontRef idx="minor">
            <a:schemeClr val="lt1"/>
          </a:fontRef>
        </dgm:style>
      </dgm:prSet>
      <dgm:spPr>
        <a:noFill/>
        <a:ln>
          <a:solidFill>
            <a:srgbClr val="7030A0"/>
          </a:solidFill>
        </a:ln>
      </dgm:spPr>
      <dgm:t>
        <a:bodyPr/>
        <a:lstStyle/>
        <a:p>
          <a:pPr algn="ctr"/>
          <a:r>
            <a:rPr lang="en-GB" sz="2600" b="1" i="0" dirty="0">
              <a:solidFill>
                <a:schemeClr val="tx1"/>
              </a:solidFill>
              <a:latin typeface="Arial" panose="020B0604020202020204" pitchFamily="34" charset="0"/>
              <a:cs typeface="Arial" panose="020B0604020202020204" pitchFamily="34" charset="0"/>
            </a:rPr>
            <a:t>Innovative teachers and collaborative action</a:t>
          </a:r>
        </a:p>
      </dgm:t>
    </dgm:pt>
    <dgm:pt modelId="{C637F6A2-DF06-433B-84B8-2E7CC62DA34E}" type="parTrans" cxnId="{572C68D4-4068-4BF5-AE36-924CA32F3DC4}">
      <dgm:prSet/>
      <dgm:spPr/>
      <dgm:t>
        <a:bodyPr/>
        <a:lstStyle/>
        <a:p>
          <a:pPr algn="ctr"/>
          <a:endParaRPr lang="en-GB">
            <a:solidFill>
              <a:schemeClr val="tx1"/>
            </a:solidFill>
          </a:endParaRPr>
        </a:p>
      </dgm:t>
    </dgm:pt>
    <dgm:pt modelId="{00BB7182-D7D0-44C5-ACDB-2D8EBC6CFAD9}" type="sibTrans" cxnId="{572C68D4-4068-4BF5-AE36-924CA32F3DC4}">
      <dgm:prSet>
        <dgm:style>
          <a:lnRef idx="1">
            <a:schemeClr val="accent2"/>
          </a:lnRef>
          <a:fillRef idx="3">
            <a:schemeClr val="accent2"/>
          </a:fillRef>
          <a:effectRef idx="2">
            <a:schemeClr val="accent2"/>
          </a:effectRef>
          <a:fontRef idx="minor">
            <a:schemeClr val="lt1"/>
          </a:fontRef>
        </dgm:style>
      </dgm:prSet>
      <dgm:spPr>
        <a:ln>
          <a:solidFill>
            <a:srgbClr val="7030A0"/>
          </a:solidFill>
        </a:ln>
      </dgm:spPr>
      <dgm:t>
        <a:bodyPr/>
        <a:lstStyle/>
        <a:p>
          <a:pPr algn="ctr"/>
          <a:endParaRPr lang="en-GB" sz="2600">
            <a:solidFill>
              <a:schemeClr val="tx1"/>
            </a:solidFill>
            <a:latin typeface="Arial" panose="020B0604020202020204" pitchFamily="34" charset="0"/>
            <a:cs typeface="Arial" panose="020B0604020202020204" pitchFamily="34" charset="0"/>
          </a:endParaRPr>
        </a:p>
      </dgm:t>
    </dgm:pt>
    <dgm:pt modelId="{0B61D76D-546D-4BFD-88E6-1D71FBD9EC3B}">
      <dgm:prSet custT="1">
        <dgm:style>
          <a:lnRef idx="1">
            <a:schemeClr val="accent2"/>
          </a:lnRef>
          <a:fillRef idx="3">
            <a:schemeClr val="accent2"/>
          </a:fillRef>
          <a:effectRef idx="2">
            <a:schemeClr val="accent2"/>
          </a:effectRef>
          <a:fontRef idx="minor">
            <a:schemeClr val="lt1"/>
          </a:fontRef>
        </dgm:style>
      </dgm:prSet>
      <dgm:spPr>
        <a:noFill/>
        <a:ln>
          <a:solidFill>
            <a:srgbClr val="7030A0"/>
          </a:solidFill>
        </a:ln>
      </dgm:spPr>
      <dgm:t>
        <a:bodyPr/>
        <a:lstStyle/>
        <a:p>
          <a:pPr algn="ctr"/>
          <a:r>
            <a:rPr lang="en-GB" sz="2600" b="1" dirty="0">
              <a:solidFill>
                <a:schemeClr val="tx1"/>
              </a:solidFill>
              <a:latin typeface="Arial" panose="020B0604020202020204" pitchFamily="34" charset="0"/>
              <a:cs typeface="Arial" panose="020B0604020202020204" pitchFamily="34" charset="0"/>
            </a:rPr>
            <a:t>Reviewing</a:t>
          </a:r>
        </a:p>
      </dgm:t>
    </dgm:pt>
    <dgm:pt modelId="{04936309-85A0-4E8B-8E61-D62A08A30176}" type="parTrans" cxnId="{2246D299-641F-4BD4-B2A8-34A24454F297}">
      <dgm:prSet/>
      <dgm:spPr/>
      <dgm:t>
        <a:bodyPr/>
        <a:lstStyle/>
        <a:p>
          <a:pPr algn="ctr"/>
          <a:endParaRPr lang="en-GB">
            <a:solidFill>
              <a:schemeClr val="tx1"/>
            </a:solidFill>
          </a:endParaRPr>
        </a:p>
      </dgm:t>
    </dgm:pt>
    <dgm:pt modelId="{D2108D49-CB2F-4711-8268-812B26672334}" type="sibTrans" cxnId="{2246D299-641F-4BD4-B2A8-34A24454F297}">
      <dgm:prSet>
        <dgm:style>
          <a:lnRef idx="1">
            <a:schemeClr val="accent2"/>
          </a:lnRef>
          <a:fillRef idx="3">
            <a:schemeClr val="accent2"/>
          </a:fillRef>
          <a:effectRef idx="2">
            <a:schemeClr val="accent2"/>
          </a:effectRef>
          <a:fontRef idx="minor">
            <a:schemeClr val="lt1"/>
          </a:fontRef>
        </dgm:style>
      </dgm:prSet>
      <dgm:spPr>
        <a:ln>
          <a:solidFill>
            <a:srgbClr val="7030A0"/>
          </a:solidFill>
        </a:ln>
      </dgm:spPr>
      <dgm:t>
        <a:bodyPr/>
        <a:lstStyle/>
        <a:p>
          <a:pPr algn="ctr"/>
          <a:endParaRPr lang="en-GB" sz="2600">
            <a:solidFill>
              <a:schemeClr val="tx1"/>
            </a:solidFill>
            <a:latin typeface="Arial" panose="020B0604020202020204" pitchFamily="34" charset="0"/>
            <a:cs typeface="Arial" panose="020B0604020202020204" pitchFamily="34" charset="0"/>
          </a:endParaRPr>
        </a:p>
      </dgm:t>
    </dgm:pt>
    <dgm:pt modelId="{5B5C0E8D-39E9-4713-A5E9-0286DA51C22F}" type="pres">
      <dgm:prSet presAssocID="{9F32EECE-37B8-48F8-89B2-794AA2204933}" presName="cycle" presStyleCnt="0">
        <dgm:presLayoutVars>
          <dgm:dir/>
          <dgm:resizeHandles val="exact"/>
        </dgm:presLayoutVars>
      </dgm:prSet>
      <dgm:spPr/>
    </dgm:pt>
    <dgm:pt modelId="{4D48AAAC-624E-4D4C-A9A9-9A258C6BB8F7}" type="pres">
      <dgm:prSet presAssocID="{E8FB6AB0-4290-41BF-BA53-BF9DF2C3C0E2}" presName="node" presStyleLbl="node1" presStyleIdx="0" presStyleCnt="5" custScaleX="165842" custScaleY="132275">
        <dgm:presLayoutVars>
          <dgm:bulletEnabled val="1"/>
        </dgm:presLayoutVars>
      </dgm:prSet>
      <dgm:spPr/>
    </dgm:pt>
    <dgm:pt modelId="{9CD11ADD-47A5-4208-B95D-1B224DE5C19E}" type="pres">
      <dgm:prSet presAssocID="{E8FB6AB0-4290-41BF-BA53-BF9DF2C3C0E2}" presName="spNode" presStyleCnt="0"/>
      <dgm:spPr/>
    </dgm:pt>
    <dgm:pt modelId="{37D5E257-D633-43B2-AA98-42E7B6A97FF2}" type="pres">
      <dgm:prSet presAssocID="{5830C531-21BD-4A70-B40F-83723F72CDC9}" presName="sibTrans" presStyleLbl="sibTrans1D1" presStyleIdx="0" presStyleCnt="5"/>
      <dgm:spPr/>
    </dgm:pt>
    <dgm:pt modelId="{1AF28315-D35B-4508-85B8-A8C24461131A}" type="pres">
      <dgm:prSet presAssocID="{99D4741E-C277-4ED2-A505-85FAD1B0C58A}" presName="node" presStyleLbl="node1" presStyleIdx="1" presStyleCnt="5" custScaleX="135556" custScaleY="89812">
        <dgm:presLayoutVars>
          <dgm:bulletEnabled val="1"/>
        </dgm:presLayoutVars>
      </dgm:prSet>
      <dgm:spPr/>
    </dgm:pt>
    <dgm:pt modelId="{0D184300-D958-488A-8900-6F9CFBEB31B1}" type="pres">
      <dgm:prSet presAssocID="{99D4741E-C277-4ED2-A505-85FAD1B0C58A}" presName="spNode" presStyleCnt="0"/>
      <dgm:spPr/>
    </dgm:pt>
    <dgm:pt modelId="{59632F3B-C347-4554-8183-5309FB19AFFA}" type="pres">
      <dgm:prSet presAssocID="{8C1D26C9-0AC7-45BE-B819-17617731FB1E}" presName="sibTrans" presStyleLbl="sibTrans1D1" presStyleIdx="1" presStyleCnt="5"/>
      <dgm:spPr/>
    </dgm:pt>
    <dgm:pt modelId="{5380052C-F831-4B72-A89F-297F1444F893}" type="pres">
      <dgm:prSet presAssocID="{98A3AD6B-885E-444C-BCF3-7F2297FCFB95}" presName="node" presStyleLbl="node1" presStyleIdx="2" presStyleCnt="5" custScaleX="167730" custScaleY="89792" custRadScaleRad="108268" custRadScaleInc="-109262">
        <dgm:presLayoutVars>
          <dgm:bulletEnabled val="1"/>
        </dgm:presLayoutVars>
      </dgm:prSet>
      <dgm:spPr/>
    </dgm:pt>
    <dgm:pt modelId="{AECE7C0E-1D95-4428-9CDC-51D152DA8101}" type="pres">
      <dgm:prSet presAssocID="{98A3AD6B-885E-444C-BCF3-7F2297FCFB95}" presName="spNode" presStyleCnt="0"/>
      <dgm:spPr/>
    </dgm:pt>
    <dgm:pt modelId="{3F2E6C5E-5B8C-4E28-A4C4-76C1CD3B3D9C}" type="pres">
      <dgm:prSet presAssocID="{78F32D34-AC3B-4283-BBEF-42A7E782AA4F}" presName="sibTrans" presStyleLbl="sibTrans1D1" presStyleIdx="2" presStyleCnt="5"/>
      <dgm:spPr/>
    </dgm:pt>
    <dgm:pt modelId="{E659CD8C-1F70-4A12-9F9E-9B798BFB7916}" type="pres">
      <dgm:prSet presAssocID="{D2095872-DB95-41CC-AAC1-292C7EA1631D}" presName="node" presStyleLbl="node1" presStyleIdx="3" presStyleCnt="5" custScaleX="192193" custScaleY="89792">
        <dgm:presLayoutVars>
          <dgm:bulletEnabled val="1"/>
        </dgm:presLayoutVars>
      </dgm:prSet>
      <dgm:spPr/>
    </dgm:pt>
    <dgm:pt modelId="{AF9A65B1-290F-46F7-9D40-2E0C91A4A6BF}" type="pres">
      <dgm:prSet presAssocID="{D2095872-DB95-41CC-AAC1-292C7EA1631D}" presName="spNode" presStyleCnt="0"/>
      <dgm:spPr/>
    </dgm:pt>
    <dgm:pt modelId="{829484BA-2EA6-4108-A8C1-4FA2A240321D}" type="pres">
      <dgm:prSet presAssocID="{00BB7182-D7D0-44C5-ACDB-2D8EBC6CFAD9}" presName="sibTrans" presStyleLbl="sibTrans1D1" presStyleIdx="3" presStyleCnt="5"/>
      <dgm:spPr/>
    </dgm:pt>
    <dgm:pt modelId="{C86120F4-207E-4212-99F1-0EEDAE7D2F24}" type="pres">
      <dgm:prSet presAssocID="{0B61D76D-546D-4BFD-88E6-1D71FBD9EC3B}" presName="node" presStyleLbl="node1" presStyleIdx="4" presStyleCnt="5" custScaleX="111380" custScaleY="54746" custRadScaleRad="97164" custRadScaleInc="4562">
        <dgm:presLayoutVars>
          <dgm:bulletEnabled val="1"/>
        </dgm:presLayoutVars>
      </dgm:prSet>
      <dgm:spPr/>
    </dgm:pt>
    <dgm:pt modelId="{D59F1EDD-0916-46C0-AB1B-D814FA7398B6}" type="pres">
      <dgm:prSet presAssocID="{0B61D76D-546D-4BFD-88E6-1D71FBD9EC3B}" presName="spNode" presStyleCnt="0"/>
      <dgm:spPr/>
    </dgm:pt>
    <dgm:pt modelId="{62DEA288-AD52-4320-B5DD-164067418AEE}" type="pres">
      <dgm:prSet presAssocID="{D2108D49-CB2F-4711-8268-812B26672334}" presName="sibTrans" presStyleLbl="sibTrans1D1" presStyleIdx="4" presStyleCnt="5"/>
      <dgm:spPr/>
    </dgm:pt>
  </dgm:ptLst>
  <dgm:cxnLst>
    <dgm:cxn modelId="{A1315605-CFE2-4874-9851-8423D20E2D28}" type="presOf" srcId="{E8FB6AB0-4290-41BF-BA53-BF9DF2C3C0E2}" destId="{4D48AAAC-624E-4D4C-A9A9-9A258C6BB8F7}" srcOrd="0" destOrd="0" presId="urn:microsoft.com/office/officeart/2005/8/layout/cycle6"/>
    <dgm:cxn modelId="{C386A20E-A244-4954-98E8-62299C4EC914}" type="presOf" srcId="{9F32EECE-37B8-48F8-89B2-794AA2204933}" destId="{5B5C0E8D-39E9-4713-A5E9-0286DA51C22F}" srcOrd="0" destOrd="0" presId="urn:microsoft.com/office/officeart/2005/8/layout/cycle6"/>
    <dgm:cxn modelId="{A1A2DC2C-683E-48B1-81A0-1A01A528826D}" srcId="{9F32EECE-37B8-48F8-89B2-794AA2204933}" destId="{98A3AD6B-885E-444C-BCF3-7F2297FCFB95}" srcOrd="2" destOrd="0" parTransId="{CC5FACE6-F4FF-4B03-B9DD-C6FCD1E0E3D0}" sibTransId="{78F32D34-AC3B-4283-BBEF-42A7E782AA4F}"/>
    <dgm:cxn modelId="{31FE952F-C16C-4FBF-8A44-6BB65D76DB50}" srcId="{9F32EECE-37B8-48F8-89B2-794AA2204933}" destId="{99D4741E-C277-4ED2-A505-85FAD1B0C58A}" srcOrd="1" destOrd="0" parTransId="{BCD5EDDD-1BCC-447B-8ADA-538B9F98AD3D}" sibTransId="{8C1D26C9-0AC7-45BE-B819-17617731FB1E}"/>
    <dgm:cxn modelId="{0A7C3D36-A8D5-4A29-BC29-329CAEFBA4EB}" type="presOf" srcId="{8C1D26C9-0AC7-45BE-B819-17617731FB1E}" destId="{59632F3B-C347-4554-8183-5309FB19AFFA}" srcOrd="0" destOrd="0" presId="urn:microsoft.com/office/officeart/2005/8/layout/cycle6"/>
    <dgm:cxn modelId="{3A1E5D5B-01D4-45A1-A6E7-E55D7A647E13}" type="presOf" srcId="{5830C531-21BD-4A70-B40F-83723F72CDC9}" destId="{37D5E257-D633-43B2-AA98-42E7B6A97FF2}" srcOrd="0" destOrd="0" presId="urn:microsoft.com/office/officeart/2005/8/layout/cycle6"/>
    <dgm:cxn modelId="{C5A63888-02DA-40B7-BD73-D8DDA591638F}" type="presOf" srcId="{00BB7182-D7D0-44C5-ACDB-2D8EBC6CFAD9}" destId="{829484BA-2EA6-4108-A8C1-4FA2A240321D}" srcOrd="0" destOrd="0" presId="urn:microsoft.com/office/officeart/2005/8/layout/cycle6"/>
    <dgm:cxn modelId="{A84DED8C-6E10-4336-A4EC-4F0EAA0B7A03}" type="presOf" srcId="{D2108D49-CB2F-4711-8268-812B26672334}" destId="{62DEA288-AD52-4320-B5DD-164067418AEE}" srcOrd="0" destOrd="0" presId="urn:microsoft.com/office/officeart/2005/8/layout/cycle6"/>
    <dgm:cxn modelId="{2246D299-641F-4BD4-B2A8-34A24454F297}" srcId="{9F32EECE-37B8-48F8-89B2-794AA2204933}" destId="{0B61D76D-546D-4BFD-88E6-1D71FBD9EC3B}" srcOrd="4" destOrd="0" parTransId="{04936309-85A0-4E8B-8E61-D62A08A30176}" sibTransId="{D2108D49-CB2F-4711-8268-812B26672334}"/>
    <dgm:cxn modelId="{50C01CA3-1525-4B74-9DAF-9B0745E86482}" srcId="{9F32EECE-37B8-48F8-89B2-794AA2204933}" destId="{E8FB6AB0-4290-41BF-BA53-BF9DF2C3C0E2}" srcOrd="0" destOrd="0" parTransId="{D691C653-B70F-469C-932D-9803F3188CDD}" sibTransId="{5830C531-21BD-4A70-B40F-83723F72CDC9}"/>
    <dgm:cxn modelId="{358FFDA4-10DD-455F-BDA9-9C61FC63B6FC}" type="presOf" srcId="{0B61D76D-546D-4BFD-88E6-1D71FBD9EC3B}" destId="{C86120F4-207E-4212-99F1-0EEDAE7D2F24}" srcOrd="0" destOrd="0" presId="urn:microsoft.com/office/officeart/2005/8/layout/cycle6"/>
    <dgm:cxn modelId="{A37E11C0-A580-4A88-83D5-696CA5F7876F}" type="presOf" srcId="{D2095872-DB95-41CC-AAC1-292C7EA1631D}" destId="{E659CD8C-1F70-4A12-9F9E-9B798BFB7916}" srcOrd="0" destOrd="0" presId="urn:microsoft.com/office/officeart/2005/8/layout/cycle6"/>
    <dgm:cxn modelId="{572C68D4-4068-4BF5-AE36-924CA32F3DC4}" srcId="{9F32EECE-37B8-48F8-89B2-794AA2204933}" destId="{D2095872-DB95-41CC-AAC1-292C7EA1631D}" srcOrd="3" destOrd="0" parTransId="{C637F6A2-DF06-433B-84B8-2E7CC62DA34E}" sibTransId="{00BB7182-D7D0-44C5-ACDB-2D8EBC6CFAD9}"/>
    <dgm:cxn modelId="{38E02DEB-57CB-4413-8BF7-56FB0BC54ED5}" type="presOf" srcId="{98A3AD6B-885E-444C-BCF3-7F2297FCFB95}" destId="{5380052C-F831-4B72-A89F-297F1444F893}" srcOrd="0" destOrd="0" presId="urn:microsoft.com/office/officeart/2005/8/layout/cycle6"/>
    <dgm:cxn modelId="{F93E3AF3-DADF-448D-ACE7-5C229895C36F}" type="presOf" srcId="{78F32D34-AC3B-4283-BBEF-42A7E782AA4F}" destId="{3F2E6C5E-5B8C-4E28-A4C4-76C1CD3B3D9C}" srcOrd="0" destOrd="0" presId="urn:microsoft.com/office/officeart/2005/8/layout/cycle6"/>
    <dgm:cxn modelId="{4CA808FB-7BD5-4803-A321-7D075DC502E5}" type="presOf" srcId="{99D4741E-C277-4ED2-A505-85FAD1B0C58A}" destId="{1AF28315-D35B-4508-85B8-A8C24461131A}" srcOrd="0" destOrd="0" presId="urn:microsoft.com/office/officeart/2005/8/layout/cycle6"/>
    <dgm:cxn modelId="{E901AB1F-6719-4C19-845F-C60727A4CD46}" type="presParOf" srcId="{5B5C0E8D-39E9-4713-A5E9-0286DA51C22F}" destId="{4D48AAAC-624E-4D4C-A9A9-9A258C6BB8F7}" srcOrd="0" destOrd="0" presId="urn:microsoft.com/office/officeart/2005/8/layout/cycle6"/>
    <dgm:cxn modelId="{9F80C2D7-6399-45D1-88AD-9554659BF3D2}" type="presParOf" srcId="{5B5C0E8D-39E9-4713-A5E9-0286DA51C22F}" destId="{9CD11ADD-47A5-4208-B95D-1B224DE5C19E}" srcOrd="1" destOrd="0" presId="urn:microsoft.com/office/officeart/2005/8/layout/cycle6"/>
    <dgm:cxn modelId="{C33011AE-B75D-4803-A1A7-4B002CF23A8E}" type="presParOf" srcId="{5B5C0E8D-39E9-4713-A5E9-0286DA51C22F}" destId="{37D5E257-D633-43B2-AA98-42E7B6A97FF2}" srcOrd="2" destOrd="0" presId="urn:microsoft.com/office/officeart/2005/8/layout/cycle6"/>
    <dgm:cxn modelId="{2382206F-1587-4A2B-9B6C-592CAC335BDE}" type="presParOf" srcId="{5B5C0E8D-39E9-4713-A5E9-0286DA51C22F}" destId="{1AF28315-D35B-4508-85B8-A8C24461131A}" srcOrd="3" destOrd="0" presId="urn:microsoft.com/office/officeart/2005/8/layout/cycle6"/>
    <dgm:cxn modelId="{E43C0CD3-2336-4799-8E58-8651223090F1}" type="presParOf" srcId="{5B5C0E8D-39E9-4713-A5E9-0286DA51C22F}" destId="{0D184300-D958-488A-8900-6F9CFBEB31B1}" srcOrd="4" destOrd="0" presId="urn:microsoft.com/office/officeart/2005/8/layout/cycle6"/>
    <dgm:cxn modelId="{1ACC89C8-E3AF-47CF-BF42-0F15A1795E65}" type="presParOf" srcId="{5B5C0E8D-39E9-4713-A5E9-0286DA51C22F}" destId="{59632F3B-C347-4554-8183-5309FB19AFFA}" srcOrd="5" destOrd="0" presId="urn:microsoft.com/office/officeart/2005/8/layout/cycle6"/>
    <dgm:cxn modelId="{950CC39F-C55A-4C1A-BCC6-2102E4D1DB97}" type="presParOf" srcId="{5B5C0E8D-39E9-4713-A5E9-0286DA51C22F}" destId="{5380052C-F831-4B72-A89F-297F1444F893}" srcOrd="6" destOrd="0" presId="urn:microsoft.com/office/officeart/2005/8/layout/cycle6"/>
    <dgm:cxn modelId="{8B0967DB-3A5D-4F25-BE8A-14B1548FB9F3}" type="presParOf" srcId="{5B5C0E8D-39E9-4713-A5E9-0286DA51C22F}" destId="{AECE7C0E-1D95-4428-9CDC-51D152DA8101}" srcOrd="7" destOrd="0" presId="urn:microsoft.com/office/officeart/2005/8/layout/cycle6"/>
    <dgm:cxn modelId="{797CAC5D-4EEE-42E2-B853-19898D85DF9B}" type="presParOf" srcId="{5B5C0E8D-39E9-4713-A5E9-0286DA51C22F}" destId="{3F2E6C5E-5B8C-4E28-A4C4-76C1CD3B3D9C}" srcOrd="8" destOrd="0" presId="urn:microsoft.com/office/officeart/2005/8/layout/cycle6"/>
    <dgm:cxn modelId="{356C54A6-C60D-40E8-B13C-2AD50617B7C5}" type="presParOf" srcId="{5B5C0E8D-39E9-4713-A5E9-0286DA51C22F}" destId="{E659CD8C-1F70-4A12-9F9E-9B798BFB7916}" srcOrd="9" destOrd="0" presId="urn:microsoft.com/office/officeart/2005/8/layout/cycle6"/>
    <dgm:cxn modelId="{B654E3CA-89FE-400F-9E78-1A0B50F4CB5E}" type="presParOf" srcId="{5B5C0E8D-39E9-4713-A5E9-0286DA51C22F}" destId="{AF9A65B1-290F-46F7-9D40-2E0C91A4A6BF}" srcOrd="10" destOrd="0" presId="urn:microsoft.com/office/officeart/2005/8/layout/cycle6"/>
    <dgm:cxn modelId="{E687DB86-989F-433E-BE3D-A0858CC44CD2}" type="presParOf" srcId="{5B5C0E8D-39E9-4713-A5E9-0286DA51C22F}" destId="{829484BA-2EA6-4108-A8C1-4FA2A240321D}" srcOrd="11" destOrd="0" presId="urn:microsoft.com/office/officeart/2005/8/layout/cycle6"/>
    <dgm:cxn modelId="{86360F6F-2428-4D76-977B-F5CC7F6FEC41}" type="presParOf" srcId="{5B5C0E8D-39E9-4713-A5E9-0286DA51C22F}" destId="{C86120F4-207E-4212-99F1-0EEDAE7D2F24}" srcOrd="12" destOrd="0" presId="urn:microsoft.com/office/officeart/2005/8/layout/cycle6"/>
    <dgm:cxn modelId="{DAB39563-3112-4EBA-AD18-D7DE7FA9355E}" type="presParOf" srcId="{5B5C0E8D-39E9-4713-A5E9-0286DA51C22F}" destId="{D59F1EDD-0916-46C0-AB1B-D814FA7398B6}" srcOrd="13" destOrd="0" presId="urn:microsoft.com/office/officeart/2005/8/layout/cycle6"/>
    <dgm:cxn modelId="{E1E1D62C-5B47-46D5-A749-3DB0648884BD}" type="presParOf" srcId="{5B5C0E8D-39E9-4713-A5E9-0286DA51C22F}" destId="{62DEA288-AD52-4320-B5DD-164067418AEE}"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8AAAC-624E-4D4C-A9A9-9A258C6BB8F7}">
      <dsp:nvSpPr>
        <dsp:cNvPr id="0" name=""/>
        <dsp:cNvSpPr/>
      </dsp:nvSpPr>
      <dsp:spPr>
        <a:xfrm>
          <a:off x="3661981" y="-95902"/>
          <a:ext cx="3106773" cy="1610668"/>
        </a:xfrm>
        <a:prstGeom prst="roundRect">
          <a:avLst/>
        </a:pr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i="0" kern="1200" dirty="0">
              <a:solidFill>
                <a:schemeClr val="tx1"/>
              </a:solidFill>
              <a:latin typeface="Arial" panose="020B0604020202020204" pitchFamily="34" charset="0"/>
              <a:cs typeface="Arial" panose="020B0604020202020204" pitchFamily="34" charset="0"/>
            </a:rPr>
            <a:t>Shared understanding and consultation</a:t>
          </a:r>
        </a:p>
      </dsp:txBody>
      <dsp:txXfrm>
        <a:off x="3740607" y="-17276"/>
        <a:ext cx="2949521" cy="1453416"/>
      </dsp:txXfrm>
    </dsp:sp>
    <dsp:sp modelId="{37D5E257-D633-43B2-AA98-42E7B6A97FF2}">
      <dsp:nvSpPr>
        <dsp:cNvPr id="0" name=""/>
        <dsp:cNvSpPr/>
      </dsp:nvSpPr>
      <dsp:spPr>
        <a:xfrm>
          <a:off x="2779091" y="709432"/>
          <a:ext cx="4872552" cy="4872552"/>
        </a:xfrm>
        <a:custGeom>
          <a:avLst/>
          <a:gdLst/>
          <a:ahLst/>
          <a:cxnLst/>
          <a:rect l="0" t="0" r="0" b="0"/>
          <a:pathLst>
            <a:path>
              <a:moveTo>
                <a:pt x="3995574" y="564370"/>
              </a:moveTo>
              <a:arcTo wR="2436276" hR="2436276" stAng="18587659" swAng="1067127"/>
            </a:path>
          </a:pathLst>
        </a:cu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1AF28315-D35B-4508-85B8-A8C24461131A}">
      <dsp:nvSpPr>
        <dsp:cNvPr id="0" name=""/>
        <dsp:cNvSpPr/>
      </dsp:nvSpPr>
      <dsp:spPr>
        <a:xfrm>
          <a:off x="6262696" y="1846052"/>
          <a:ext cx="2539415" cy="1093610"/>
        </a:xfrm>
        <a:prstGeom prst="roundRect">
          <a:avLst/>
        </a:pr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i="0" kern="1200" dirty="0">
              <a:solidFill>
                <a:schemeClr val="tx1"/>
              </a:solidFill>
              <a:latin typeface="Arial" panose="020B0604020202020204" pitchFamily="34" charset="0"/>
              <a:cs typeface="Arial" panose="020B0604020202020204" pitchFamily="34" charset="0"/>
            </a:rPr>
            <a:t>Integration of children’s ideas</a:t>
          </a:r>
        </a:p>
      </dsp:txBody>
      <dsp:txXfrm>
        <a:off x="6316082" y="1899438"/>
        <a:ext cx="2432643" cy="986838"/>
      </dsp:txXfrm>
    </dsp:sp>
    <dsp:sp modelId="{59632F3B-C347-4554-8183-5309FB19AFFA}">
      <dsp:nvSpPr>
        <dsp:cNvPr id="0" name=""/>
        <dsp:cNvSpPr/>
      </dsp:nvSpPr>
      <dsp:spPr>
        <a:xfrm>
          <a:off x="2893783" y="1268985"/>
          <a:ext cx="4872552" cy="4872552"/>
        </a:xfrm>
        <a:custGeom>
          <a:avLst/>
          <a:gdLst/>
          <a:ahLst/>
          <a:cxnLst/>
          <a:rect l="0" t="0" r="0" b="0"/>
          <a:pathLst>
            <a:path>
              <a:moveTo>
                <a:pt x="4751934" y="1679196"/>
              </a:moveTo>
              <a:arcTo wR="2436276" hR="2436276" stAng="20513723" swAng="1247291"/>
            </a:path>
          </a:pathLst>
        </a:cu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5380052C-F831-4B72-A89F-297F1444F893}">
      <dsp:nvSpPr>
        <dsp:cNvPr id="0" name=""/>
        <dsp:cNvSpPr/>
      </dsp:nvSpPr>
      <dsp:spPr>
        <a:xfrm>
          <a:off x="5978054" y="3828284"/>
          <a:ext cx="3142141" cy="1093367"/>
        </a:xfrm>
        <a:prstGeom prst="roundRect">
          <a:avLst/>
        </a:pr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i="0" kern="1200" dirty="0">
              <a:solidFill>
                <a:schemeClr val="tx1"/>
              </a:solidFill>
              <a:latin typeface="Arial" panose="020B0604020202020204" pitchFamily="34" charset="0"/>
              <a:cs typeface="Arial" panose="020B0604020202020204" pitchFamily="34" charset="0"/>
            </a:rPr>
            <a:t>Outdoor learning and curriculum coverage</a:t>
          </a:r>
        </a:p>
      </dsp:txBody>
      <dsp:txXfrm>
        <a:off x="6031428" y="3881658"/>
        <a:ext cx="3035393" cy="986619"/>
      </dsp:txXfrm>
    </dsp:sp>
    <dsp:sp modelId="{3F2E6C5E-5B8C-4E28-A4C4-76C1CD3B3D9C}">
      <dsp:nvSpPr>
        <dsp:cNvPr id="0" name=""/>
        <dsp:cNvSpPr/>
      </dsp:nvSpPr>
      <dsp:spPr>
        <a:xfrm>
          <a:off x="3091179" y="682094"/>
          <a:ext cx="4872552" cy="4872552"/>
        </a:xfrm>
        <a:custGeom>
          <a:avLst/>
          <a:gdLst/>
          <a:ahLst/>
          <a:cxnLst/>
          <a:rect l="0" t="0" r="0" b="0"/>
          <a:pathLst>
            <a:path>
              <a:moveTo>
                <a:pt x="4061801" y="4250969"/>
              </a:moveTo>
              <a:arcTo wR="2436276" hR="2436276" stAng="2888842" swAng="2407931"/>
            </a:path>
          </a:pathLst>
        </a:cu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E659CD8C-1F70-4A12-9F9E-9B798BFB7916}">
      <dsp:nvSpPr>
        <dsp:cNvPr id="0" name=""/>
        <dsp:cNvSpPr/>
      </dsp:nvSpPr>
      <dsp:spPr>
        <a:xfrm>
          <a:off x="1983152" y="4570014"/>
          <a:ext cx="3600415" cy="1093367"/>
        </a:xfrm>
        <a:prstGeom prst="roundRect">
          <a:avLst/>
        </a:pr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i="0" kern="1200" dirty="0">
              <a:solidFill>
                <a:schemeClr val="tx1"/>
              </a:solidFill>
              <a:latin typeface="Arial" panose="020B0604020202020204" pitchFamily="34" charset="0"/>
              <a:cs typeface="Arial" panose="020B0604020202020204" pitchFamily="34" charset="0"/>
            </a:rPr>
            <a:t>Innovative teachers and collaborative action</a:t>
          </a:r>
        </a:p>
      </dsp:txBody>
      <dsp:txXfrm>
        <a:off x="2036526" y="4623388"/>
        <a:ext cx="3493667" cy="986619"/>
      </dsp:txXfrm>
    </dsp:sp>
    <dsp:sp modelId="{829484BA-2EA6-4108-A8C1-4FA2A240321D}">
      <dsp:nvSpPr>
        <dsp:cNvPr id="0" name=""/>
        <dsp:cNvSpPr/>
      </dsp:nvSpPr>
      <dsp:spPr>
        <a:xfrm>
          <a:off x="2833532" y="788200"/>
          <a:ext cx="4872552" cy="4872552"/>
        </a:xfrm>
        <a:custGeom>
          <a:avLst/>
          <a:gdLst/>
          <a:ahLst/>
          <a:cxnLst/>
          <a:rect l="0" t="0" r="0" b="0"/>
          <a:pathLst>
            <a:path>
              <a:moveTo>
                <a:pt x="394853" y="3765951"/>
              </a:moveTo>
              <a:arcTo wR="2436276" hR="2436276" stAng="8815314" swAng="2697122"/>
            </a:path>
          </a:pathLst>
        </a:cu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C86120F4-207E-4212-99F1-0EEDAE7D2F24}">
      <dsp:nvSpPr>
        <dsp:cNvPr id="0" name=""/>
        <dsp:cNvSpPr/>
      </dsp:nvSpPr>
      <dsp:spPr>
        <a:xfrm>
          <a:off x="1935171" y="2038011"/>
          <a:ext cx="2086518" cy="666623"/>
        </a:xfrm>
        <a:prstGeom prst="roundRect">
          <a:avLst/>
        </a:pr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tx1"/>
              </a:solidFill>
              <a:latin typeface="Arial" panose="020B0604020202020204" pitchFamily="34" charset="0"/>
              <a:cs typeface="Arial" panose="020B0604020202020204" pitchFamily="34" charset="0"/>
            </a:rPr>
            <a:t>Reviewing</a:t>
          </a:r>
        </a:p>
      </dsp:txBody>
      <dsp:txXfrm>
        <a:off x="1967713" y="2070553"/>
        <a:ext cx="2021434" cy="601539"/>
      </dsp:txXfrm>
    </dsp:sp>
    <dsp:sp modelId="{62DEA288-AD52-4320-B5DD-164067418AEE}">
      <dsp:nvSpPr>
        <dsp:cNvPr id="0" name=""/>
        <dsp:cNvSpPr/>
      </dsp:nvSpPr>
      <dsp:spPr>
        <a:xfrm>
          <a:off x="2914545" y="588538"/>
          <a:ext cx="4872552" cy="4872552"/>
        </a:xfrm>
        <a:custGeom>
          <a:avLst/>
          <a:gdLst/>
          <a:ahLst/>
          <a:cxnLst/>
          <a:rect l="0" t="0" r="0" b="0"/>
          <a:pathLst>
            <a:path>
              <a:moveTo>
                <a:pt x="212617" y="1440895"/>
              </a:moveTo>
              <a:arcTo wR="2436276" hR="2436276" stAng="12246889" swAng="1306796"/>
            </a:path>
          </a:pathLst>
        </a:custGeom>
        <a:noFill/>
        <a:ln w="9525" cap="flat" cmpd="sng" algn="ctr">
          <a:solidFill>
            <a:srgbClr val="7030A0"/>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363"/>
          </a:xfrm>
          <a:prstGeom prst="rect">
            <a:avLst/>
          </a:prstGeom>
        </p:spPr>
        <p:txBody>
          <a:bodyPr vert="horz" lIns="93443" tIns="46721" rIns="93443" bIns="46721" rtlCol="0"/>
          <a:lstStyle>
            <a:lvl1pPr algn="l">
              <a:defRPr sz="1200"/>
            </a:lvl1pPr>
          </a:lstStyle>
          <a:p>
            <a:endParaRPr lang="en-GB" dirty="0"/>
          </a:p>
        </p:txBody>
      </p:sp>
      <p:sp>
        <p:nvSpPr>
          <p:cNvPr id="3" name="Date Placeholder 2"/>
          <p:cNvSpPr>
            <a:spLocks noGrp="1"/>
          </p:cNvSpPr>
          <p:nvPr>
            <p:ph type="dt" idx="1"/>
          </p:nvPr>
        </p:nvSpPr>
        <p:spPr>
          <a:xfrm>
            <a:off x="3884613" y="1"/>
            <a:ext cx="2971800" cy="497363"/>
          </a:xfrm>
          <a:prstGeom prst="rect">
            <a:avLst/>
          </a:prstGeom>
        </p:spPr>
        <p:txBody>
          <a:bodyPr vert="horz" lIns="93443" tIns="46721" rIns="93443" bIns="46721" rtlCol="0"/>
          <a:lstStyle>
            <a:lvl1pPr algn="r">
              <a:defRPr sz="1200"/>
            </a:lvl1pPr>
          </a:lstStyle>
          <a:p>
            <a:fld id="{6AECCAEB-7496-4C12-9A08-526B0D813A46}" type="datetimeFigureOut">
              <a:rPr lang="en-GB" smtClean="0"/>
              <a:pPr/>
              <a:t>31/08/2022</a:t>
            </a:fld>
            <a:endParaRPr lang="en-GB" dirty="0"/>
          </a:p>
        </p:txBody>
      </p:sp>
      <p:sp>
        <p:nvSpPr>
          <p:cNvPr id="4" name="Slide Image Placeholder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3443" tIns="46721" rIns="93443" bIns="46721" rtlCol="0" anchor="ctr"/>
          <a:lstStyle/>
          <a:p>
            <a:endParaRPr lang="en-GB" dirty="0"/>
          </a:p>
        </p:txBody>
      </p:sp>
      <p:sp>
        <p:nvSpPr>
          <p:cNvPr id="5" name="Notes Placeholder 4"/>
          <p:cNvSpPr>
            <a:spLocks noGrp="1"/>
          </p:cNvSpPr>
          <p:nvPr>
            <p:ph type="body" sz="quarter" idx="3"/>
          </p:nvPr>
        </p:nvSpPr>
        <p:spPr>
          <a:xfrm>
            <a:off x="685800" y="4724957"/>
            <a:ext cx="5486400" cy="4476273"/>
          </a:xfrm>
          <a:prstGeom prst="rect">
            <a:avLst/>
          </a:prstGeom>
        </p:spPr>
        <p:txBody>
          <a:bodyPr vert="horz" lIns="93443" tIns="46721" rIns="93443" bIns="46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7363"/>
          </a:xfrm>
          <a:prstGeom prst="rect">
            <a:avLst/>
          </a:prstGeom>
        </p:spPr>
        <p:txBody>
          <a:bodyPr vert="horz" lIns="93443" tIns="46721" rIns="93443" bIns="4672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185"/>
            <a:ext cx="2971800" cy="497363"/>
          </a:xfrm>
          <a:prstGeom prst="rect">
            <a:avLst/>
          </a:prstGeom>
        </p:spPr>
        <p:txBody>
          <a:bodyPr vert="horz" lIns="93443" tIns="46721" rIns="93443" bIns="46721"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a:t>
            </a:fld>
            <a:endParaRPr lang="en-GB" dirty="0"/>
          </a:p>
        </p:txBody>
      </p:sp>
    </p:spTree>
    <p:extLst>
      <p:ext uri="{BB962C8B-B14F-4D97-AF65-F5344CB8AC3E}">
        <p14:creationId xmlns:p14="http://schemas.microsoft.com/office/powerpoint/2010/main" val="93886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4744" y="293117"/>
            <a:ext cx="4443472" cy="2499320"/>
          </a:xfrm>
        </p:spPr>
      </p:sp>
      <p:sp>
        <p:nvSpPr>
          <p:cNvPr id="3" name="Notes Placeholder 2"/>
          <p:cNvSpPr>
            <a:spLocks noGrp="1"/>
          </p:cNvSpPr>
          <p:nvPr>
            <p:ph type="body" idx="1"/>
          </p:nvPr>
        </p:nvSpPr>
        <p:spPr>
          <a:xfrm>
            <a:off x="381001" y="2792437"/>
            <a:ext cx="6216352" cy="6959557"/>
          </a:xfrm>
        </p:spPr>
        <p:txBody>
          <a:bodyPr>
            <a:noAutofit/>
          </a:bodyPr>
          <a:lstStyle/>
          <a:p>
            <a:pPr defTabSz="901440">
              <a:defRPr/>
            </a:pPr>
            <a:endParaRPr lang="en-GB" sz="13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10</a:t>
            </a:fld>
            <a:endParaRPr lang="en-GB" dirty="0"/>
          </a:p>
        </p:txBody>
      </p:sp>
    </p:spTree>
    <p:extLst>
      <p:ext uri="{BB962C8B-B14F-4D97-AF65-F5344CB8AC3E}">
        <p14:creationId xmlns:p14="http://schemas.microsoft.com/office/powerpoint/2010/main" val="377716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4744" y="293117"/>
            <a:ext cx="4396407" cy="2472847"/>
          </a:xfrm>
        </p:spPr>
      </p:sp>
      <p:sp>
        <p:nvSpPr>
          <p:cNvPr id="3" name="Notes Placeholder 2"/>
          <p:cNvSpPr>
            <a:spLocks noGrp="1"/>
          </p:cNvSpPr>
          <p:nvPr>
            <p:ph type="body" idx="1"/>
          </p:nvPr>
        </p:nvSpPr>
        <p:spPr>
          <a:xfrm>
            <a:off x="685800" y="2957413"/>
            <a:ext cx="5486400" cy="6243817"/>
          </a:xfrm>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11</a:t>
            </a:fld>
            <a:endParaRPr lang="en-GB" dirty="0"/>
          </a:p>
        </p:txBody>
      </p:sp>
    </p:spTree>
    <p:extLst>
      <p:ext uri="{BB962C8B-B14F-4D97-AF65-F5344CB8AC3E}">
        <p14:creationId xmlns:p14="http://schemas.microsoft.com/office/powerpoint/2010/main" val="197870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760" y="221109"/>
            <a:ext cx="3803367" cy="2139280"/>
          </a:xfrm>
        </p:spPr>
      </p:sp>
      <p:sp>
        <p:nvSpPr>
          <p:cNvPr id="3" name="Notes Placeholder 2"/>
          <p:cNvSpPr>
            <a:spLocks noGrp="1"/>
          </p:cNvSpPr>
          <p:nvPr>
            <p:ph type="body" idx="1"/>
          </p:nvPr>
        </p:nvSpPr>
        <p:spPr>
          <a:xfrm>
            <a:off x="685800" y="2597373"/>
            <a:ext cx="5486400" cy="6603857"/>
          </a:xfrm>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12</a:t>
            </a:fld>
            <a:endParaRPr lang="en-GB" dirty="0"/>
          </a:p>
        </p:txBody>
      </p:sp>
    </p:spTree>
    <p:extLst>
      <p:ext uri="{BB962C8B-B14F-4D97-AF65-F5344CB8AC3E}">
        <p14:creationId xmlns:p14="http://schemas.microsoft.com/office/powerpoint/2010/main" val="240164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7338" y="149225"/>
            <a:ext cx="3527425" cy="1984375"/>
          </a:xfrm>
        </p:spPr>
      </p:sp>
      <p:sp>
        <p:nvSpPr>
          <p:cNvPr id="3" name="Notes Placeholder 2"/>
          <p:cNvSpPr>
            <a:spLocks noGrp="1"/>
          </p:cNvSpPr>
          <p:nvPr>
            <p:ph type="body" idx="1"/>
          </p:nvPr>
        </p:nvSpPr>
        <p:spPr>
          <a:xfrm>
            <a:off x="685800" y="2381349"/>
            <a:ext cx="5486400" cy="6819881"/>
          </a:xfrm>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13</a:t>
            </a:fld>
            <a:endParaRPr lang="en-GB" dirty="0"/>
          </a:p>
        </p:txBody>
      </p:sp>
    </p:spTree>
    <p:extLst>
      <p:ext uri="{BB962C8B-B14F-4D97-AF65-F5344CB8AC3E}">
        <p14:creationId xmlns:p14="http://schemas.microsoft.com/office/powerpoint/2010/main" val="145733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14</a:t>
            </a:fld>
            <a:endParaRPr lang="en-GB" dirty="0"/>
          </a:p>
        </p:txBody>
      </p:sp>
    </p:spTree>
    <p:extLst>
      <p:ext uri="{BB962C8B-B14F-4D97-AF65-F5344CB8AC3E}">
        <p14:creationId xmlns:p14="http://schemas.microsoft.com/office/powerpoint/2010/main" val="250425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15</a:t>
            </a:fld>
            <a:endParaRPr lang="en-GB" dirty="0"/>
          </a:p>
        </p:txBody>
      </p:sp>
    </p:spTree>
    <p:extLst>
      <p:ext uri="{BB962C8B-B14F-4D97-AF65-F5344CB8AC3E}">
        <p14:creationId xmlns:p14="http://schemas.microsoft.com/office/powerpoint/2010/main" val="391721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16</a:t>
            </a:fld>
            <a:endParaRPr lang="en-GB" dirty="0"/>
          </a:p>
        </p:txBody>
      </p:sp>
    </p:spTree>
    <p:extLst>
      <p:ext uri="{BB962C8B-B14F-4D97-AF65-F5344CB8AC3E}">
        <p14:creationId xmlns:p14="http://schemas.microsoft.com/office/powerpoint/2010/main" val="194225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17</a:t>
            </a:fld>
            <a:endParaRPr lang="en-GB" dirty="0"/>
          </a:p>
        </p:txBody>
      </p:sp>
    </p:spTree>
    <p:extLst>
      <p:ext uri="{BB962C8B-B14F-4D97-AF65-F5344CB8AC3E}">
        <p14:creationId xmlns:p14="http://schemas.microsoft.com/office/powerpoint/2010/main" val="244971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18</a:t>
            </a:fld>
            <a:endParaRPr lang="en-GB" dirty="0"/>
          </a:p>
        </p:txBody>
      </p:sp>
    </p:spTree>
    <p:extLst>
      <p:ext uri="{BB962C8B-B14F-4D97-AF65-F5344CB8AC3E}">
        <p14:creationId xmlns:p14="http://schemas.microsoft.com/office/powerpoint/2010/main" val="44064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736" y="653157"/>
            <a:ext cx="4493482" cy="2527449"/>
          </a:xfrm>
        </p:spPr>
      </p:sp>
      <p:sp>
        <p:nvSpPr>
          <p:cNvPr id="3" name="Notes Placeholder 2"/>
          <p:cNvSpPr>
            <a:spLocks noGrp="1"/>
          </p:cNvSpPr>
          <p:nvPr>
            <p:ph type="body" idx="1"/>
          </p:nvPr>
        </p:nvSpPr>
        <p:spPr>
          <a:xfrm>
            <a:off x="685800" y="3389461"/>
            <a:ext cx="5486400" cy="5811769"/>
          </a:xfrm>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19</a:t>
            </a:fld>
            <a:endParaRPr lang="en-GB" dirty="0"/>
          </a:p>
        </p:txBody>
      </p:sp>
    </p:spTree>
    <p:extLst>
      <p:ext uri="{BB962C8B-B14F-4D97-AF65-F5344CB8AC3E}">
        <p14:creationId xmlns:p14="http://schemas.microsoft.com/office/powerpoint/2010/main" val="368686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93738"/>
            <a:ext cx="3698875" cy="20812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77DD77-C9D6-423C-BCAE-6BF6AF82AD76}" type="slidenum">
              <a:rPr lang="en-GB" smtClean="0"/>
              <a:t>2</a:t>
            </a:fld>
            <a:endParaRPr lang="en-GB"/>
          </a:p>
        </p:txBody>
      </p:sp>
    </p:spTree>
    <p:extLst>
      <p:ext uri="{BB962C8B-B14F-4D97-AF65-F5344CB8AC3E}">
        <p14:creationId xmlns:p14="http://schemas.microsoft.com/office/powerpoint/2010/main" val="343567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0768" y="293117"/>
            <a:ext cx="3964359" cy="2229833"/>
          </a:xfrm>
        </p:spPr>
      </p:sp>
      <p:sp>
        <p:nvSpPr>
          <p:cNvPr id="3" name="Notes Placeholder 2"/>
          <p:cNvSpPr>
            <a:spLocks noGrp="1"/>
          </p:cNvSpPr>
          <p:nvPr>
            <p:ph type="body" idx="1"/>
          </p:nvPr>
        </p:nvSpPr>
        <p:spPr>
          <a:xfrm>
            <a:off x="685800" y="2669381"/>
            <a:ext cx="5486400" cy="6531849"/>
          </a:xfrm>
        </p:spPr>
        <p:txBody>
          <a:bodyPr>
            <a:normAutofit/>
          </a:bodyPr>
          <a:lstStyle/>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20</a:t>
            </a:fld>
            <a:endParaRPr lang="en-GB" dirty="0"/>
          </a:p>
        </p:txBody>
      </p:sp>
    </p:spTree>
    <p:extLst>
      <p:ext uri="{BB962C8B-B14F-4D97-AF65-F5344CB8AC3E}">
        <p14:creationId xmlns:p14="http://schemas.microsoft.com/office/powerpoint/2010/main" val="2018886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4675" y="203200"/>
            <a:ext cx="2878138" cy="1619250"/>
          </a:xfrm>
        </p:spPr>
      </p:sp>
      <p:sp>
        <p:nvSpPr>
          <p:cNvPr id="3" name="Notes Placeholder 2"/>
          <p:cNvSpPr>
            <a:spLocks noGrp="1"/>
          </p:cNvSpPr>
          <p:nvPr>
            <p:ph type="body" idx="1"/>
          </p:nvPr>
        </p:nvSpPr>
        <p:spPr>
          <a:xfrm>
            <a:off x="362707" y="1877293"/>
            <a:ext cx="5955379" cy="7570892"/>
          </a:xfrm>
        </p:spPr>
        <p:txBody>
          <a:bodyPr>
            <a:normAutofit/>
          </a:bodyPr>
          <a:lstStyle/>
          <a:p>
            <a:pPr>
              <a:lnSpc>
                <a:spcPct val="120000"/>
              </a:lnSpc>
            </a:pP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77DD77-C9D6-423C-BCAE-6BF6AF82AD76}" type="slidenum">
              <a:rPr lang="en-GB" smtClean="0"/>
              <a:t>21</a:t>
            </a:fld>
            <a:endParaRPr lang="en-GB" dirty="0"/>
          </a:p>
        </p:txBody>
      </p:sp>
    </p:spTree>
    <p:extLst>
      <p:ext uri="{BB962C8B-B14F-4D97-AF65-F5344CB8AC3E}">
        <p14:creationId xmlns:p14="http://schemas.microsoft.com/office/powerpoint/2010/main" val="3612814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22</a:t>
            </a:fld>
            <a:endParaRPr lang="en-GB" dirty="0"/>
          </a:p>
        </p:txBody>
      </p:sp>
    </p:spTree>
    <p:extLst>
      <p:ext uri="{BB962C8B-B14F-4D97-AF65-F5344CB8AC3E}">
        <p14:creationId xmlns:p14="http://schemas.microsoft.com/office/powerpoint/2010/main" val="31947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3</a:t>
            </a:fld>
            <a:endParaRPr lang="en-GB" dirty="0"/>
          </a:p>
        </p:txBody>
      </p:sp>
    </p:spTree>
    <p:extLst>
      <p:ext uri="{BB962C8B-B14F-4D97-AF65-F5344CB8AC3E}">
        <p14:creationId xmlns:p14="http://schemas.microsoft.com/office/powerpoint/2010/main" val="234653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4</a:t>
            </a:fld>
            <a:endParaRPr lang="en-GB" dirty="0"/>
          </a:p>
        </p:txBody>
      </p:sp>
    </p:spTree>
    <p:extLst>
      <p:ext uri="{BB962C8B-B14F-4D97-AF65-F5344CB8AC3E}">
        <p14:creationId xmlns:p14="http://schemas.microsoft.com/office/powerpoint/2010/main" val="389089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0728" y="509141"/>
            <a:ext cx="4827535" cy="2715344"/>
          </a:xfrm>
        </p:spPr>
      </p:sp>
      <p:sp>
        <p:nvSpPr>
          <p:cNvPr id="3" name="Notes Placeholder 2"/>
          <p:cNvSpPr>
            <a:spLocks noGrp="1"/>
          </p:cNvSpPr>
          <p:nvPr>
            <p:ph type="body" idx="1"/>
          </p:nvPr>
        </p:nvSpPr>
        <p:spPr>
          <a:xfrm>
            <a:off x="685800" y="3389461"/>
            <a:ext cx="5486400" cy="5811769"/>
          </a:xfrm>
        </p:spPr>
        <p:txBody>
          <a:bodyPr>
            <a:normAutofit/>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5</a:t>
            </a:fld>
            <a:endParaRPr lang="en-GB" dirty="0"/>
          </a:p>
        </p:txBody>
      </p:sp>
    </p:spTree>
    <p:extLst>
      <p:ext uri="{BB962C8B-B14F-4D97-AF65-F5344CB8AC3E}">
        <p14:creationId xmlns:p14="http://schemas.microsoft.com/office/powerpoint/2010/main" val="154932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509588"/>
            <a:ext cx="4314825" cy="2427287"/>
          </a:xfrm>
        </p:spPr>
      </p:sp>
      <p:sp>
        <p:nvSpPr>
          <p:cNvPr id="3" name="Notes Placeholder 2"/>
          <p:cNvSpPr>
            <a:spLocks noGrp="1"/>
          </p:cNvSpPr>
          <p:nvPr>
            <p:ph type="body" idx="1"/>
          </p:nvPr>
        </p:nvSpPr>
        <p:spPr>
          <a:xfrm>
            <a:off x="611277" y="3173437"/>
            <a:ext cx="5486400" cy="6274748"/>
          </a:xfrm>
        </p:spPr>
        <p:txBody>
          <a:bodyPr>
            <a:normAutofit/>
          </a:bodyPr>
          <a:lstStyle/>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6</a:t>
            </a:fld>
            <a:endParaRPr lang="en-GB" dirty="0"/>
          </a:p>
        </p:txBody>
      </p:sp>
    </p:spTree>
    <p:extLst>
      <p:ext uri="{BB962C8B-B14F-4D97-AF65-F5344CB8AC3E}">
        <p14:creationId xmlns:p14="http://schemas.microsoft.com/office/powerpoint/2010/main" val="289949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752" y="437133"/>
            <a:ext cx="3744416" cy="2106122"/>
          </a:xfrm>
        </p:spPr>
      </p:sp>
      <p:sp>
        <p:nvSpPr>
          <p:cNvPr id="3" name="Notes Placeholder 2"/>
          <p:cNvSpPr>
            <a:spLocks noGrp="1"/>
          </p:cNvSpPr>
          <p:nvPr>
            <p:ph type="body" idx="1"/>
          </p:nvPr>
        </p:nvSpPr>
        <p:spPr>
          <a:xfrm>
            <a:off x="685800" y="2669381"/>
            <a:ext cx="5479504" cy="6984776"/>
          </a:xfrm>
        </p:spPr>
        <p:txBody>
          <a:bodyPr>
            <a:noAutofit/>
          </a:bodyPr>
          <a:lstStyle/>
          <a:p>
            <a:pPr eaLnBrk="1" hangingPunct="1">
              <a:spcBef>
                <a:spcPct val="0"/>
              </a:spcBef>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7</a:t>
            </a:fld>
            <a:endParaRPr lang="en-GB" dirty="0"/>
          </a:p>
        </p:txBody>
      </p:sp>
    </p:spTree>
    <p:extLst>
      <p:ext uri="{BB962C8B-B14F-4D97-AF65-F5344CB8AC3E}">
        <p14:creationId xmlns:p14="http://schemas.microsoft.com/office/powerpoint/2010/main" val="165702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46125"/>
            <a:ext cx="6632575" cy="3730625"/>
          </a:xfrm>
        </p:spPr>
      </p:sp>
      <p:sp>
        <p:nvSpPr>
          <p:cNvPr id="3" name="Notes Placeholder 2"/>
          <p:cNvSpPr>
            <a:spLocks noGrp="1"/>
          </p:cNvSpPr>
          <p:nvPr>
            <p:ph type="body" idx="1"/>
          </p:nvPr>
        </p:nvSpPr>
        <p:spPr/>
        <p:txBody>
          <a:bodyPr>
            <a:normAutofit/>
          </a:bodyPr>
          <a:lstStyle/>
          <a:p>
            <a:endParaRPr lang="en-GB" alt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8</a:t>
            </a:fld>
            <a:endParaRPr lang="en-GB" dirty="0"/>
          </a:p>
        </p:txBody>
      </p:sp>
    </p:spTree>
    <p:extLst>
      <p:ext uri="{BB962C8B-B14F-4D97-AF65-F5344CB8AC3E}">
        <p14:creationId xmlns:p14="http://schemas.microsoft.com/office/powerpoint/2010/main" val="401932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760" y="293117"/>
            <a:ext cx="4059409" cy="2283296"/>
          </a:xfrm>
        </p:spPr>
      </p:sp>
      <p:sp>
        <p:nvSpPr>
          <p:cNvPr id="3" name="Notes Placeholder 2"/>
          <p:cNvSpPr>
            <a:spLocks noGrp="1"/>
          </p:cNvSpPr>
          <p:nvPr>
            <p:ph type="body" idx="1"/>
          </p:nvPr>
        </p:nvSpPr>
        <p:spPr>
          <a:xfrm>
            <a:off x="381001" y="2741389"/>
            <a:ext cx="6216352" cy="7010605"/>
          </a:xfrm>
        </p:spPr>
        <p:txBody>
          <a:bodyPr>
            <a:normAutofit/>
          </a:bodyPr>
          <a:lstStyle/>
          <a:p>
            <a:pPr defTabSz="901440">
              <a:defRPr/>
            </a:pPr>
            <a:endParaRPr lang="en-GB"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E8D4E6-F64F-4999-AC2A-A008E685C045}" type="slidenum">
              <a:rPr lang="en-GB" smtClean="0"/>
              <a:pPr/>
              <a:t>9</a:t>
            </a:fld>
            <a:endParaRPr lang="en-GB" dirty="0"/>
          </a:p>
        </p:txBody>
      </p:sp>
    </p:spTree>
    <p:extLst>
      <p:ext uri="{BB962C8B-B14F-4D97-AF65-F5344CB8AC3E}">
        <p14:creationId xmlns:p14="http://schemas.microsoft.com/office/powerpoint/2010/main" val="4014375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392" y="2130426"/>
            <a:ext cx="10363200" cy="1470025"/>
          </a:xfrm>
        </p:spPr>
        <p:txBody>
          <a:bodyPr/>
          <a:lstStyle>
            <a:lvl1pPr>
              <a:defRPr sz="3200"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23392" y="3886200"/>
            <a:ext cx="8534400" cy="1752600"/>
          </a:xfrm>
        </p:spPr>
        <p:txBody>
          <a:bodyPr/>
          <a:lstStyle>
            <a:lvl1pPr marL="0" indent="0" algn="l">
              <a:buNone/>
              <a:defRPr sz="2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fld id="{EC7AB759-530A-46AC-842F-B07144F002F9}" type="datetimeFigureOut">
              <a:rPr lang="en-GB"/>
              <a:pPr/>
              <a:t>31/08/2022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0AD8A0A-4898-40BF-9009-4DA7E611EAC1}"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698500" y="509588"/>
            <a:ext cx="2218267" cy="711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sz="32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98FF8105-8845-4543-9ED8-9E57E8E42CB7}" type="datetimeFigureOut">
              <a:rPr lang="en-GB"/>
              <a:pPr/>
              <a:t>31/08/2022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8FF8E4D-CDF4-4B1F-BD52-35BFB528DB87}"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56793"/>
            <a:ext cx="2743200" cy="4569371"/>
          </a:xfrm>
        </p:spPr>
        <p:txBody>
          <a:bodyPr vert="eaVert"/>
          <a:lstStyle>
            <a:lvl1pPr>
              <a:defRPr sz="32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1556793"/>
            <a:ext cx="8026400" cy="4569371"/>
          </a:xfrm>
        </p:spPr>
        <p:txBody>
          <a:bodyPr vert="eaVert"/>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08976883-B614-42E6-9595-363FA777B038}" type="datetimeFigureOut">
              <a:rPr lang="en-GB"/>
              <a:pPr/>
              <a:t>31/08/2022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6915344-E335-44E9-ACDC-CB4826450486}"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173" y="1268760"/>
            <a:ext cx="7790656" cy="11430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27381" y="2492897"/>
            <a:ext cx="10972800" cy="3633267"/>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fld id="{222B6232-AB33-4513-9527-F98CEC472D23}" type="datetimeFigureOut">
              <a:rPr lang="en-GB" smtClean="0"/>
              <a:pPr/>
              <a:t>31/08/2022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698500" y="509588"/>
            <a:ext cx="2218267" cy="711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7381" y="4406901"/>
            <a:ext cx="103632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527381"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5CD916-7149-4247-856D-87DAB39295C7}" type="datetimeFigureOut">
              <a:rPr lang="en-GB"/>
              <a:pPr/>
              <a:t>31/08/2022</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3ACF840-035C-411F-BA81-AF7A8ED78138}" type="slidenum">
              <a:rPr lang="en-GB"/>
              <a:pPr/>
              <a:t>‹#›</a:t>
            </a:fld>
            <a:endParaRPr lang="en-GB" dirty="0"/>
          </a:p>
        </p:txBody>
      </p:sp>
      <p:pic>
        <p:nvPicPr>
          <p:cNvPr id="7" name="Picture 5" descr="TAB_col_white_background.eps"/>
          <p:cNvPicPr>
            <a:picLocks noChangeAspect="1"/>
          </p:cNvPicPr>
          <p:nvPr userDrawn="1"/>
        </p:nvPicPr>
        <p:blipFill>
          <a:blip r:embed="rId2" cstate="print"/>
          <a:srcRect/>
          <a:stretch>
            <a:fillRect/>
          </a:stretch>
        </p:blipFill>
        <p:spPr bwMode="auto">
          <a:xfrm>
            <a:off x="698500" y="509588"/>
            <a:ext cx="2218267" cy="7112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1173" y="1268760"/>
            <a:ext cx="7790656" cy="1143000"/>
          </a:xfrm>
        </p:spPr>
        <p:txBody>
          <a:bodyPr/>
          <a:lstStyle>
            <a:lvl1pPr>
              <a:defRPr sz="3200"/>
            </a:lvl1pPr>
          </a:lstStyle>
          <a:p>
            <a:r>
              <a:rPr lang="en-US" dirty="0"/>
              <a:t>Click to edit Master title style</a:t>
            </a:r>
            <a:endParaRPr lang="en-GB" dirty="0"/>
          </a:p>
        </p:txBody>
      </p:sp>
      <p:sp>
        <p:nvSpPr>
          <p:cNvPr id="3" name="Content Placeholder 2"/>
          <p:cNvSpPr>
            <a:spLocks noGrp="1"/>
          </p:cNvSpPr>
          <p:nvPr>
            <p:ph sz="half" idx="1"/>
          </p:nvPr>
        </p:nvSpPr>
        <p:spPr>
          <a:xfrm>
            <a:off x="527381" y="2492897"/>
            <a:ext cx="5384800" cy="3633267"/>
          </a:xfrm>
        </p:spPr>
        <p:txBody>
          <a:bodyPr/>
          <a:lstStyle>
            <a:lvl1pPr>
              <a:defRPr sz="2800" baseline="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15381" y="2492897"/>
            <a:ext cx="5384800" cy="363326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fld id="{9FD09641-23CB-4E80-A5B0-5F03D2E94610}" type="datetimeFigureOut">
              <a:rPr lang="en-GB"/>
              <a:pPr/>
              <a:t>31/08/2022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EF7FA264-F771-4264-8DF0-4BB7F0DA3C69}"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173" y="1268760"/>
            <a:ext cx="7790656" cy="1143000"/>
          </a:xfrm>
        </p:spPr>
        <p:txBody>
          <a:bodyPr/>
          <a:lstStyle>
            <a:lvl1pPr>
              <a:defRPr sz="2800"/>
            </a:lvl1pPr>
          </a:lstStyle>
          <a:p>
            <a:r>
              <a:rPr lang="en-US" dirty="0"/>
              <a:t>Click to edit Master title style</a:t>
            </a:r>
            <a:endParaRPr lang="en-GB" dirty="0"/>
          </a:p>
        </p:txBody>
      </p:sp>
      <p:sp>
        <p:nvSpPr>
          <p:cNvPr id="3" name="Text Placeholder 2"/>
          <p:cNvSpPr>
            <a:spLocks noGrp="1"/>
          </p:cNvSpPr>
          <p:nvPr>
            <p:ph type="body" idx="1"/>
          </p:nvPr>
        </p:nvSpPr>
        <p:spPr>
          <a:xfrm>
            <a:off x="541174" y="2348880"/>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7382" y="3068960"/>
            <a:ext cx="5386917" cy="3057203"/>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09793" y="2348880"/>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11149" y="3068960"/>
            <a:ext cx="5389033" cy="3057202"/>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0"/>
          </p:nvPr>
        </p:nvSpPr>
        <p:spPr/>
        <p:txBody>
          <a:bodyPr/>
          <a:lstStyle>
            <a:lvl1pPr>
              <a:defRPr/>
            </a:lvl1pPr>
          </a:lstStyle>
          <a:p>
            <a:fld id="{3A9A4E03-F40B-4399-AC2E-A4C6E9D600B3}" type="datetimeFigureOut">
              <a:rPr lang="en-GB"/>
              <a:pPr/>
              <a:t>31/08/2022</a:t>
            </a:fld>
            <a:endParaRPr lang="en-GB" dirty="0"/>
          </a:p>
        </p:txBody>
      </p:sp>
      <p:sp>
        <p:nvSpPr>
          <p:cNvPr id="8" name="Footer Placeholder 4"/>
          <p:cNvSpPr>
            <a:spLocks noGrp="1"/>
          </p:cNvSpPr>
          <p:nvPr>
            <p:ph type="ftr" sz="quarter" idx="11"/>
          </p:nvPr>
        </p:nvSpPr>
        <p:spPr/>
        <p:txBody>
          <a:bodyPr/>
          <a:lstStyle>
            <a:lvl1pPr>
              <a:defRPr/>
            </a:lvl1pPr>
          </a:lstStyle>
          <a:p>
            <a:endParaRPr lang="en-GB" dirty="0"/>
          </a:p>
        </p:txBody>
      </p:sp>
      <p:sp>
        <p:nvSpPr>
          <p:cNvPr id="9" name="Slide Number Placeholder 5"/>
          <p:cNvSpPr>
            <a:spLocks noGrp="1"/>
          </p:cNvSpPr>
          <p:nvPr>
            <p:ph type="sldNum" sz="quarter" idx="12"/>
          </p:nvPr>
        </p:nvSpPr>
        <p:spPr/>
        <p:txBody>
          <a:bodyPr/>
          <a:lstStyle>
            <a:lvl1pPr>
              <a:defRPr/>
            </a:lvl1pPr>
          </a:lstStyle>
          <a:p>
            <a:fld id="{8692BDDC-0BFC-44A0-A4BA-47C3E99EB1AA}"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fld id="{CFE8F7DA-80EC-4CF7-AB7B-078F533B953B}" type="datetimeFigureOut">
              <a:rPr lang="en-GB"/>
              <a:pPr/>
              <a:t>31/08/2022</a:t>
            </a:fld>
            <a:endParaRPr lang="en-GB" dirty="0"/>
          </a:p>
        </p:txBody>
      </p:sp>
      <p:sp>
        <p:nvSpPr>
          <p:cNvPr id="4" name="Footer Placeholder 4"/>
          <p:cNvSpPr>
            <a:spLocks noGrp="1"/>
          </p:cNvSpPr>
          <p:nvPr>
            <p:ph type="ftr" sz="quarter" idx="11"/>
          </p:nvPr>
        </p:nvSpPr>
        <p:spPr/>
        <p:txBody>
          <a:bodyPr/>
          <a:lstStyle>
            <a:lvl1pPr>
              <a:defRPr/>
            </a:lvl1pPr>
          </a:lstStyle>
          <a:p>
            <a:endParaRPr lang="en-GB" dirty="0"/>
          </a:p>
        </p:txBody>
      </p:sp>
      <p:sp>
        <p:nvSpPr>
          <p:cNvPr id="5" name="Slide Number Placeholder 5"/>
          <p:cNvSpPr>
            <a:spLocks noGrp="1"/>
          </p:cNvSpPr>
          <p:nvPr>
            <p:ph type="sldNum" sz="quarter" idx="12"/>
          </p:nvPr>
        </p:nvSpPr>
        <p:spPr/>
        <p:txBody>
          <a:bodyPr/>
          <a:lstStyle>
            <a:lvl1pPr>
              <a:defRPr/>
            </a:lvl1pPr>
          </a:lstStyle>
          <a:p>
            <a:fld id="{F74E6293-7DA2-4D9E-8605-5715E69AF2C7}"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AE269B-21F6-4A71-848B-6E891C314B78}" type="datetimeFigureOut">
              <a:rPr lang="en-GB"/>
              <a:pPr/>
              <a:t>31/08/2022</a:t>
            </a:fld>
            <a:endParaRPr lang="en-GB" dirty="0"/>
          </a:p>
        </p:txBody>
      </p:sp>
      <p:sp>
        <p:nvSpPr>
          <p:cNvPr id="3" name="Footer Placeholder 4"/>
          <p:cNvSpPr>
            <a:spLocks noGrp="1"/>
          </p:cNvSpPr>
          <p:nvPr>
            <p:ph type="ftr" sz="quarter" idx="11"/>
          </p:nvPr>
        </p:nvSpPr>
        <p:spPr/>
        <p:txBody>
          <a:bodyPr/>
          <a:lstStyle>
            <a:lvl1pPr>
              <a:defRPr/>
            </a:lvl1pPr>
          </a:lstStyle>
          <a:p>
            <a:endParaRPr lang="en-GB" dirty="0"/>
          </a:p>
        </p:txBody>
      </p:sp>
      <p:sp>
        <p:nvSpPr>
          <p:cNvPr id="4" name="Slide Number Placeholder 5"/>
          <p:cNvSpPr>
            <a:spLocks noGrp="1"/>
          </p:cNvSpPr>
          <p:nvPr>
            <p:ph type="sldNum" sz="quarter" idx="12"/>
          </p:nvPr>
        </p:nvSpPr>
        <p:spPr/>
        <p:txBody>
          <a:bodyPr/>
          <a:lstStyle>
            <a:lvl1pPr>
              <a:defRPr/>
            </a:lvl1pPr>
          </a:lstStyle>
          <a:p>
            <a:fld id="{32789173-A1D5-421E-B384-2A426DF314C2}"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82" y="1186830"/>
            <a:ext cx="4011084" cy="1162050"/>
          </a:xfrm>
        </p:spPr>
        <p:txBody>
          <a:bodyPr anchor="b"/>
          <a:lstStyle>
            <a:lvl1pPr algn="l">
              <a:defRPr sz="3200" b="1"/>
            </a:lvl1pPr>
          </a:lstStyle>
          <a:p>
            <a:r>
              <a:rPr lang="en-US" dirty="0"/>
              <a:t>Click to edit Master title style</a:t>
            </a:r>
            <a:endParaRPr lang="en-GB" dirty="0"/>
          </a:p>
        </p:txBody>
      </p:sp>
      <p:sp>
        <p:nvSpPr>
          <p:cNvPr id="3" name="Content Placeholder 2"/>
          <p:cNvSpPr>
            <a:spLocks noGrp="1"/>
          </p:cNvSpPr>
          <p:nvPr>
            <p:ph idx="1"/>
          </p:nvPr>
        </p:nvSpPr>
        <p:spPr>
          <a:xfrm>
            <a:off x="4766733" y="1196753"/>
            <a:ext cx="6815667"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420889"/>
            <a:ext cx="4011084" cy="3705275"/>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B89648B1-3911-4AC2-8E3A-DF4A70CC86E7}" type="datetimeFigureOut">
              <a:rPr lang="en-GB"/>
              <a:pPr/>
              <a:t>31/08/2022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C853D388-5704-4C64-A883-D899E8570667}"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2AAA9A3-945F-42AF-BCAE-8459AEA58868}" type="datetimeFigureOut">
              <a:rPr lang="en-GB"/>
              <a:pPr/>
              <a:t>31/08/2022</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5E74E2F5-7E8D-47B8-82FB-3832A72B6BDB}"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3392" y="1268760"/>
            <a:ext cx="779065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609600" y="2492897"/>
            <a:ext cx="10972800" cy="3633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456A7D1D-6254-4063-974C-6A2AE04E4B91}" type="datetimeFigureOut">
              <a:rPr lang="en-GB"/>
              <a:pPr/>
              <a:t>31/08/2022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6878614-5F41-4702-8E44-D9C8B2874F5D}" type="slidenum">
              <a:rPr lang="en-GB"/>
              <a:pPr/>
              <a:t>‹#›</a:t>
            </a:fld>
            <a:endParaRPr lang="en-GB" dirty="0"/>
          </a:p>
        </p:txBody>
      </p:sp>
      <p:pic>
        <p:nvPicPr>
          <p:cNvPr id="7" name="Picture 5" descr="TAB_col_white_background.eps"/>
          <p:cNvPicPr>
            <a:picLocks noChangeAspect="1"/>
          </p:cNvPicPr>
          <p:nvPr userDrawn="1"/>
        </p:nvPicPr>
        <p:blipFill>
          <a:blip r:embed="rId13" cstate="print"/>
          <a:srcRect/>
          <a:stretch>
            <a:fillRect/>
          </a:stretch>
        </p:blipFill>
        <p:spPr bwMode="auto">
          <a:xfrm>
            <a:off x="698500" y="509588"/>
            <a:ext cx="2218267" cy="711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nchester.ac.uk/research/sarah.macquarr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doi.org/10.1080/03004279.2016.1263968"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1055440" y="1628799"/>
            <a:ext cx="100091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3200" b="1" dirty="0"/>
              <a:t>A view from afar – capturing learning experiences within a qualitative remote research project. </a:t>
            </a:r>
            <a:endParaRPr lang="en-GB" sz="3200" dirty="0"/>
          </a:p>
        </p:txBody>
      </p:sp>
      <p:sp>
        <p:nvSpPr>
          <p:cNvPr id="15362" name="Rectangle 7"/>
          <p:cNvSpPr>
            <a:spLocks noChangeArrowheads="1"/>
          </p:cNvSpPr>
          <p:nvPr/>
        </p:nvSpPr>
        <p:spPr bwMode="auto">
          <a:xfrm>
            <a:off x="695400" y="2913734"/>
            <a:ext cx="1036915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4000" dirty="0">
                <a:cs typeface="Arial" charset="0"/>
              </a:rPr>
              <a:t>Sarah </a:t>
            </a:r>
            <a:r>
              <a:rPr lang="en-GB" sz="4000" dirty="0" err="1">
                <a:cs typeface="Arial" charset="0"/>
              </a:rPr>
              <a:t>MacQuarrie</a:t>
            </a:r>
            <a:r>
              <a:rPr lang="en-GB" sz="4000" dirty="0">
                <a:cs typeface="Arial" charset="0"/>
              </a:rPr>
              <a:t> </a:t>
            </a:r>
          </a:p>
          <a:p>
            <a:r>
              <a:rPr lang="en-GB" sz="2800" dirty="0">
                <a:cs typeface="Arial" charset="0"/>
              </a:rPr>
              <a:t>@</a:t>
            </a:r>
            <a:r>
              <a:rPr lang="en-GB" sz="2800" dirty="0" err="1">
                <a:cs typeface="Arial" charset="0"/>
              </a:rPr>
              <a:t>SMQPsych</a:t>
            </a:r>
            <a:endParaRPr lang="en-GB" sz="2800" dirty="0">
              <a:cs typeface="Arial" charset="0"/>
            </a:endParaRPr>
          </a:p>
          <a:p>
            <a:endParaRPr lang="en-GB" sz="2800" dirty="0">
              <a:solidFill>
                <a:srgbClr val="595959"/>
              </a:solidFill>
              <a:cs typeface="Arial" charset="0"/>
            </a:endParaRPr>
          </a:p>
          <a:p>
            <a:r>
              <a:rPr lang="en-US" sz="2400" b="1" dirty="0"/>
              <a:t>Dr. Sarah MacQuarrie</a:t>
            </a:r>
            <a:r>
              <a:rPr lang="en-GB" sz="2400" dirty="0"/>
              <a:t>  </a:t>
            </a:r>
            <a:r>
              <a:rPr lang="en-GB" sz="2400" dirty="0">
                <a:hlinkClick r:id="rId3"/>
              </a:rPr>
              <a:t>http://www.manchester.ac.uk/research/sarah.macquarrie/</a:t>
            </a:r>
            <a:endParaRPr lang="en-GB" sz="2400" dirty="0"/>
          </a:p>
          <a:p>
            <a:r>
              <a:rPr lang="en-US" sz="2400" b="1" dirty="0"/>
              <a:t>Senior Lecturer - Psychology of Education </a:t>
            </a:r>
          </a:p>
          <a:p>
            <a:r>
              <a:rPr lang="en-US" sz="2400" dirty="0"/>
              <a:t>Manchester Institute of Education. School of Environment, Education and Development</a:t>
            </a:r>
          </a:p>
          <a:p>
            <a:r>
              <a:rPr lang="en-US" sz="2400" dirty="0"/>
              <a:t>University of Manchester</a:t>
            </a:r>
            <a:endParaRPr lang="en-GB" sz="2400" dirty="0"/>
          </a:p>
        </p:txBody>
      </p:sp>
      <p:cxnSp>
        <p:nvCxnSpPr>
          <p:cNvPr id="10" name="Straight Connector 9"/>
          <p:cNvCxnSpPr>
            <a:cxnSpLocks noChangeShapeType="1"/>
          </p:cNvCxnSpPr>
          <p:nvPr/>
        </p:nvCxnSpPr>
        <p:spPr bwMode="auto">
          <a:xfrm>
            <a:off x="2047875" y="2564904"/>
            <a:ext cx="7013575" cy="0"/>
          </a:xfrm>
          <a:prstGeom prst="line">
            <a:avLst/>
          </a:prstGeom>
          <a:noFill/>
          <a:ln w="25400">
            <a:solidFill>
              <a:srgbClr val="660066"/>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5364"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509588"/>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68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9416" y="1313143"/>
            <a:ext cx="9044663" cy="4893647"/>
          </a:xfrm>
          <a:prstGeom prst="rect">
            <a:avLst/>
          </a:prstGeom>
        </p:spPr>
        <p:txBody>
          <a:bodyPr wrap="square">
            <a:spAutoFit/>
          </a:bodyPr>
          <a:lstStyle/>
          <a:p>
            <a:pPr>
              <a:defRPr/>
            </a:pPr>
            <a:r>
              <a:rPr lang="en-GB" sz="3200" b="1" dirty="0"/>
              <a:t>Programme of activity</a:t>
            </a:r>
          </a:p>
          <a:p>
            <a:pPr>
              <a:defRPr/>
            </a:pPr>
            <a:endParaRPr lang="en-GB" sz="2800" dirty="0"/>
          </a:p>
          <a:p>
            <a:pPr>
              <a:defRPr/>
            </a:pPr>
            <a:r>
              <a:rPr lang="en-GB" sz="2800" dirty="0"/>
              <a:t>Phase1 - connection and appreciation of spaces  </a:t>
            </a:r>
          </a:p>
          <a:p>
            <a:pPr>
              <a:defRPr/>
            </a:pPr>
            <a:endParaRPr lang="en-GB" sz="2800" dirty="0"/>
          </a:p>
          <a:p>
            <a:pPr>
              <a:defRPr/>
            </a:pPr>
            <a:r>
              <a:rPr lang="en-GB" sz="2800" dirty="0"/>
              <a:t>Phase 2 – contextual factors</a:t>
            </a:r>
          </a:p>
          <a:p>
            <a:pPr>
              <a:defRPr/>
            </a:pPr>
            <a:r>
              <a:rPr lang="en-GB" sz="2800" dirty="0"/>
              <a:t>considered the learning climate, in particular it probed practitioner's conception of adult and child interaction and how they recognised learning outdoors.</a:t>
            </a:r>
          </a:p>
          <a:p>
            <a:pPr>
              <a:defRPr/>
            </a:pPr>
            <a:endParaRPr lang="en-GB" sz="2800" u="sng" dirty="0"/>
          </a:p>
          <a:p>
            <a:pPr>
              <a:defRPr/>
            </a:pPr>
            <a:r>
              <a:rPr lang="en-GB" sz="2800" dirty="0"/>
              <a:t>Phase 3 - extending learning –how/where/when to make connections</a:t>
            </a:r>
          </a:p>
        </p:txBody>
      </p:sp>
      <p:cxnSp>
        <p:nvCxnSpPr>
          <p:cNvPr id="10" name="Straight Arrow Connector 9"/>
          <p:cNvCxnSpPr/>
          <p:nvPr/>
        </p:nvCxnSpPr>
        <p:spPr>
          <a:xfrm>
            <a:off x="11136560" y="2163628"/>
            <a:ext cx="0" cy="3785652"/>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2" name="Down Arrow Callout 11"/>
          <p:cNvSpPr/>
          <p:nvPr/>
        </p:nvSpPr>
        <p:spPr>
          <a:xfrm rot="1342811">
            <a:off x="8090864" y="600878"/>
            <a:ext cx="2952328" cy="1830972"/>
          </a:xfrm>
          <a:prstGeom prst="downArrowCallou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n w="0">
                  <a:solidFill>
                    <a:schemeClr val="tx1"/>
                  </a:solidFill>
                </a:ln>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Theory</a:t>
            </a:r>
          </a:p>
        </p:txBody>
      </p:sp>
    </p:spTree>
    <p:extLst>
      <p:ext uri="{BB962C8B-B14F-4D97-AF65-F5344CB8AC3E}">
        <p14:creationId xmlns:p14="http://schemas.microsoft.com/office/powerpoint/2010/main" val="37019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Findings</a:t>
            </a:r>
          </a:p>
        </p:txBody>
      </p:sp>
      <p:sp>
        <p:nvSpPr>
          <p:cNvPr id="3" name="Content Placeholder 2"/>
          <p:cNvSpPr>
            <a:spLocks noGrp="1"/>
          </p:cNvSpPr>
          <p:nvPr>
            <p:ph idx="1"/>
          </p:nvPr>
        </p:nvSpPr>
        <p:spPr>
          <a:xfrm>
            <a:off x="695400" y="2315876"/>
            <a:ext cx="6768752" cy="4009877"/>
          </a:xfrm>
        </p:spPr>
        <p:txBody>
          <a:bodyPr/>
          <a:lstStyle/>
          <a:p>
            <a:pPr marL="0" indent="0">
              <a:buNone/>
            </a:pPr>
            <a:r>
              <a:rPr lang="en-US" sz="3600" dirty="0"/>
              <a:t>Data &amp; evaluation</a:t>
            </a:r>
          </a:p>
          <a:p>
            <a:pPr marL="0" indent="0">
              <a:buNone/>
            </a:pPr>
            <a:r>
              <a:rPr lang="en-US" sz="3600" dirty="0"/>
              <a:t>	Survey</a:t>
            </a:r>
          </a:p>
          <a:p>
            <a:pPr marL="0" indent="0">
              <a:buNone/>
            </a:pPr>
            <a:r>
              <a:rPr lang="en-US" sz="3600" dirty="0"/>
              <a:t>	Reflective accounts</a:t>
            </a:r>
          </a:p>
          <a:p>
            <a:pPr marL="0" indent="0">
              <a:buNone/>
            </a:pPr>
            <a:r>
              <a:rPr lang="en-US" sz="3600" dirty="0"/>
              <a:t>	Map</a:t>
            </a:r>
          </a:p>
          <a:p>
            <a:pPr marL="0" indent="0">
              <a:buNone/>
            </a:pPr>
            <a:endParaRPr lang="en-US" sz="1800" dirty="0"/>
          </a:p>
          <a:p>
            <a:pPr marL="0" indent="0">
              <a:buNone/>
            </a:pPr>
            <a:r>
              <a:rPr lang="en-US" sz="3600" dirty="0"/>
              <a:t>Analysis</a:t>
            </a:r>
          </a:p>
          <a:p>
            <a:pPr marL="0" indent="0">
              <a:buNone/>
            </a:pPr>
            <a:endParaRPr lang="en-US" sz="3600" dirty="0"/>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721" y="2420888"/>
            <a:ext cx="2189751" cy="18902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6200" y="635690"/>
            <a:ext cx="2520280" cy="16801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8235" y="4554372"/>
            <a:ext cx="2042980" cy="2042980"/>
          </a:xfrm>
          <a:prstGeom prst="rect">
            <a:avLst/>
          </a:prstGeom>
        </p:spPr>
      </p:pic>
    </p:spTree>
    <p:extLst>
      <p:ext uri="{BB962C8B-B14F-4D97-AF65-F5344CB8AC3E}">
        <p14:creationId xmlns:p14="http://schemas.microsoft.com/office/powerpoint/2010/main" val="293733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UoM-20140326_DSCF2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3872" y="4581128"/>
            <a:ext cx="2520280" cy="1890210"/>
          </a:xfrm>
          <a:prstGeom prst="rect">
            <a:avLst/>
          </a:prstGeom>
        </p:spPr>
      </p:pic>
      <p:pic>
        <p:nvPicPr>
          <p:cNvPr id="6" name="Picture 5" descr="AerialView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63552" y="4581128"/>
            <a:ext cx="2496278" cy="1872208"/>
          </a:xfrm>
          <a:prstGeom prst="rect">
            <a:avLst/>
          </a:prstGeom>
        </p:spPr>
      </p:pic>
      <p:pic>
        <p:nvPicPr>
          <p:cNvPr id="7" name="Picture 6" descr="Broaden Your Studies 4 NEW.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96200" y="4581128"/>
            <a:ext cx="2520280" cy="189021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480" y="0"/>
            <a:ext cx="9144000" cy="6858000"/>
          </a:xfrm>
          <a:prstGeom prst="rect">
            <a:avLst/>
          </a:prstGeom>
        </p:spPr>
      </p:pic>
    </p:spTree>
    <p:extLst>
      <p:ext uri="{BB962C8B-B14F-4D97-AF65-F5344CB8AC3E}">
        <p14:creationId xmlns:p14="http://schemas.microsoft.com/office/powerpoint/2010/main" val="33078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492897"/>
            <a:ext cx="5256584" cy="3633267"/>
          </a:xfrm>
        </p:spPr>
        <p:txBody>
          <a:bodyPr/>
          <a:lstStyle/>
          <a:p>
            <a:r>
              <a:rPr lang="en-US" dirty="0"/>
              <a:t>Be uniform in size</a:t>
            </a:r>
          </a:p>
          <a:p>
            <a:r>
              <a:rPr lang="en-US" dirty="0"/>
              <a:t>Compliment the content</a:t>
            </a:r>
          </a:p>
          <a:p>
            <a:r>
              <a:rPr lang="en-US" dirty="0"/>
              <a:t>Not impact on the copy area</a:t>
            </a:r>
          </a:p>
        </p:txBody>
      </p:sp>
      <p:pic>
        <p:nvPicPr>
          <p:cNvPr id="4" name="Picture 3" descr="UoM-20140326_DSCF2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6200" y="2618910"/>
            <a:ext cx="2520280" cy="1890210"/>
          </a:xfrm>
          <a:prstGeom prst="rect">
            <a:avLst/>
          </a:prstGeom>
        </p:spPr>
      </p:pic>
      <p:pic>
        <p:nvPicPr>
          <p:cNvPr id="5" name="Picture 4" descr="Broaden Your Studies 4 NEW.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96200" y="530678"/>
            <a:ext cx="2520280" cy="1890210"/>
          </a:xfrm>
          <a:prstGeom prst="rect">
            <a:avLst/>
          </a:prstGeom>
        </p:spPr>
      </p:pic>
      <p:pic>
        <p:nvPicPr>
          <p:cNvPr id="6" name="Picture 5" descr="AerialView1.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96200" y="4725144"/>
            <a:ext cx="2496278" cy="187220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
            <a:ext cx="9324528" cy="6787879"/>
          </a:xfrm>
          <a:prstGeom prst="rect">
            <a:avLst/>
          </a:prstGeom>
        </p:spPr>
      </p:pic>
    </p:spTree>
    <p:extLst>
      <p:ext uri="{BB962C8B-B14F-4D97-AF65-F5344CB8AC3E}">
        <p14:creationId xmlns:p14="http://schemas.microsoft.com/office/powerpoint/2010/main" val="3456944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9" y="35476"/>
            <a:ext cx="4552156" cy="1143000"/>
          </a:xfrm>
        </p:spPr>
        <p:txBody>
          <a:bodyPr/>
          <a:lstStyle/>
          <a:p>
            <a:r>
              <a:rPr lang="en-US" sz="3600" dirty="0"/>
              <a:t>Reflective accounts</a:t>
            </a:r>
            <a:br>
              <a:rPr lang="en-US" sz="3600" dirty="0"/>
            </a:br>
            <a:r>
              <a:rPr lang="en-US" sz="3600" dirty="0"/>
              <a:t>	Thematic map</a:t>
            </a:r>
          </a:p>
        </p:txBody>
      </p:sp>
      <p:graphicFrame>
        <p:nvGraphicFramePr>
          <p:cNvPr id="8" name="Content Placeholder 4"/>
          <p:cNvGraphicFramePr>
            <a:graphicFrameLocks/>
          </p:cNvGraphicFramePr>
          <p:nvPr>
            <p:extLst>
              <p:ext uri="{D42A27DB-BD31-4B8C-83A1-F6EECF244321}">
                <p14:modId xmlns:p14="http://schemas.microsoft.com/office/powerpoint/2010/main" val="3523616448"/>
              </p:ext>
            </p:extLst>
          </p:nvPr>
        </p:nvGraphicFramePr>
        <p:xfrm>
          <a:off x="695400" y="980728"/>
          <a:ext cx="10657184" cy="5710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64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8" y="260648"/>
            <a:ext cx="4186675" cy="1143000"/>
          </a:xfrm>
        </p:spPr>
        <p:txBody>
          <a:bodyPr/>
          <a:lstStyle/>
          <a:p>
            <a:r>
              <a:rPr lang="en-US" dirty="0"/>
              <a:t>Reflective accounts</a:t>
            </a:r>
          </a:p>
        </p:txBody>
      </p:sp>
      <p:sp>
        <p:nvSpPr>
          <p:cNvPr id="3" name="Content Placeholder 2"/>
          <p:cNvSpPr>
            <a:spLocks noGrp="1"/>
          </p:cNvSpPr>
          <p:nvPr>
            <p:ph idx="1"/>
          </p:nvPr>
        </p:nvSpPr>
        <p:spPr>
          <a:xfrm>
            <a:off x="263353" y="260648"/>
            <a:ext cx="11531490" cy="5492452"/>
          </a:xfrm>
        </p:spPr>
        <p:txBody>
          <a:bodyPr/>
          <a:lstStyle/>
          <a:p>
            <a:pPr marL="0" indent="0">
              <a:buNone/>
            </a:pPr>
            <a:endParaRPr lang="en-GB" dirty="0"/>
          </a:p>
          <a:p>
            <a:pPr marL="0" indent="0">
              <a:buNone/>
            </a:pPr>
            <a:endParaRPr lang="en-GB" dirty="0"/>
          </a:p>
          <a:p>
            <a:pPr marL="0" indent="0">
              <a:buNone/>
            </a:pPr>
            <a:r>
              <a:rPr lang="en-GB" dirty="0"/>
              <a:t>Areas which I found interesting were often ignored and the children went to areas I would not have noticed, such as running down the hill and watching traffic at the fence. 				Participant 5Dii</a:t>
            </a:r>
          </a:p>
          <a:p>
            <a:pPr marL="0" indent="0">
              <a:buNone/>
            </a:pPr>
            <a:endParaRPr lang="en-GB" dirty="0"/>
          </a:p>
          <a:p>
            <a:pPr marL="0" indent="0">
              <a:buNone/>
            </a:pPr>
            <a:r>
              <a:rPr lang="en-GB" dirty="0"/>
              <a:t>In terms of places of interest, the children did not really recognise the paved area as an area of interest, even though I see them playing there most days… (consultation) was very useful to glean information about how we as staff regard the outdoors in comparison with how the children view it.							 Participant 8Fi</a:t>
            </a:r>
          </a:p>
          <a:p>
            <a:pPr marL="0" indent="0">
              <a:buNone/>
            </a:pPr>
            <a:endParaRPr lang="en-GB" dirty="0"/>
          </a:p>
        </p:txBody>
      </p:sp>
      <p:sp>
        <p:nvSpPr>
          <p:cNvPr id="4" name="Rectangle 4"/>
          <p:cNvSpPr>
            <a:spLocks noChangeArrowheads="1"/>
          </p:cNvSpPr>
          <p:nvPr/>
        </p:nvSpPr>
        <p:spPr bwMode="auto">
          <a:xfrm>
            <a:off x="-764" y="5753100"/>
            <a:ext cx="12192764" cy="1104900"/>
          </a:xfrm>
          <a:prstGeom prst="rect">
            <a:avLst/>
          </a:prstGeom>
          <a:solidFill>
            <a:srgbClr val="7030A0"/>
          </a:solidFill>
          <a:ln w="12700">
            <a:solidFill>
              <a:srgbClr val="7030A0"/>
            </a:solidFill>
            <a:miter lim="800000"/>
            <a:headEnd/>
            <a:tailEnd/>
          </a:ln>
        </p:spPr>
        <p:txBody>
          <a:bodyPr lIns="90488" tIns="44450" rIns="90488" bIns="44450" anchor="ctr"/>
          <a:lstStyle/>
          <a:p>
            <a:pPr marL="265113"/>
            <a:r>
              <a:rPr lang="en-GB" sz="3800" b="1" dirty="0">
                <a:solidFill>
                  <a:srgbClr val="FFFFFF"/>
                </a:solidFill>
              </a:rPr>
              <a:t>Shared understanding and consultation</a:t>
            </a:r>
          </a:p>
        </p:txBody>
      </p:sp>
    </p:spTree>
    <p:extLst>
      <p:ext uri="{BB962C8B-B14F-4D97-AF65-F5344CB8AC3E}">
        <p14:creationId xmlns:p14="http://schemas.microsoft.com/office/powerpoint/2010/main" val="21845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8" y="260648"/>
            <a:ext cx="4186675" cy="1143000"/>
          </a:xfrm>
        </p:spPr>
        <p:txBody>
          <a:bodyPr/>
          <a:lstStyle/>
          <a:p>
            <a:r>
              <a:rPr lang="en-US" dirty="0"/>
              <a:t>Reflective accounts</a:t>
            </a:r>
          </a:p>
        </p:txBody>
      </p:sp>
      <p:sp>
        <p:nvSpPr>
          <p:cNvPr id="3" name="Content Placeholder 2"/>
          <p:cNvSpPr>
            <a:spLocks noGrp="1"/>
          </p:cNvSpPr>
          <p:nvPr>
            <p:ph idx="1"/>
          </p:nvPr>
        </p:nvSpPr>
        <p:spPr>
          <a:xfrm>
            <a:off x="767408" y="1403648"/>
            <a:ext cx="10369152" cy="4833664"/>
          </a:xfrm>
        </p:spPr>
        <p:txBody>
          <a:bodyPr/>
          <a:lstStyle/>
          <a:p>
            <a:pPr marL="0" indent="0">
              <a:buNone/>
            </a:pPr>
            <a:r>
              <a:rPr lang="en-GB" dirty="0"/>
              <a:t>Work at the sandpit was a direct result from the research project activity when pupils consulted on what they liked to do outdoors.  								Participant 1Aii	</a:t>
            </a:r>
          </a:p>
          <a:p>
            <a:pPr marL="0" indent="0">
              <a:buNone/>
            </a:pPr>
            <a:endParaRPr lang="en-GB" dirty="0"/>
          </a:p>
          <a:p>
            <a:pPr marL="0" indent="0">
              <a:buNone/>
            </a:pPr>
            <a:r>
              <a:rPr lang="en-GB" dirty="0"/>
              <a:t>The children said the playground is better now that they are allowed to use the wildlife garden at playtimes.  </a:t>
            </a:r>
          </a:p>
          <a:p>
            <a:pPr marL="0" indent="0">
              <a:buNone/>
            </a:pPr>
            <a:r>
              <a:rPr lang="en-GB" dirty="0"/>
              <a:t>								Participant 4C</a:t>
            </a:r>
          </a:p>
          <a:p>
            <a:pPr marL="0" indent="0">
              <a:buNone/>
            </a:pPr>
            <a:endParaRPr lang="en-GB" dirty="0"/>
          </a:p>
        </p:txBody>
      </p:sp>
      <p:sp>
        <p:nvSpPr>
          <p:cNvPr id="4" name="Rectangle 4"/>
          <p:cNvSpPr>
            <a:spLocks noChangeArrowheads="1"/>
          </p:cNvSpPr>
          <p:nvPr/>
        </p:nvSpPr>
        <p:spPr bwMode="auto">
          <a:xfrm>
            <a:off x="-764" y="5753100"/>
            <a:ext cx="12192764" cy="1104900"/>
          </a:xfrm>
          <a:prstGeom prst="rect">
            <a:avLst/>
          </a:prstGeom>
          <a:solidFill>
            <a:srgbClr val="7030A0"/>
          </a:solidFill>
          <a:ln w="12700">
            <a:solidFill>
              <a:srgbClr val="7030A0"/>
            </a:solidFill>
            <a:miter lim="800000"/>
            <a:headEnd/>
            <a:tailEnd/>
          </a:ln>
        </p:spPr>
        <p:txBody>
          <a:bodyPr lIns="90488" tIns="44450" rIns="90488" bIns="44450" anchor="ctr"/>
          <a:lstStyle/>
          <a:p>
            <a:pPr marL="265113"/>
            <a:r>
              <a:rPr lang="en-GB" sz="3800" b="1" dirty="0">
                <a:solidFill>
                  <a:srgbClr val="FFFFFF"/>
                </a:solidFill>
              </a:rPr>
              <a:t>Integration of children’s ideas into activity</a:t>
            </a:r>
          </a:p>
        </p:txBody>
      </p:sp>
    </p:spTree>
    <p:extLst>
      <p:ext uri="{BB962C8B-B14F-4D97-AF65-F5344CB8AC3E}">
        <p14:creationId xmlns:p14="http://schemas.microsoft.com/office/powerpoint/2010/main" val="108120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8" y="260648"/>
            <a:ext cx="4186675" cy="1143000"/>
          </a:xfrm>
        </p:spPr>
        <p:txBody>
          <a:bodyPr/>
          <a:lstStyle/>
          <a:p>
            <a:r>
              <a:rPr lang="en-US" dirty="0"/>
              <a:t>Reflective accounts</a:t>
            </a:r>
          </a:p>
        </p:txBody>
      </p:sp>
      <p:sp>
        <p:nvSpPr>
          <p:cNvPr id="3" name="Content Placeholder 2"/>
          <p:cNvSpPr>
            <a:spLocks noGrp="1"/>
          </p:cNvSpPr>
          <p:nvPr>
            <p:ph idx="1"/>
          </p:nvPr>
        </p:nvSpPr>
        <p:spPr>
          <a:xfrm>
            <a:off x="623392" y="1403648"/>
            <a:ext cx="10513168" cy="4833664"/>
          </a:xfrm>
        </p:spPr>
        <p:txBody>
          <a:bodyPr/>
          <a:lstStyle/>
          <a:p>
            <a:pPr marL="0" indent="0">
              <a:buNone/>
            </a:pPr>
            <a:r>
              <a:rPr lang="en-GB" dirty="0"/>
              <a:t>The class had some great times this year when we “just decided” to go outdoors. They really developed some leadership qualities and were so proud of themselves. Even in the extreme winds we had this year, we popped our heads outside to experience it and they’ve still not stopped talking about it.  Prescriptive themes are much too overrated for activities like that.</a:t>
            </a:r>
          </a:p>
          <a:p>
            <a:pPr marL="0" indent="0">
              <a:buNone/>
            </a:pPr>
            <a:r>
              <a:rPr lang="en-GB" dirty="0"/>
              <a:t>								Participant 5Diii</a:t>
            </a:r>
          </a:p>
          <a:p>
            <a:pPr marL="0" indent="0">
              <a:buNone/>
            </a:pPr>
            <a:endParaRPr lang="en-GB" dirty="0"/>
          </a:p>
        </p:txBody>
      </p:sp>
      <p:sp>
        <p:nvSpPr>
          <p:cNvPr id="4" name="Rectangle 4"/>
          <p:cNvSpPr>
            <a:spLocks noChangeArrowheads="1"/>
          </p:cNvSpPr>
          <p:nvPr/>
        </p:nvSpPr>
        <p:spPr bwMode="auto">
          <a:xfrm>
            <a:off x="-764" y="5753100"/>
            <a:ext cx="12192764" cy="1104900"/>
          </a:xfrm>
          <a:prstGeom prst="rect">
            <a:avLst/>
          </a:prstGeom>
          <a:solidFill>
            <a:srgbClr val="7030A0"/>
          </a:solidFill>
          <a:ln w="12700">
            <a:solidFill>
              <a:srgbClr val="7030A0"/>
            </a:solidFill>
            <a:miter lim="800000"/>
            <a:headEnd/>
            <a:tailEnd/>
          </a:ln>
        </p:spPr>
        <p:txBody>
          <a:bodyPr lIns="90488" tIns="44450" rIns="90488" bIns="44450" anchor="ctr"/>
          <a:lstStyle/>
          <a:p>
            <a:pPr marL="265113"/>
            <a:r>
              <a:rPr lang="en-GB" sz="3800" b="1" dirty="0">
                <a:solidFill>
                  <a:srgbClr val="FFFFFF"/>
                </a:solidFill>
              </a:rPr>
              <a:t>Outdoor learning and curriculum coverage</a:t>
            </a:r>
          </a:p>
        </p:txBody>
      </p:sp>
    </p:spTree>
    <p:extLst>
      <p:ext uri="{BB962C8B-B14F-4D97-AF65-F5344CB8AC3E}">
        <p14:creationId xmlns:p14="http://schemas.microsoft.com/office/powerpoint/2010/main" val="318387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8" y="260648"/>
            <a:ext cx="4186675" cy="1143000"/>
          </a:xfrm>
        </p:spPr>
        <p:txBody>
          <a:bodyPr/>
          <a:lstStyle/>
          <a:p>
            <a:r>
              <a:rPr lang="en-US" dirty="0"/>
              <a:t>Reflective accounts</a:t>
            </a:r>
          </a:p>
        </p:txBody>
      </p:sp>
      <p:sp>
        <p:nvSpPr>
          <p:cNvPr id="3" name="Content Placeholder 2"/>
          <p:cNvSpPr>
            <a:spLocks noGrp="1"/>
          </p:cNvSpPr>
          <p:nvPr>
            <p:ph idx="1"/>
          </p:nvPr>
        </p:nvSpPr>
        <p:spPr>
          <a:xfrm>
            <a:off x="623392" y="1268760"/>
            <a:ext cx="11305256" cy="4833664"/>
          </a:xfrm>
        </p:spPr>
        <p:txBody>
          <a:bodyPr/>
          <a:lstStyle/>
          <a:p>
            <a:pPr marL="0" indent="0">
              <a:buNone/>
            </a:pPr>
            <a:r>
              <a:rPr lang="en-GB" dirty="0"/>
              <a:t>When I have taken the class outside I have often had a specific task in mind and been quite focussed on my outcome however taking part in this project has reawakened my old values that there is much to be gained from spontaneous play and child led learning. if something really absorbed the children I took time to tease out the learning in the moment and facilitated some individual or group exploration. 											Participant 4C</a:t>
            </a:r>
          </a:p>
        </p:txBody>
      </p:sp>
      <p:sp>
        <p:nvSpPr>
          <p:cNvPr id="4" name="Rectangle 4"/>
          <p:cNvSpPr>
            <a:spLocks noChangeArrowheads="1"/>
          </p:cNvSpPr>
          <p:nvPr/>
        </p:nvSpPr>
        <p:spPr bwMode="auto">
          <a:xfrm>
            <a:off x="-764" y="5753100"/>
            <a:ext cx="12192764" cy="1104900"/>
          </a:xfrm>
          <a:prstGeom prst="rect">
            <a:avLst/>
          </a:prstGeom>
          <a:solidFill>
            <a:srgbClr val="7030A0"/>
          </a:solidFill>
          <a:ln w="12700">
            <a:solidFill>
              <a:srgbClr val="7030A0"/>
            </a:solidFill>
            <a:miter lim="800000"/>
            <a:headEnd/>
            <a:tailEnd/>
          </a:ln>
        </p:spPr>
        <p:txBody>
          <a:bodyPr lIns="90488" tIns="44450" rIns="90488" bIns="44450" anchor="ctr"/>
          <a:lstStyle/>
          <a:p>
            <a:pPr marL="265113"/>
            <a:r>
              <a:rPr lang="en-GB" sz="3800" b="1" dirty="0">
                <a:solidFill>
                  <a:srgbClr val="FFFFFF"/>
                </a:solidFill>
              </a:rPr>
              <a:t>Innovative teachers and collaborative action</a:t>
            </a:r>
          </a:p>
        </p:txBody>
      </p:sp>
    </p:spTree>
    <p:extLst>
      <p:ext uri="{BB962C8B-B14F-4D97-AF65-F5344CB8AC3E}">
        <p14:creationId xmlns:p14="http://schemas.microsoft.com/office/powerpoint/2010/main" val="29837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8168" y="260648"/>
            <a:ext cx="4186675" cy="1143000"/>
          </a:xfrm>
        </p:spPr>
        <p:txBody>
          <a:bodyPr/>
          <a:lstStyle/>
          <a:p>
            <a:r>
              <a:rPr lang="en-US" dirty="0"/>
              <a:t>Reflective accounts</a:t>
            </a:r>
          </a:p>
        </p:txBody>
      </p:sp>
      <p:sp>
        <p:nvSpPr>
          <p:cNvPr id="3" name="Content Placeholder 2"/>
          <p:cNvSpPr>
            <a:spLocks noGrp="1"/>
          </p:cNvSpPr>
          <p:nvPr>
            <p:ph idx="1"/>
          </p:nvPr>
        </p:nvSpPr>
        <p:spPr>
          <a:xfrm>
            <a:off x="263351" y="1403648"/>
            <a:ext cx="11531491" cy="4833664"/>
          </a:xfrm>
        </p:spPr>
        <p:txBody>
          <a:bodyPr/>
          <a:lstStyle/>
          <a:p>
            <a:pPr marL="0" indent="0">
              <a:buNone/>
            </a:pPr>
            <a:r>
              <a:rPr lang="en-GB" dirty="0"/>
              <a:t>I find it useful to have many reviewing opportunities like “mini plenaries”, during lessons. This ensures the children consolidate learning frequently and allows me to check that there are no areas of uncertainty. 							Participant 8Fi</a:t>
            </a:r>
          </a:p>
          <a:p>
            <a:pPr marL="0" indent="0">
              <a:buNone/>
            </a:pPr>
            <a:endParaRPr lang="en-GB" dirty="0"/>
          </a:p>
          <a:p>
            <a:pPr marL="0" indent="0">
              <a:buNone/>
            </a:pPr>
            <a:r>
              <a:rPr lang="en-GB" dirty="0"/>
              <a:t>a few of the really quiet children have proved to be more engaged and confident when applying skills learned outdoors to new situations. 										Participant 4C							</a:t>
            </a:r>
          </a:p>
          <a:p>
            <a:pPr marL="0" indent="0">
              <a:buNone/>
            </a:pPr>
            <a:endParaRPr lang="en-GB" dirty="0"/>
          </a:p>
        </p:txBody>
      </p:sp>
      <p:sp>
        <p:nvSpPr>
          <p:cNvPr id="4" name="Rectangle 4"/>
          <p:cNvSpPr>
            <a:spLocks noChangeArrowheads="1"/>
          </p:cNvSpPr>
          <p:nvPr/>
        </p:nvSpPr>
        <p:spPr bwMode="auto">
          <a:xfrm>
            <a:off x="-764" y="5589240"/>
            <a:ext cx="12192764" cy="1268760"/>
          </a:xfrm>
          <a:prstGeom prst="rect">
            <a:avLst/>
          </a:prstGeom>
          <a:solidFill>
            <a:srgbClr val="7030A0"/>
          </a:solidFill>
          <a:ln w="12700">
            <a:solidFill>
              <a:srgbClr val="7030A0"/>
            </a:solidFill>
            <a:miter lim="800000"/>
            <a:headEnd/>
            <a:tailEnd/>
          </a:ln>
        </p:spPr>
        <p:txBody>
          <a:bodyPr lIns="90488" tIns="44450" rIns="90488" bIns="44450" anchor="ctr"/>
          <a:lstStyle/>
          <a:p>
            <a:pPr marL="265113"/>
            <a:r>
              <a:rPr lang="en-GB" sz="3800" b="1" dirty="0">
                <a:solidFill>
                  <a:srgbClr val="FFFFFF"/>
                </a:solidFill>
              </a:rPr>
              <a:t>Reviewing -  links spontaneous and guided learning opportunities</a:t>
            </a:r>
          </a:p>
        </p:txBody>
      </p:sp>
    </p:spTree>
    <p:extLst>
      <p:ext uri="{BB962C8B-B14F-4D97-AF65-F5344CB8AC3E}">
        <p14:creationId xmlns:p14="http://schemas.microsoft.com/office/powerpoint/2010/main" val="207339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About me</a:t>
            </a:r>
          </a:p>
        </p:txBody>
      </p:sp>
      <p:pic>
        <p:nvPicPr>
          <p:cNvPr id="15" name="Content Placeholder 1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15480" y="2417480"/>
            <a:ext cx="3845366" cy="2709504"/>
          </a:xfrm>
        </p:spPr>
      </p:pic>
      <p:pic>
        <p:nvPicPr>
          <p:cNvPr id="17" name="Content Placeholder 16"/>
          <p:cNvPicPr>
            <a:picLocks noGrp="1" noChangeAspect="1"/>
          </p:cNvPicPr>
          <p:nvPr>
            <p:ph sz="half" idx="2"/>
          </p:nvPr>
        </p:nvPicPr>
        <p:blipFill>
          <a:blip r:embed="rId4"/>
          <a:stretch>
            <a:fillRect/>
          </a:stretch>
        </p:blipFill>
        <p:spPr>
          <a:xfrm>
            <a:off x="7680176" y="982124"/>
            <a:ext cx="3822944" cy="5091088"/>
          </a:xfrm>
          <a:prstGeom prst="rect">
            <a:avLst/>
          </a:prstGeom>
        </p:spPr>
      </p:pic>
    </p:spTree>
    <p:extLst>
      <p:ext uri="{BB962C8B-B14F-4D97-AF65-F5344CB8AC3E}">
        <p14:creationId xmlns:p14="http://schemas.microsoft.com/office/powerpoint/2010/main" val="39413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839416" y="2548058"/>
            <a:ext cx="10945216" cy="3633267"/>
          </a:xfrm>
        </p:spPr>
        <p:txBody>
          <a:bodyPr/>
          <a:lstStyle/>
          <a:p>
            <a:pPr marL="0" indent="0">
              <a:buNone/>
            </a:pPr>
            <a:r>
              <a:rPr lang="en-US" sz="3200" dirty="0"/>
              <a:t>Outdoor learning can complement wider school experience</a:t>
            </a:r>
          </a:p>
          <a:p>
            <a:endParaRPr lang="en-US" sz="3200" dirty="0"/>
          </a:p>
          <a:p>
            <a:pPr marL="0" indent="0">
              <a:buNone/>
            </a:pPr>
            <a:r>
              <a:rPr lang="en-US" sz="3200" dirty="0"/>
              <a:t>Reflective diaries</a:t>
            </a:r>
          </a:p>
          <a:p>
            <a:endParaRPr lang="en-US" sz="3200" dirty="0"/>
          </a:p>
          <a:p>
            <a:pPr marL="0" indent="0">
              <a:buNone/>
            </a:pPr>
            <a:r>
              <a:rPr lang="en-US" sz="3200" dirty="0"/>
              <a:t>Theory based approach appears optimal</a:t>
            </a:r>
          </a:p>
        </p:txBody>
      </p:sp>
    </p:spTree>
    <p:extLst>
      <p:ext uri="{BB962C8B-B14F-4D97-AF65-F5344CB8AC3E}">
        <p14:creationId xmlns:p14="http://schemas.microsoft.com/office/powerpoint/2010/main" val="426667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535959" y="1243509"/>
            <a:ext cx="5386917" cy="1503858"/>
          </a:xfrm>
        </p:spPr>
        <p:txBody>
          <a:bodyPr>
            <a:normAutofit fontScale="85000" lnSpcReduction="20000"/>
          </a:bodyPr>
          <a:lstStyle/>
          <a:p>
            <a:pPr lvl="0" defTabSz="2889250">
              <a:spcBef>
                <a:spcPct val="0"/>
              </a:spcBef>
              <a:spcAft>
                <a:spcPct val="35000"/>
              </a:spcAft>
              <a:buFont typeface="Wingdings" panose="05000000000000000000" pitchFamily="2" charset="2"/>
              <a:buChar char="6"/>
            </a:pPr>
            <a:endParaRPr lang="en-GB" dirty="0">
              <a:sym typeface="Wingdings" panose="05000000000000000000" pitchFamily="2" charset="2"/>
            </a:endParaRPr>
          </a:p>
          <a:p>
            <a:pPr marL="0" lvl="0" indent="0">
              <a:buNone/>
            </a:pPr>
            <a:r>
              <a:rPr lang="en-GB" sz="3600" dirty="0"/>
              <a:t>Teacher engagement &amp; </a:t>
            </a:r>
          </a:p>
          <a:p>
            <a:pPr marL="0" lvl="0" indent="0">
              <a:buNone/>
            </a:pPr>
            <a:r>
              <a:rPr lang="en-GB" sz="3600" dirty="0"/>
              <a:t>Teacher involvement</a:t>
            </a:r>
          </a:p>
          <a:p>
            <a:pPr lvl="1"/>
            <a:endParaRPr lang="en-GB" dirty="0"/>
          </a:p>
        </p:txBody>
      </p:sp>
      <p:sp>
        <p:nvSpPr>
          <p:cNvPr id="14" name="Content Placeholder 13"/>
          <p:cNvSpPr>
            <a:spLocks noGrp="1"/>
          </p:cNvSpPr>
          <p:nvPr>
            <p:ph sz="half" idx="2"/>
          </p:nvPr>
        </p:nvSpPr>
        <p:spPr>
          <a:xfrm>
            <a:off x="0" y="2529106"/>
            <a:ext cx="5914299" cy="3597057"/>
          </a:xfrm>
        </p:spPr>
        <p:txBody>
          <a:bodyPr>
            <a:normAutofit fontScale="85000" lnSpcReduction="20000"/>
          </a:bodyPr>
          <a:lstStyle/>
          <a:p>
            <a:pPr lvl="1">
              <a:lnSpc>
                <a:spcPct val="150000"/>
              </a:lnSpc>
            </a:pPr>
            <a:r>
              <a:rPr lang="en-GB" sz="3200" dirty="0"/>
              <a:t>Teacher time</a:t>
            </a:r>
          </a:p>
          <a:p>
            <a:pPr lvl="1">
              <a:lnSpc>
                <a:spcPct val="150000"/>
              </a:lnSpc>
            </a:pPr>
            <a:r>
              <a:rPr lang="en-GB" sz="3200" dirty="0"/>
              <a:t>Knowledge gains or satisfaction?</a:t>
            </a:r>
          </a:p>
          <a:p>
            <a:pPr lvl="1">
              <a:lnSpc>
                <a:spcPct val="150000"/>
              </a:lnSpc>
            </a:pPr>
            <a:r>
              <a:rPr lang="en-GB" sz="3200" dirty="0"/>
              <a:t>OL provides opportunity to </a:t>
            </a:r>
          </a:p>
          <a:p>
            <a:pPr marL="457200" lvl="1" indent="0">
              <a:lnSpc>
                <a:spcPct val="150000"/>
              </a:lnSpc>
              <a:buNone/>
            </a:pPr>
            <a:r>
              <a:rPr lang="en-GB" sz="3200" dirty="0"/>
              <a:t>explore pupil &amp; teacher experiences</a:t>
            </a:r>
          </a:p>
          <a:p>
            <a:endParaRPr lang="en-GB" dirty="0"/>
          </a:p>
        </p:txBody>
      </p:sp>
      <p:sp>
        <p:nvSpPr>
          <p:cNvPr id="15" name="Text Placeholder 14"/>
          <p:cNvSpPr>
            <a:spLocks noGrp="1"/>
          </p:cNvSpPr>
          <p:nvPr>
            <p:ph type="body" sz="quarter" idx="3"/>
          </p:nvPr>
        </p:nvSpPr>
        <p:spPr>
          <a:xfrm>
            <a:off x="6111149" y="1252784"/>
            <a:ext cx="5389033" cy="1315207"/>
          </a:xfrm>
        </p:spPr>
        <p:txBody>
          <a:bodyPr/>
          <a:lstStyle/>
          <a:p>
            <a:r>
              <a:rPr lang="en-GB" sz="3200" dirty="0"/>
              <a:t>Remote Research Considerations</a:t>
            </a:r>
          </a:p>
        </p:txBody>
      </p:sp>
      <p:sp>
        <p:nvSpPr>
          <p:cNvPr id="16" name="Content Placeholder 15"/>
          <p:cNvSpPr>
            <a:spLocks noGrp="1"/>
          </p:cNvSpPr>
          <p:nvPr>
            <p:ph sz="quarter" idx="4"/>
          </p:nvPr>
        </p:nvSpPr>
        <p:spPr/>
        <p:txBody>
          <a:bodyPr/>
          <a:lstStyle/>
          <a:p>
            <a:r>
              <a:rPr lang="en-GB" sz="2800" dirty="0"/>
              <a:t>Relationship development</a:t>
            </a:r>
          </a:p>
          <a:p>
            <a:endParaRPr lang="en-GB" sz="2800" dirty="0"/>
          </a:p>
          <a:p>
            <a:r>
              <a:rPr lang="en-GB" sz="2800" dirty="0"/>
              <a:t>Teachers + reflective accounts</a:t>
            </a:r>
          </a:p>
          <a:p>
            <a:endParaRPr lang="en-GB" sz="2800" dirty="0"/>
          </a:p>
          <a:p>
            <a:r>
              <a:rPr lang="en-GB" sz="2800" dirty="0"/>
              <a:t>Researcher time</a:t>
            </a:r>
          </a:p>
          <a:p>
            <a:endParaRPr lang="en-GB" sz="2800" dirty="0"/>
          </a:p>
          <a:p>
            <a:endParaRPr lang="en-GB" sz="2800" dirty="0"/>
          </a:p>
          <a:p>
            <a:endParaRPr lang="en-GB" sz="2800" dirty="0"/>
          </a:p>
          <a:p>
            <a:endParaRPr lang="en-GB" sz="2800" dirty="0"/>
          </a:p>
        </p:txBody>
      </p:sp>
    </p:spTree>
    <p:extLst>
      <p:ext uri="{BB962C8B-B14F-4D97-AF65-F5344CB8AC3E}">
        <p14:creationId xmlns:p14="http://schemas.microsoft.com/office/powerpoint/2010/main" val="243693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Thank you  </a:t>
            </a:r>
            <a:br>
              <a:rPr lang="en-US" sz="4000" dirty="0"/>
            </a:br>
            <a:br>
              <a:rPr lang="en-US" sz="4000" dirty="0"/>
            </a:br>
            <a:r>
              <a:rPr lang="en-US" sz="4000" dirty="0"/>
              <a:t>Time for you to ask me anything!</a:t>
            </a:r>
          </a:p>
        </p:txBody>
      </p:sp>
      <p:sp>
        <p:nvSpPr>
          <p:cNvPr id="3" name="Content Placeholder 2"/>
          <p:cNvSpPr>
            <a:spLocks noGrp="1"/>
          </p:cNvSpPr>
          <p:nvPr>
            <p:ph idx="1"/>
          </p:nvPr>
        </p:nvSpPr>
        <p:spPr>
          <a:xfrm>
            <a:off x="1266644" y="3356992"/>
            <a:ext cx="6192688" cy="3240360"/>
          </a:xfrm>
        </p:spPr>
        <p:txBody>
          <a:bodyPr/>
          <a:lstStyle/>
          <a:p>
            <a:pPr marL="0" indent="0">
              <a:buNone/>
            </a:pPr>
            <a:r>
              <a:rPr lang="en-US" sz="4400" dirty="0"/>
              <a:t>sarah.macquarrie@ manchester.ac.uk</a:t>
            </a:r>
          </a:p>
          <a:p>
            <a:pPr marL="0" indent="0">
              <a:buNone/>
            </a:pPr>
            <a:endParaRPr lang="en-US" dirty="0"/>
          </a:p>
          <a:p>
            <a:pPr marL="0" indent="0">
              <a:buNone/>
            </a:pPr>
            <a:r>
              <a:rPr lang="en-US" sz="4400" dirty="0"/>
              <a:t>@</a:t>
            </a:r>
            <a:r>
              <a:rPr lang="en-US" sz="4400" dirty="0" err="1"/>
              <a:t>SMQPsych</a:t>
            </a:r>
            <a:endParaRPr lang="en-US" sz="4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4" y="2564904"/>
            <a:ext cx="2088232" cy="2088232"/>
          </a:xfrm>
          <a:prstGeom prst="rect">
            <a:avLst/>
          </a:prstGeom>
        </p:spPr>
      </p:pic>
      <p:pic>
        <p:nvPicPr>
          <p:cNvPr id="8" name="Picture 7">
            <a:hlinkClick r:id="rId4" action="ppaction://hlinksldjump" highlightClick="1"/>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640" y="4077072"/>
            <a:ext cx="3240360" cy="3240360"/>
          </a:xfrm>
          <a:prstGeom prst="rect">
            <a:avLst/>
          </a:prstGeom>
        </p:spPr>
      </p:pic>
      <p:pic>
        <p:nvPicPr>
          <p:cNvPr id="10" name="Picture 9"/>
          <p:cNvPicPr>
            <a:picLocks noChangeAspect="1"/>
          </p:cNvPicPr>
          <p:nvPr/>
        </p:nvPicPr>
        <p:blipFill rotWithShape="1">
          <a:blip r:embed="rId6"/>
          <a:srcRect l="26804" t="-1533" r="-32804" b="-1533"/>
          <a:stretch/>
        </p:blipFill>
        <p:spPr>
          <a:xfrm>
            <a:off x="7672164" y="144000"/>
            <a:ext cx="3968452" cy="2300356"/>
          </a:xfrm>
          <a:prstGeom prst="rect">
            <a:avLst/>
          </a:prstGeom>
        </p:spPr>
      </p:pic>
    </p:spTree>
    <p:extLst>
      <p:ext uri="{BB962C8B-B14F-4D97-AF65-F5344CB8AC3E}">
        <p14:creationId xmlns:p14="http://schemas.microsoft.com/office/powerpoint/2010/main" val="367155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76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8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8"/>
          <p:cNvPicPr>
            <a:picLocks noGrp="1" noChangeAspect="1" noChangeArrowheads="1"/>
          </p:cNvPicPr>
          <p:nvPr>
            <p:ph idx="1"/>
          </p:nvPr>
        </p:nvPicPr>
        <p:blipFill>
          <a:blip r:embed="rId3" cstate="print"/>
          <a:srcRect/>
          <a:stretch>
            <a:fillRect/>
          </a:stretch>
        </p:blipFill>
        <p:spPr bwMode="auto">
          <a:xfrm>
            <a:off x="536931" y="1628800"/>
            <a:ext cx="10521845" cy="4461644"/>
          </a:xfrm>
          <a:prstGeom prst="rect">
            <a:avLst/>
          </a:prstGeom>
          <a:noFill/>
          <a:ln w="9525">
            <a:noFill/>
            <a:miter lim="800000"/>
            <a:headEnd/>
            <a:tailEnd/>
          </a:ln>
        </p:spPr>
      </p:pic>
    </p:spTree>
    <p:extLst>
      <p:ext uri="{BB962C8B-B14F-4D97-AF65-F5344CB8AC3E}">
        <p14:creationId xmlns:p14="http://schemas.microsoft.com/office/powerpoint/2010/main" val="249452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School-based model</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5360" y="2532181"/>
            <a:ext cx="5414706" cy="3227165"/>
          </a:xfrm>
        </p:spPr>
      </p:pic>
      <p:pic>
        <p:nvPicPr>
          <p:cNvPr id="8" name="Content Placeholder 7"/>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8403"/>
          <a:stretch/>
        </p:blipFill>
        <p:spPr>
          <a:xfrm>
            <a:off x="6115050" y="2501329"/>
            <a:ext cx="5384800" cy="3312000"/>
          </a:xfrm>
          <a:effectLst/>
        </p:spPr>
      </p:pic>
      <p:sp>
        <p:nvSpPr>
          <p:cNvPr id="2" name="Rounded Rectangle 1"/>
          <p:cNvSpPr/>
          <p:nvPr/>
        </p:nvSpPr>
        <p:spPr>
          <a:xfrm>
            <a:off x="4943872" y="332731"/>
            <a:ext cx="6096000" cy="1804749"/>
          </a:xfrm>
          <a:prstGeom prst="roundRect">
            <a:avLst/>
          </a:prstGeom>
          <a:solidFill>
            <a:schemeClr val="bg1"/>
          </a:solidFill>
          <a:ln w="57150">
            <a:solidFill>
              <a:srgbClr val="7030A0"/>
            </a:solidFill>
          </a:ln>
        </p:spPr>
        <p:txBody>
          <a:bodyPr>
            <a:spAutoFit/>
          </a:bodyPr>
          <a:lstStyle/>
          <a:p>
            <a:r>
              <a:rPr lang="en-GB" sz="2000" dirty="0"/>
              <a:t>MacQuarrie, S. (2018). Everyday teaching and outdoor learning: developing an integrated approach to support school-based provision. Education 3-13, 46(3), 345-361.</a:t>
            </a:r>
          </a:p>
          <a:p>
            <a:r>
              <a:rPr lang="en-GB" sz="2000" dirty="0">
                <a:hlinkClick r:id="rId5"/>
              </a:rPr>
              <a:t>https://doi.org/10.1080/03004279.2016.1263968</a:t>
            </a:r>
            <a:r>
              <a:rPr lang="en-GB" sz="2000" dirty="0"/>
              <a:t> </a:t>
            </a:r>
          </a:p>
        </p:txBody>
      </p:sp>
    </p:spTree>
    <p:extLst>
      <p:ext uri="{BB962C8B-B14F-4D97-AF65-F5344CB8AC3E}">
        <p14:creationId xmlns:p14="http://schemas.microsoft.com/office/powerpoint/2010/main" val="126120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Research design</a:t>
            </a:r>
          </a:p>
        </p:txBody>
      </p:sp>
      <p:sp>
        <p:nvSpPr>
          <p:cNvPr id="3" name="Content Placeholder 2"/>
          <p:cNvSpPr>
            <a:spLocks noGrp="1"/>
          </p:cNvSpPr>
          <p:nvPr>
            <p:ph idx="1"/>
          </p:nvPr>
        </p:nvSpPr>
        <p:spPr/>
        <p:txBody>
          <a:bodyPr/>
          <a:lstStyle/>
          <a:p>
            <a:pPr marL="0" indent="0">
              <a:buNone/>
            </a:pPr>
            <a:r>
              <a:rPr lang="en-US" sz="3200" dirty="0"/>
              <a:t>Whole school approach</a:t>
            </a:r>
          </a:p>
          <a:p>
            <a:pPr marL="0" indent="0">
              <a:buNone/>
            </a:pPr>
            <a:endParaRPr lang="en-US" sz="1600" dirty="0"/>
          </a:p>
          <a:p>
            <a:pPr marL="0" indent="0">
              <a:buNone/>
            </a:pPr>
            <a:r>
              <a:rPr lang="en-US" sz="3200" dirty="0"/>
              <a:t>Schools and early years settings in Scotland and North of England</a:t>
            </a:r>
          </a:p>
          <a:p>
            <a:pPr marL="0" indent="0">
              <a:buNone/>
            </a:pPr>
            <a:endParaRPr lang="en-US" sz="1600" dirty="0"/>
          </a:p>
          <a:p>
            <a:pPr marL="0" indent="0">
              <a:buNone/>
            </a:pPr>
            <a:r>
              <a:rPr lang="en-US" sz="3200" dirty="0"/>
              <a:t>Duration – minimum 3 months, maximum 9 months</a:t>
            </a:r>
          </a:p>
          <a:p>
            <a:pPr marL="0" indent="0">
              <a:buNone/>
            </a:pPr>
            <a:endParaRPr lang="en-US" sz="2000" dirty="0"/>
          </a:p>
          <a:p>
            <a:pPr marL="0" indent="0">
              <a:buNone/>
            </a:pPr>
            <a:r>
              <a:rPr lang="en-US" sz="3200" dirty="0"/>
              <a:t>Children aged between 3-11, inclusive approach</a:t>
            </a:r>
          </a:p>
        </p:txBody>
      </p:sp>
    </p:spTree>
    <p:extLst>
      <p:ext uri="{BB962C8B-B14F-4D97-AF65-F5344CB8AC3E}">
        <p14:creationId xmlns:p14="http://schemas.microsoft.com/office/powerpoint/2010/main" val="224364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1766990"/>
              </p:ext>
            </p:extLst>
          </p:nvPr>
        </p:nvGraphicFramePr>
        <p:xfrm>
          <a:off x="-24680" y="1"/>
          <a:ext cx="12162928" cy="6858535"/>
        </p:xfrm>
        <a:graphic>
          <a:graphicData uri="http://schemas.openxmlformats.org/drawingml/2006/table">
            <a:tbl>
              <a:tblPr firstRow="1" firstCol="1" bandRow="1">
                <a:tableStyleId>{616DA210-FB5B-4158-B5E0-FEB733F419BA}</a:tableStyleId>
              </a:tblPr>
              <a:tblGrid>
                <a:gridCol w="3040732">
                  <a:extLst>
                    <a:ext uri="{9D8B030D-6E8A-4147-A177-3AD203B41FA5}">
                      <a16:colId xmlns:a16="http://schemas.microsoft.com/office/drawing/2014/main" val="20000"/>
                    </a:ext>
                  </a:extLst>
                </a:gridCol>
                <a:gridCol w="3040732">
                  <a:extLst>
                    <a:ext uri="{9D8B030D-6E8A-4147-A177-3AD203B41FA5}">
                      <a16:colId xmlns:a16="http://schemas.microsoft.com/office/drawing/2014/main" val="20001"/>
                    </a:ext>
                  </a:extLst>
                </a:gridCol>
                <a:gridCol w="3040732">
                  <a:extLst>
                    <a:ext uri="{9D8B030D-6E8A-4147-A177-3AD203B41FA5}">
                      <a16:colId xmlns:a16="http://schemas.microsoft.com/office/drawing/2014/main" val="20002"/>
                    </a:ext>
                  </a:extLst>
                </a:gridCol>
                <a:gridCol w="3040732">
                  <a:extLst>
                    <a:ext uri="{9D8B030D-6E8A-4147-A177-3AD203B41FA5}">
                      <a16:colId xmlns:a16="http://schemas.microsoft.com/office/drawing/2014/main" val="20003"/>
                    </a:ext>
                  </a:extLst>
                </a:gridCol>
              </a:tblGrid>
              <a:tr h="702600">
                <a:tc>
                  <a:txBody>
                    <a:bodyPr/>
                    <a:lstStyle/>
                    <a:p>
                      <a:pPr algn="ctr">
                        <a:lnSpc>
                          <a:spcPct val="115000"/>
                        </a:lnSpc>
                        <a:spcAft>
                          <a:spcPts val="0"/>
                        </a:spcAft>
                      </a:pPr>
                      <a:r>
                        <a:rPr lang="en-GB" sz="2000" dirty="0">
                          <a:effectLst/>
                        </a:rPr>
                        <a:t>School &amp; local authority</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Urban / rural</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FSM + or - national average</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Teaching year (age)</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700825">
                <a:tc>
                  <a:txBody>
                    <a:bodyPr/>
                    <a:lstStyle/>
                    <a:p>
                      <a:pPr algn="ctr">
                        <a:lnSpc>
                          <a:spcPct val="115000"/>
                        </a:lnSpc>
                        <a:spcAft>
                          <a:spcPts val="0"/>
                        </a:spcAft>
                      </a:pPr>
                      <a:r>
                        <a:rPr lang="en-GB" sz="2000" dirty="0">
                          <a:effectLst/>
                        </a:rPr>
                        <a:t>Primary 1A</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Urban</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Above</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Nursery (4)</a:t>
                      </a:r>
                    </a:p>
                    <a:p>
                      <a:pPr algn="ctr">
                        <a:lnSpc>
                          <a:spcPct val="115000"/>
                        </a:lnSpc>
                        <a:spcAft>
                          <a:spcPts val="0"/>
                        </a:spcAft>
                      </a:pPr>
                      <a:r>
                        <a:rPr lang="en-GB" sz="2000" dirty="0">
                          <a:effectLst/>
                        </a:rPr>
                        <a:t>Primary 1 (5)</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22937">
                <a:tc>
                  <a:txBody>
                    <a:bodyPr/>
                    <a:lstStyle/>
                    <a:p>
                      <a:pPr algn="ctr">
                        <a:lnSpc>
                          <a:spcPct val="115000"/>
                        </a:lnSpc>
                        <a:spcAft>
                          <a:spcPts val="0"/>
                        </a:spcAft>
                      </a:pPr>
                      <a:r>
                        <a:rPr lang="en-GB" sz="2000">
                          <a:effectLst/>
                        </a:rPr>
                        <a:t>Primary 2B</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Remote town</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Below</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Primary 6-7 (10-12)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581259">
                <a:tc>
                  <a:txBody>
                    <a:bodyPr/>
                    <a:lstStyle/>
                    <a:p>
                      <a:pPr algn="ctr">
                        <a:lnSpc>
                          <a:spcPct val="115000"/>
                        </a:lnSpc>
                        <a:spcAft>
                          <a:spcPts val="0"/>
                        </a:spcAft>
                      </a:pPr>
                      <a:r>
                        <a:rPr lang="en-GB" sz="2000">
                          <a:effectLst/>
                        </a:rPr>
                        <a:t>Primary 3B</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Remote rural</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Above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Primary 1-7 (5-12)</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498530">
                <a:tc>
                  <a:txBody>
                    <a:bodyPr/>
                    <a:lstStyle/>
                    <a:p>
                      <a:pPr algn="ctr">
                        <a:lnSpc>
                          <a:spcPct val="115000"/>
                        </a:lnSpc>
                        <a:spcAft>
                          <a:spcPts val="0"/>
                        </a:spcAft>
                      </a:pPr>
                      <a:r>
                        <a:rPr lang="en-GB" sz="2000">
                          <a:effectLst/>
                        </a:rPr>
                        <a:t>Primary 4C</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Accessible rural</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Below</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Primary 1-2 (5-6)</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1217386">
                <a:tc>
                  <a:txBody>
                    <a:bodyPr/>
                    <a:lstStyle/>
                    <a:p>
                      <a:pPr algn="ctr">
                        <a:lnSpc>
                          <a:spcPct val="115000"/>
                        </a:lnSpc>
                        <a:spcAft>
                          <a:spcPts val="0"/>
                        </a:spcAft>
                      </a:pPr>
                      <a:r>
                        <a:rPr lang="en-GB" sz="2000">
                          <a:effectLst/>
                        </a:rPr>
                        <a:t>Primary 5D</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Accessible rural</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Below</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Nursery (4)</a:t>
                      </a:r>
                    </a:p>
                    <a:p>
                      <a:pPr algn="ctr">
                        <a:lnSpc>
                          <a:spcPct val="115000"/>
                        </a:lnSpc>
                        <a:spcAft>
                          <a:spcPts val="0"/>
                        </a:spcAft>
                      </a:pPr>
                      <a:r>
                        <a:rPr lang="en-GB" sz="2000" dirty="0">
                          <a:effectLst/>
                        </a:rPr>
                        <a:t>ASN p1-2 (5-6)</a:t>
                      </a:r>
                    </a:p>
                    <a:p>
                      <a:pPr algn="ctr">
                        <a:lnSpc>
                          <a:spcPct val="115000"/>
                        </a:lnSpc>
                        <a:spcAft>
                          <a:spcPts val="0"/>
                        </a:spcAft>
                      </a:pPr>
                      <a:r>
                        <a:rPr lang="en-GB" sz="2000" dirty="0">
                          <a:effectLst/>
                        </a:rPr>
                        <a:t>Primary 6 (10)</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798443">
                <a:tc>
                  <a:txBody>
                    <a:bodyPr/>
                    <a:lstStyle/>
                    <a:p>
                      <a:pPr algn="ctr">
                        <a:lnSpc>
                          <a:spcPct val="115000"/>
                        </a:lnSpc>
                        <a:spcAft>
                          <a:spcPts val="0"/>
                        </a:spcAft>
                      </a:pPr>
                      <a:r>
                        <a:rPr lang="en-GB" sz="2000">
                          <a:effectLst/>
                        </a:rPr>
                        <a:t>Nursery 6E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Rural town and fringe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n/a</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Nursery school (3-4)</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784780">
                <a:tc>
                  <a:txBody>
                    <a:bodyPr/>
                    <a:lstStyle/>
                    <a:p>
                      <a:pPr algn="ctr">
                        <a:lnSpc>
                          <a:spcPct val="115000"/>
                        </a:lnSpc>
                        <a:spcAft>
                          <a:spcPts val="0"/>
                        </a:spcAft>
                      </a:pPr>
                      <a:r>
                        <a:rPr lang="en-GB" sz="2000">
                          <a:effectLst/>
                        </a:rPr>
                        <a:t>Primary 7E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Urban city and town</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Below</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Reception (4)</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1051239">
                <a:tc>
                  <a:txBody>
                    <a:bodyPr/>
                    <a:lstStyle/>
                    <a:p>
                      <a:pPr algn="ctr">
                        <a:lnSpc>
                          <a:spcPct val="115000"/>
                        </a:lnSpc>
                        <a:spcAft>
                          <a:spcPts val="0"/>
                        </a:spcAft>
                      </a:pPr>
                      <a:r>
                        <a:rPr lang="en-GB" sz="2000" dirty="0">
                          <a:effectLst/>
                        </a:rPr>
                        <a:t>Primary 8F</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a:effectLst/>
                        </a:rPr>
                        <a:t>Rural hamlet and isolated dwellings</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Below</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ct val="115000"/>
                        </a:lnSpc>
                        <a:spcAft>
                          <a:spcPts val="0"/>
                        </a:spcAft>
                      </a:pPr>
                      <a:r>
                        <a:rPr lang="en-GB" sz="2000" dirty="0">
                          <a:effectLst/>
                        </a:rPr>
                        <a:t>Years 3 &amp; 4 (7-8)</a:t>
                      </a:r>
                    </a:p>
                    <a:p>
                      <a:pPr algn="ctr">
                        <a:lnSpc>
                          <a:spcPct val="115000"/>
                        </a:lnSpc>
                        <a:spcAft>
                          <a:spcPts val="0"/>
                        </a:spcAft>
                      </a:pPr>
                      <a:r>
                        <a:rPr lang="en-GB" sz="2000" dirty="0">
                          <a:effectLst/>
                        </a:rPr>
                        <a:t>Reception, year 1,</a:t>
                      </a:r>
                    </a:p>
                    <a:p>
                      <a:pPr algn="ctr">
                        <a:lnSpc>
                          <a:spcPct val="115000"/>
                        </a:lnSpc>
                        <a:spcAft>
                          <a:spcPts val="0"/>
                        </a:spcAft>
                      </a:pPr>
                      <a:r>
                        <a:rPr lang="en-GB" sz="2000" dirty="0">
                          <a:effectLst/>
                        </a:rPr>
                        <a:t>year2 (4-6)</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765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9416" y="1313143"/>
            <a:ext cx="9044663" cy="4893647"/>
          </a:xfrm>
          <a:prstGeom prst="rect">
            <a:avLst/>
          </a:prstGeom>
        </p:spPr>
        <p:txBody>
          <a:bodyPr wrap="square">
            <a:spAutoFit/>
          </a:bodyPr>
          <a:lstStyle/>
          <a:p>
            <a:pPr>
              <a:defRPr/>
            </a:pPr>
            <a:r>
              <a:rPr lang="en-GB" sz="3200" b="1" dirty="0"/>
              <a:t>Programme of activity</a:t>
            </a:r>
          </a:p>
          <a:p>
            <a:pPr>
              <a:defRPr/>
            </a:pPr>
            <a:endParaRPr lang="en-GB" sz="2800" dirty="0"/>
          </a:p>
          <a:p>
            <a:pPr>
              <a:defRPr/>
            </a:pPr>
            <a:r>
              <a:rPr lang="en-GB" sz="2800" dirty="0"/>
              <a:t>Phase1 - connection and appreciation of spaces  </a:t>
            </a:r>
          </a:p>
          <a:p>
            <a:pPr>
              <a:defRPr/>
            </a:pPr>
            <a:endParaRPr lang="en-GB" sz="2800" dirty="0"/>
          </a:p>
          <a:p>
            <a:pPr>
              <a:defRPr/>
            </a:pPr>
            <a:r>
              <a:rPr lang="en-GB" sz="2800" dirty="0"/>
              <a:t>Phase 2 – contextual factors</a:t>
            </a:r>
          </a:p>
          <a:p>
            <a:pPr>
              <a:defRPr/>
            </a:pPr>
            <a:r>
              <a:rPr lang="en-GB" sz="2800" dirty="0"/>
              <a:t>considered the learning climate, in particular it probed practitioner's conception of adult and child interaction and how they recognised learning outdoors.</a:t>
            </a:r>
          </a:p>
          <a:p>
            <a:pPr>
              <a:defRPr/>
            </a:pPr>
            <a:endParaRPr lang="en-GB" sz="2800" u="sng" dirty="0"/>
          </a:p>
          <a:p>
            <a:pPr>
              <a:defRPr/>
            </a:pPr>
            <a:r>
              <a:rPr lang="en-GB" sz="2800" dirty="0"/>
              <a:t>Phase 3 - extending learning –how/where/when to make connections</a:t>
            </a:r>
          </a:p>
        </p:txBody>
      </p:sp>
    </p:spTree>
    <p:extLst>
      <p:ext uri="{BB962C8B-B14F-4D97-AF65-F5344CB8AC3E}">
        <p14:creationId xmlns:p14="http://schemas.microsoft.com/office/powerpoint/2010/main" val="178641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d6e7a8ddec72bd15fa9cc42582ba8d51aefec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976</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PowerPoint Presentation</vt:lpstr>
      <vt:lpstr>About me</vt:lpstr>
      <vt:lpstr>PowerPoint Presentation</vt:lpstr>
      <vt:lpstr>PowerPoint Presentation</vt:lpstr>
      <vt:lpstr>PowerPoint Presentation</vt:lpstr>
      <vt:lpstr>School-based model</vt:lpstr>
      <vt:lpstr>Research design</vt:lpstr>
      <vt:lpstr>PowerPoint Presentation</vt:lpstr>
      <vt:lpstr>PowerPoint Presentation</vt:lpstr>
      <vt:lpstr>PowerPoint Presentation</vt:lpstr>
      <vt:lpstr>Findings</vt:lpstr>
      <vt:lpstr>PowerPoint Presentation</vt:lpstr>
      <vt:lpstr>PowerPoint Presentation</vt:lpstr>
      <vt:lpstr>Reflective accounts  Thematic map</vt:lpstr>
      <vt:lpstr>Reflective accounts</vt:lpstr>
      <vt:lpstr>Reflective accounts</vt:lpstr>
      <vt:lpstr>Reflective accounts</vt:lpstr>
      <vt:lpstr>Reflective accounts</vt:lpstr>
      <vt:lpstr>Reflective accounts</vt:lpstr>
      <vt:lpstr>Discussion</vt:lpstr>
      <vt:lpstr>PowerPoint Presentation</vt:lpstr>
      <vt:lpstr>   Thank you    Time for you to ask me anything!</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Sarah MacQuarrie</cp:lastModifiedBy>
  <cp:revision>79</cp:revision>
  <cp:lastPrinted>2020-01-20T16:59:19Z</cp:lastPrinted>
  <dcterms:created xsi:type="dcterms:W3CDTF">2012-06-12T15:56:20Z</dcterms:created>
  <dcterms:modified xsi:type="dcterms:W3CDTF">2022-08-31T18:34:38Z</dcterms:modified>
</cp:coreProperties>
</file>